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95" r:id="rId3"/>
    <p:sldId id="313" r:id="rId4"/>
    <p:sldId id="314" r:id="rId5"/>
    <p:sldId id="315" r:id="rId6"/>
    <p:sldId id="317" r:id="rId7"/>
    <p:sldId id="320" r:id="rId8"/>
    <p:sldId id="321" r:id="rId9"/>
    <p:sldId id="322" r:id="rId10"/>
    <p:sldId id="323" r:id="rId11"/>
    <p:sldId id="362" r:id="rId12"/>
    <p:sldId id="298" r:id="rId13"/>
    <p:sldId id="324" r:id="rId14"/>
    <p:sldId id="348" r:id="rId15"/>
    <p:sldId id="299" r:id="rId16"/>
    <p:sldId id="330" r:id="rId17"/>
    <p:sldId id="329" r:id="rId18"/>
    <p:sldId id="331" r:id="rId19"/>
    <p:sldId id="325" r:id="rId20"/>
    <p:sldId id="326" r:id="rId21"/>
    <p:sldId id="327" r:id="rId22"/>
    <p:sldId id="257" r:id="rId23"/>
    <p:sldId id="328" r:id="rId24"/>
    <p:sldId id="333" r:id="rId25"/>
    <p:sldId id="332" r:id="rId26"/>
    <p:sldId id="339" r:id="rId27"/>
    <p:sldId id="335" r:id="rId28"/>
    <p:sldId id="336" r:id="rId29"/>
    <p:sldId id="337" r:id="rId30"/>
    <p:sldId id="334" r:id="rId31"/>
    <p:sldId id="340" r:id="rId32"/>
    <p:sldId id="341" r:id="rId33"/>
    <p:sldId id="342" r:id="rId34"/>
    <p:sldId id="343" r:id="rId35"/>
    <p:sldId id="344" r:id="rId36"/>
    <p:sldId id="345" r:id="rId37"/>
    <p:sldId id="346" r:id="rId38"/>
    <p:sldId id="347" r:id="rId39"/>
    <p:sldId id="349" r:id="rId40"/>
    <p:sldId id="350" r:id="rId41"/>
    <p:sldId id="357" r:id="rId42"/>
    <p:sldId id="355" r:id="rId43"/>
    <p:sldId id="351" r:id="rId44"/>
    <p:sldId id="352" r:id="rId45"/>
    <p:sldId id="353" r:id="rId46"/>
    <p:sldId id="354" r:id="rId47"/>
    <p:sldId id="261" r:id="rId48"/>
    <p:sldId id="265" r:id="rId49"/>
    <p:sldId id="358" r:id="rId50"/>
    <p:sldId id="360" r:id="rId51"/>
    <p:sldId id="359" r:id="rId52"/>
    <p:sldId id="361"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11/12/2019</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11/12/2019</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11/12/2019</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deq.ok.gov/water-quality-division/electronic-reportin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mailto:Robert.Battles@deq.ok.gov"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cap="none" dirty="0"/>
              <a:t>The Process of </a:t>
            </a:r>
            <a:r>
              <a:rPr lang="en-US" cap="none" dirty="0" smtClean="0"/>
              <a:t>Completing </a:t>
            </a:r>
            <a:r>
              <a:rPr lang="en-US" cap="none" dirty="0" smtClean="0"/>
              <a:t>a </a:t>
            </a:r>
            <a:r>
              <a:rPr lang="en-US" cap="none" dirty="0" smtClean="0"/>
              <a:t>Biomonitoring </a:t>
            </a:r>
            <a:r>
              <a:rPr lang="en-US" cap="none" dirty="0" err="1" smtClean="0"/>
              <a:t>eDMR</a:t>
            </a:r>
            <a:endParaRPr lang="en-US" dirty="0"/>
          </a:p>
        </p:txBody>
      </p:sp>
    </p:spTree>
    <p:extLst>
      <p:ext uri="{BB962C8B-B14F-4D97-AF65-F5344CB8AC3E}">
        <p14:creationId xmlns:p14="http://schemas.microsoft.com/office/powerpoint/2010/main" val="3933125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566989" y="1103314"/>
            <a:ext cx="7024687" cy="344487"/>
          </a:xfrm>
        </p:spPr>
        <p:txBody>
          <a:bodyPr/>
          <a:lstStyle/>
          <a:p>
            <a:r>
              <a:rPr lang="en-US" altLang="en-US" sz="1800" dirty="0"/>
              <a:t>E2: Preparer Create eDMR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945298"/>
            <a:ext cx="8077200" cy="2967404"/>
          </a:xfrm>
          <a:prstGeom prst="rect">
            <a:avLst/>
          </a:prstGeom>
        </p:spPr>
      </p:pic>
      <p:sp>
        <p:nvSpPr>
          <p:cNvPr id="6" name="Rectangle 5"/>
          <p:cNvSpPr/>
          <p:nvPr/>
        </p:nvSpPr>
        <p:spPr>
          <a:xfrm>
            <a:off x="3276600" y="2438400"/>
            <a:ext cx="4191000" cy="228600"/>
          </a:xfrm>
          <a:prstGeom prst="rect">
            <a:avLst/>
          </a:prstGeom>
          <a:noFill/>
          <a:ln w="28575">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5" name="Rectangular Callout 4"/>
          <p:cNvSpPr/>
          <p:nvPr/>
        </p:nvSpPr>
        <p:spPr>
          <a:xfrm>
            <a:off x="7543800" y="1143000"/>
            <a:ext cx="2362200" cy="923330"/>
          </a:xfrm>
          <a:prstGeom prst="wedgeRectCallout">
            <a:avLst>
              <a:gd name="adj1" fmla="val -55013"/>
              <a:gd name="adj2" fmla="val 95833"/>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7" name="TextBox 6"/>
          <p:cNvSpPr txBox="1"/>
          <p:nvPr/>
        </p:nvSpPr>
        <p:spPr>
          <a:xfrm>
            <a:off x="7543800" y="1143000"/>
            <a:ext cx="2362200" cy="923330"/>
          </a:xfrm>
          <a:prstGeom prst="rect">
            <a:avLst/>
          </a:prstGeom>
          <a:noFill/>
        </p:spPr>
        <p:txBody>
          <a:bodyPr wrap="square" rtlCol="0">
            <a:spAutoFit/>
          </a:bodyPr>
          <a:lstStyle/>
          <a:p>
            <a:r>
              <a:rPr lang="en-US" dirty="0">
                <a:solidFill>
                  <a:schemeClr val="bg1"/>
                </a:solidFill>
              </a:rPr>
              <a:t>As Preparer you cannot submit the eDMR.</a:t>
            </a:r>
          </a:p>
        </p:txBody>
      </p:sp>
      <p:sp>
        <p:nvSpPr>
          <p:cNvPr id="8" name="Rectangle 7"/>
          <p:cNvSpPr/>
          <p:nvPr/>
        </p:nvSpPr>
        <p:spPr>
          <a:xfrm>
            <a:off x="3352800" y="4572000"/>
            <a:ext cx="457200" cy="304800"/>
          </a:xfrm>
          <a:prstGeom prst="rect">
            <a:avLst/>
          </a:prstGeom>
          <a:noFill/>
          <a:ln w="28575">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9" name="Rectangular Callout 8"/>
          <p:cNvSpPr/>
          <p:nvPr/>
        </p:nvSpPr>
        <p:spPr>
          <a:xfrm>
            <a:off x="3886200" y="4953000"/>
            <a:ext cx="2514600" cy="1384995"/>
          </a:xfrm>
          <a:prstGeom prst="wedgeRectCallout">
            <a:avLst>
              <a:gd name="adj1" fmla="val -55303"/>
              <a:gd name="adj2" fmla="val -63316"/>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10" name="TextBox 9"/>
          <p:cNvSpPr txBox="1"/>
          <p:nvPr/>
        </p:nvSpPr>
        <p:spPr>
          <a:xfrm>
            <a:off x="3886200" y="4953001"/>
            <a:ext cx="2590800" cy="1169551"/>
          </a:xfrm>
          <a:prstGeom prst="rect">
            <a:avLst/>
          </a:prstGeom>
          <a:noFill/>
        </p:spPr>
        <p:txBody>
          <a:bodyPr wrap="square" rtlCol="0">
            <a:spAutoFit/>
          </a:bodyPr>
          <a:lstStyle/>
          <a:p>
            <a:r>
              <a:rPr lang="en-US" sz="1400" dirty="0">
                <a:solidFill>
                  <a:schemeClr val="bg1"/>
                </a:solidFill>
              </a:rPr>
              <a:t>Clicking “Exit” will save the eDMR. Once you have done this, notify the Signatory that the eDMR is ready for review and submittal. Your part is done.</a:t>
            </a:r>
          </a:p>
        </p:txBody>
      </p:sp>
    </p:spTree>
    <p:extLst>
      <p:ext uri="{BB962C8B-B14F-4D97-AF65-F5344CB8AC3E}">
        <p14:creationId xmlns:p14="http://schemas.microsoft.com/office/powerpoint/2010/main" val="731856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p:bldP spid="8" grpId="0" animBg="1"/>
      <p:bldP spid="9" grpId="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reports</a:t>
            </a:r>
            <a:endParaRPr lang="en-US" dirty="0"/>
          </a:p>
        </p:txBody>
      </p:sp>
      <p:sp>
        <p:nvSpPr>
          <p:cNvPr id="3" name="Content Placeholder 2"/>
          <p:cNvSpPr>
            <a:spLocks noGrp="1"/>
          </p:cNvSpPr>
          <p:nvPr>
            <p:ph idx="1"/>
          </p:nvPr>
        </p:nvSpPr>
        <p:spPr/>
        <p:txBody>
          <a:bodyPr/>
          <a:lstStyle/>
          <a:p>
            <a:r>
              <a:rPr lang="en-US" dirty="0" smtClean="0"/>
              <a:t>Make sure your laboratory companies send a summary report with the lab reports. It’s the easiest way to take the information from the report to the DMR.  Make sure the summary report is easily found in the report. </a:t>
            </a:r>
            <a:endParaRPr lang="en-US" dirty="0"/>
          </a:p>
          <a:p>
            <a:r>
              <a:rPr lang="en-US" dirty="0" smtClean="0"/>
              <a:t>The facility must keep the lab reports for 5 years at the facility. </a:t>
            </a:r>
          </a:p>
          <a:p>
            <a:pPr marL="0" indent="0">
              <a:buNone/>
            </a:pPr>
            <a:endParaRPr lang="en-US" dirty="0"/>
          </a:p>
        </p:txBody>
      </p:sp>
    </p:spTree>
    <p:extLst>
      <p:ext uri="{BB962C8B-B14F-4D97-AF65-F5344CB8AC3E}">
        <p14:creationId xmlns:p14="http://schemas.microsoft.com/office/powerpoint/2010/main" val="2533805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cap="none" dirty="0" smtClean="0"/>
              <a:t>Different types of Biomonitoring </a:t>
            </a:r>
            <a:r>
              <a:rPr lang="en-US" sz="2400" cap="none" dirty="0" err="1" smtClean="0"/>
              <a:t>eDMRs</a:t>
            </a:r>
            <a:r>
              <a:rPr lang="en-US" sz="2400" cap="none" dirty="0" smtClean="0"/>
              <a:t> to fill out</a:t>
            </a:r>
            <a:endParaRPr lang="en-US" sz="2400" dirty="0"/>
          </a:p>
        </p:txBody>
      </p:sp>
      <p:sp>
        <p:nvSpPr>
          <p:cNvPr id="3" name="Content Placeholder 2"/>
          <p:cNvSpPr>
            <a:spLocks noGrp="1"/>
          </p:cNvSpPr>
          <p:nvPr>
            <p:ph idx="1"/>
          </p:nvPr>
        </p:nvSpPr>
        <p:spPr/>
        <p:txBody>
          <a:bodyPr/>
          <a:lstStyle/>
          <a:p>
            <a:pPr marL="0" indent="0">
              <a:buNone/>
            </a:pPr>
            <a:r>
              <a:rPr lang="en-US" dirty="0" smtClean="0"/>
              <a:t>Biomonitoring or Toxicity eDMRs are usually quarterly unless the permit says otherwise.</a:t>
            </a:r>
          </a:p>
          <a:p>
            <a:pPr marL="0" indent="0">
              <a:buNone/>
            </a:pPr>
            <a:r>
              <a:rPr lang="en-US" dirty="0" smtClean="0"/>
              <a:t>Type 1: Quarterly Biomonitoring </a:t>
            </a:r>
            <a:r>
              <a:rPr lang="en-US" dirty="0" err="1" smtClean="0"/>
              <a:t>eDMR</a:t>
            </a:r>
            <a:endParaRPr lang="en-US" dirty="0" smtClean="0"/>
          </a:p>
          <a:p>
            <a:pPr marL="0" indent="0">
              <a:buNone/>
            </a:pPr>
            <a:r>
              <a:rPr lang="en-US" dirty="0" smtClean="0"/>
              <a:t>Type 2: Semi-annual Biomonitoring </a:t>
            </a:r>
            <a:r>
              <a:rPr lang="en-US" dirty="0" err="1" smtClean="0"/>
              <a:t>eDMR</a:t>
            </a:r>
            <a:r>
              <a:rPr lang="en-US" dirty="0" smtClean="0"/>
              <a:t>-The facility has to apply for this and it has requirements what months to test for during the monitoring period.</a:t>
            </a:r>
          </a:p>
        </p:txBody>
      </p:sp>
    </p:spTree>
    <p:extLst>
      <p:ext uri="{BB962C8B-B14F-4D97-AF65-F5344CB8AC3E}">
        <p14:creationId xmlns:p14="http://schemas.microsoft.com/office/powerpoint/2010/main" val="1646879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cap="none" dirty="0" smtClean="0"/>
              <a:t>Different types of Biomonitoring Testing</a:t>
            </a:r>
            <a:endParaRPr lang="en-US" sz="2400" dirty="0"/>
          </a:p>
        </p:txBody>
      </p:sp>
      <p:sp>
        <p:nvSpPr>
          <p:cNvPr id="3" name="Content Placeholder 2"/>
          <p:cNvSpPr>
            <a:spLocks noGrp="1"/>
          </p:cNvSpPr>
          <p:nvPr>
            <p:ph idx="1"/>
          </p:nvPr>
        </p:nvSpPr>
        <p:spPr/>
        <p:txBody>
          <a:bodyPr/>
          <a:lstStyle/>
          <a:p>
            <a:pPr marL="0" indent="0">
              <a:buNone/>
            </a:pPr>
            <a:r>
              <a:rPr lang="en-US" dirty="0" smtClean="0"/>
              <a:t>Type 1: Acute Biomonitoring – Point Estimation (Acute lethal concentration - LC 50)</a:t>
            </a:r>
          </a:p>
          <a:p>
            <a:pPr marL="0" indent="0">
              <a:buNone/>
            </a:pPr>
            <a:r>
              <a:rPr lang="en-US" dirty="0" smtClean="0"/>
              <a:t>Type 2: Chronic Biomonitoring – Significant Difference (Chronic No observed Effect level-NOEC)</a:t>
            </a:r>
          </a:p>
        </p:txBody>
      </p:sp>
    </p:spTree>
    <p:extLst>
      <p:ext uri="{BB962C8B-B14F-4D97-AF65-F5344CB8AC3E}">
        <p14:creationId xmlns:p14="http://schemas.microsoft.com/office/powerpoint/2010/main" val="2625307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Concurrent Testing- Ammonia &amp; </a:t>
            </a:r>
            <a:r>
              <a:rPr lang="en-US" sz="2400" dirty="0" err="1"/>
              <a:t>p</a:t>
            </a:r>
            <a:r>
              <a:rPr lang="en-US" sz="2400" dirty="0" err="1" smtClean="0"/>
              <a:t>h</a:t>
            </a:r>
            <a:endParaRPr lang="en-US" sz="2400" dirty="0"/>
          </a:p>
        </p:txBody>
      </p:sp>
      <p:sp>
        <p:nvSpPr>
          <p:cNvPr id="3" name="Content Placeholder 2"/>
          <p:cNvSpPr>
            <a:spLocks noGrp="1"/>
          </p:cNvSpPr>
          <p:nvPr>
            <p:ph idx="1"/>
          </p:nvPr>
        </p:nvSpPr>
        <p:spPr/>
        <p:txBody>
          <a:bodyPr/>
          <a:lstStyle/>
          <a:p>
            <a:pPr marL="91440" indent="-91440" algn="ctr">
              <a:buClr>
                <a:schemeClr val="accent3"/>
              </a:buClr>
              <a:defRPr/>
            </a:pPr>
            <a:r>
              <a:rPr lang="en-US" altLang="en-US" sz="2800" dirty="0"/>
              <a:t>2 NH</a:t>
            </a:r>
            <a:r>
              <a:rPr lang="en-US" altLang="en-US" sz="2800" baseline="-25000" dirty="0"/>
              <a:t>3</a:t>
            </a:r>
            <a:r>
              <a:rPr lang="en-US" altLang="en-US" sz="2800" dirty="0"/>
              <a:t> &amp; pH Analyses per sample</a:t>
            </a:r>
            <a:endParaRPr lang="en-US" altLang="en-US" sz="1800" dirty="0"/>
          </a:p>
          <a:p>
            <a:pPr marL="91440" indent="-91440" algn="ctr">
              <a:buClr>
                <a:schemeClr val="accent3"/>
              </a:buClr>
              <a:defRPr/>
            </a:pPr>
            <a:endParaRPr lang="en-US" altLang="en-US" sz="1800" dirty="0"/>
          </a:p>
          <a:p>
            <a:pPr marL="91440" indent="-91440" algn="ctr">
              <a:buClr>
                <a:schemeClr val="accent3"/>
              </a:buClr>
              <a:defRPr/>
            </a:pPr>
            <a:r>
              <a:rPr lang="en-US" altLang="en-US" dirty="0"/>
              <a:t>All municipalities must do… </a:t>
            </a:r>
          </a:p>
          <a:p>
            <a:pPr marL="91440" indent="-91440" algn="ctr">
              <a:buClr>
                <a:schemeClr val="accent3"/>
              </a:buClr>
              <a:defRPr/>
            </a:pPr>
            <a:endParaRPr lang="en-US" altLang="en-US" sz="1800" dirty="0"/>
          </a:p>
          <a:p>
            <a:pPr marL="91440" indent="-91440" algn="ctr">
              <a:buClr>
                <a:schemeClr val="accent3"/>
              </a:buClr>
              <a:defRPr/>
            </a:pPr>
            <a:r>
              <a:rPr lang="en-US" altLang="en-US" dirty="0"/>
              <a:t>Most industries do not do.</a:t>
            </a:r>
            <a:endParaRPr lang="en-US" altLang="en-US" sz="2400" dirty="0"/>
          </a:p>
          <a:p>
            <a:endParaRPr lang="en-US" dirty="0"/>
          </a:p>
        </p:txBody>
      </p:sp>
    </p:spTree>
    <p:extLst>
      <p:ext uri="{BB962C8B-B14F-4D97-AF65-F5344CB8AC3E}">
        <p14:creationId xmlns:p14="http://schemas.microsoft.com/office/powerpoint/2010/main" val="790285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If you have no discharge do you still have to send in the eDMR?</a:t>
            </a:r>
            <a:endParaRPr lang="en-US" dirty="0"/>
          </a:p>
        </p:txBody>
      </p:sp>
      <p:sp>
        <p:nvSpPr>
          <p:cNvPr id="3" name="Content Placeholder 2"/>
          <p:cNvSpPr>
            <a:spLocks noGrp="1"/>
          </p:cNvSpPr>
          <p:nvPr>
            <p:ph idx="1"/>
          </p:nvPr>
        </p:nvSpPr>
        <p:spPr/>
        <p:txBody>
          <a:bodyPr>
            <a:normAutofit/>
          </a:bodyPr>
          <a:lstStyle/>
          <a:p>
            <a:pPr marL="0" indent="0">
              <a:buNone/>
            </a:pPr>
            <a:r>
              <a:rPr lang="en-US" sz="9600" dirty="0" smtClean="0"/>
              <a:t>YES</a:t>
            </a:r>
            <a:endParaRPr lang="en-US" sz="9600" dirty="0"/>
          </a:p>
        </p:txBody>
      </p:sp>
    </p:spTree>
    <p:extLst>
      <p:ext uri="{BB962C8B-B14F-4D97-AF65-F5344CB8AC3E}">
        <p14:creationId xmlns:p14="http://schemas.microsoft.com/office/powerpoint/2010/main" val="593678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3600" dirty="0"/>
              <a:t>PROCESS FLOW FOR</a:t>
            </a:r>
            <a:br>
              <a:rPr lang="en-US" altLang="en-US" sz="3600" dirty="0"/>
            </a:br>
            <a:r>
              <a:rPr lang="en-US" altLang="en-US" sz="3600" dirty="0"/>
              <a:t>WET DMRs AND LAB REPORTS</a:t>
            </a:r>
            <a:br>
              <a:rPr lang="en-US" altLang="en-US" sz="3600" dirty="0"/>
            </a:br>
            <a:endParaRPr lang="en-US" sz="3600" dirty="0"/>
          </a:p>
        </p:txBody>
      </p:sp>
      <p:sp>
        <p:nvSpPr>
          <p:cNvPr id="3" name="Content Placeholder 2"/>
          <p:cNvSpPr>
            <a:spLocks noGrp="1"/>
          </p:cNvSpPr>
          <p:nvPr>
            <p:ph idx="1"/>
          </p:nvPr>
        </p:nvSpPr>
        <p:spPr/>
        <p:txBody>
          <a:bodyPr>
            <a:normAutofit lnSpcReduction="10000"/>
          </a:bodyPr>
          <a:lstStyle/>
          <a:p>
            <a:pPr algn="just">
              <a:buNone/>
            </a:pPr>
            <a:r>
              <a:rPr lang="en-US" altLang="en-US" dirty="0"/>
              <a:t>1. WET DMRs received by Enforcement Coordinators (ECs) electronically.</a:t>
            </a:r>
          </a:p>
          <a:p>
            <a:pPr algn="just">
              <a:buNone/>
            </a:pPr>
            <a:r>
              <a:rPr lang="en-US" altLang="en-US" dirty="0"/>
              <a:t>2. DMR is received electronically.  WET lab report is included or submitted by email or snail mail.</a:t>
            </a:r>
          </a:p>
          <a:p>
            <a:pPr algn="just">
              <a:buNone/>
            </a:pPr>
            <a:r>
              <a:rPr lang="en-US" altLang="en-US" dirty="0"/>
              <a:t>3. DMRs and lab reports are due the 15th of the month following the month the test was conducted.</a:t>
            </a:r>
          </a:p>
          <a:p>
            <a:pPr algn="just">
              <a:buNone/>
            </a:pPr>
            <a:r>
              <a:rPr lang="en-US" altLang="en-US" dirty="0"/>
              <a:t>4. A violation (SNC) is triggered if DMR has not been received by 45 days after the end of the mon period.…. </a:t>
            </a:r>
          </a:p>
          <a:p>
            <a:pPr>
              <a:buNone/>
            </a:pPr>
            <a:r>
              <a:rPr lang="en-US" altLang="en-US" dirty="0"/>
              <a:t>	</a:t>
            </a:r>
            <a:r>
              <a:rPr lang="en-US" altLang="en-US" i="1" dirty="0"/>
              <a:t>	 “No shows” get a call from EC. </a:t>
            </a:r>
            <a:endParaRPr lang="en-US" altLang="en-US" dirty="0"/>
          </a:p>
          <a:p>
            <a:endParaRPr lang="en-US" dirty="0"/>
          </a:p>
        </p:txBody>
      </p:sp>
    </p:spTree>
    <p:extLst>
      <p:ext uri="{BB962C8B-B14F-4D97-AF65-F5344CB8AC3E}">
        <p14:creationId xmlns:p14="http://schemas.microsoft.com/office/powerpoint/2010/main" val="3818815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PROCESS FLOW FOR</a:t>
            </a:r>
            <a:br>
              <a:rPr lang="en-US" altLang="en-US" dirty="0"/>
            </a:br>
            <a:r>
              <a:rPr lang="en-US" altLang="en-US" dirty="0"/>
              <a:t>WET DMRs AND LAB </a:t>
            </a:r>
            <a:r>
              <a:rPr lang="en-US" altLang="en-US" dirty="0" smtClean="0"/>
              <a:t>REPORTS continued</a:t>
            </a:r>
            <a:r>
              <a:rPr lang="en-US" altLang="en-US" dirty="0"/>
              <a:t/>
            </a:r>
            <a:br>
              <a:rPr lang="en-US" altLang="en-US" dirty="0"/>
            </a:br>
            <a:endParaRPr lang="en-US" dirty="0"/>
          </a:p>
        </p:txBody>
      </p:sp>
      <p:sp>
        <p:nvSpPr>
          <p:cNvPr id="3" name="Content Placeholder 2"/>
          <p:cNvSpPr>
            <a:spLocks noGrp="1"/>
          </p:cNvSpPr>
          <p:nvPr>
            <p:ph idx="1"/>
          </p:nvPr>
        </p:nvSpPr>
        <p:spPr/>
        <p:txBody>
          <a:bodyPr>
            <a:normAutofit fontScale="47500" lnSpcReduction="20000"/>
          </a:bodyPr>
          <a:lstStyle/>
          <a:p>
            <a:pPr marL="381000" indent="-381000">
              <a:buNone/>
            </a:pPr>
            <a:r>
              <a:rPr lang="en-US" altLang="en-US" sz="2900" dirty="0"/>
              <a:t>5. Review of DMRs and Lab Reports by </a:t>
            </a:r>
            <a:r>
              <a:rPr lang="en-US" altLang="en-US" sz="2900" dirty="0" smtClean="0"/>
              <a:t>the Biomonitoring Coordinator (“BC”):</a:t>
            </a:r>
            <a:endParaRPr lang="en-US" altLang="en-US" sz="2900" dirty="0"/>
          </a:p>
          <a:p>
            <a:pPr marL="381000" indent="-381000">
              <a:buNone/>
            </a:pPr>
            <a:r>
              <a:rPr lang="en-US" altLang="en-US" sz="2900" dirty="0"/>
              <a:t> 	a. Incorrect </a:t>
            </a:r>
            <a:r>
              <a:rPr lang="en-US" altLang="en-US" sz="2900" dirty="0" smtClean="0"/>
              <a:t>DMRs </a:t>
            </a:r>
            <a:r>
              <a:rPr lang="en-US" altLang="en-US" sz="2900" dirty="0"/>
              <a:t>have to be resubmitted as a "revised </a:t>
            </a:r>
            <a:r>
              <a:rPr lang="en-US" altLang="en-US" sz="2900" dirty="0" smtClean="0"/>
              <a:t>DMR“.</a:t>
            </a:r>
            <a:endParaRPr lang="en-US" altLang="en-US" sz="2900" dirty="0"/>
          </a:p>
          <a:p>
            <a:pPr marL="381000" indent="-381000">
              <a:buNone/>
            </a:pPr>
            <a:r>
              <a:rPr lang="en-US" altLang="en-US" sz="2900" dirty="0"/>
              <a:t>	b. Invalid tests require another test to be run which are </a:t>
            </a:r>
            <a:r>
              <a:rPr lang="en-US" altLang="en-US" sz="2900" i="1" dirty="0"/>
              <a:t>“repeat tests”.</a:t>
            </a:r>
          </a:p>
          <a:p>
            <a:pPr marL="381000" indent="-381000">
              <a:buNone/>
            </a:pPr>
            <a:r>
              <a:rPr lang="en-US" altLang="en-US" sz="2900" i="1" dirty="0"/>
              <a:t>	</a:t>
            </a:r>
            <a:r>
              <a:rPr lang="en-US" altLang="en-US" sz="2900" dirty="0"/>
              <a:t>c. If a failure of a WET test occurs, a </a:t>
            </a:r>
            <a:r>
              <a:rPr lang="en-US" altLang="en-US" sz="2900" i="1" dirty="0"/>
              <a:t>“Retest”</a:t>
            </a:r>
            <a:r>
              <a:rPr lang="en-US" altLang="en-US" sz="2900" dirty="0"/>
              <a:t> is required.</a:t>
            </a:r>
          </a:p>
          <a:p>
            <a:pPr marL="381000" indent="-381000">
              <a:buNone/>
            </a:pPr>
            <a:r>
              <a:rPr lang="en-US" altLang="en-US" sz="2900" dirty="0"/>
              <a:t>	d. One</a:t>
            </a:r>
            <a:r>
              <a:rPr lang="en-US" altLang="en-US" sz="2900" i="1" dirty="0"/>
              <a:t> retest</a:t>
            </a:r>
            <a:r>
              <a:rPr lang="en-US" altLang="en-US" sz="2900" dirty="0"/>
              <a:t> failure triggers a TRE (non-WET limit permits).  WET LIMIT permits have 6 </a:t>
            </a:r>
            <a:r>
              <a:rPr lang="en-US" altLang="en-US" sz="2900" dirty="0" smtClean="0"/>
              <a:t>months </a:t>
            </a:r>
            <a:r>
              <a:rPr lang="en-US" altLang="en-US" sz="2900" dirty="0"/>
              <a:t>to pass 3 in a </a:t>
            </a:r>
            <a:r>
              <a:rPr lang="en-US" altLang="en-US" sz="2900" dirty="0" smtClean="0"/>
              <a:t>row.</a:t>
            </a:r>
          </a:p>
          <a:p>
            <a:pPr marL="381000" indent="-381000">
              <a:buNone/>
            </a:pPr>
            <a:r>
              <a:rPr lang="en-US" altLang="en-US" sz="2900" b="1" dirty="0"/>
              <a:t>	</a:t>
            </a:r>
            <a:r>
              <a:rPr lang="en-US" altLang="en-US" sz="2900" dirty="0" smtClean="0"/>
              <a:t>e</a:t>
            </a:r>
            <a:r>
              <a:rPr lang="en-US" altLang="en-US" sz="2900" dirty="0"/>
              <a:t>. If TRE is triggered a TRE plan must be submitted.  TRE plan is due 90 days after retest failure, first quarterly report is due 30 days after plan due date, 7 more quarterly reports and then final report due 30 days after 8th quarterly report and late 90 days after 8th report is due (lasts 28 </a:t>
            </a:r>
            <a:r>
              <a:rPr lang="en-US" altLang="en-US" sz="2900" dirty="0" smtClean="0"/>
              <a:t>months </a:t>
            </a:r>
            <a:r>
              <a:rPr lang="en-US" altLang="en-US" sz="2900" dirty="0"/>
              <a:t>or </a:t>
            </a:r>
            <a:r>
              <a:rPr lang="en-US" altLang="en-US" sz="2900" dirty="0" smtClean="0"/>
              <a:t>until </a:t>
            </a:r>
            <a:r>
              <a:rPr lang="en-US" altLang="en-US" sz="2900" dirty="0"/>
              <a:t>toxicity is confirmed via EPA protocol)</a:t>
            </a:r>
          </a:p>
          <a:p>
            <a:pPr marL="1428750" lvl="2" indent="-514350" algn="just">
              <a:lnSpc>
                <a:spcPct val="80000"/>
              </a:lnSpc>
              <a:buFont typeface="Arial" panose="020B0604020202020204" pitchFamily="34" charset="0"/>
              <a:buAutoNum type="arabicPeriod"/>
            </a:pPr>
            <a:r>
              <a:rPr lang="en-US" altLang="en-US" sz="2900" dirty="0"/>
              <a:t>Arrival dates of TRE plan/quarterly/final reports are tracked by EC and in ICIS.</a:t>
            </a:r>
          </a:p>
          <a:p>
            <a:pPr marL="1428750" lvl="2" indent="-514350" algn="just">
              <a:lnSpc>
                <a:spcPct val="80000"/>
              </a:lnSpc>
              <a:buFont typeface="Arial" panose="020B0604020202020204" pitchFamily="34" charset="0"/>
              <a:buAutoNum type="arabicPeriod"/>
            </a:pPr>
            <a:r>
              <a:rPr lang="en-US" altLang="en-US" sz="2900" dirty="0"/>
              <a:t>TRE progress is monitored by the BC, report deadlines by the EC</a:t>
            </a:r>
          </a:p>
          <a:p>
            <a:pPr marL="381000" indent="-381000">
              <a:buNone/>
            </a:pPr>
            <a:endParaRPr lang="en-US" altLang="en-US" dirty="0"/>
          </a:p>
          <a:p>
            <a:endParaRPr lang="en-US" dirty="0"/>
          </a:p>
        </p:txBody>
      </p:sp>
    </p:spTree>
    <p:extLst>
      <p:ext uri="{BB962C8B-B14F-4D97-AF65-F5344CB8AC3E}">
        <p14:creationId xmlns:p14="http://schemas.microsoft.com/office/powerpoint/2010/main" val="940507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PROCESS FLOW FOR</a:t>
            </a:r>
            <a:br>
              <a:rPr lang="en-US" altLang="en-US" dirty="0"/>
            </a:br>
            <a:r>
              <a:rPr lang="en-US" altLang="en-US" dirty="0"/>
              <a:t>WET DMRs AND LAB </a:t>
            </a:r>
            <a:r>
              <a:rPr lang="en-US" altLang="en-US" dirty="0" smtClean="0"/>
              <a:t>REPORTS continued</a:t>
            </a:r>
            <a:r>
              <a:rPr lang="en-US" altLang="en-US" dirty="0"/>
              <a:t/>
            </a:r>
            <a:br>
              <a:rPr lang="en-US" altLang="en-US" dirty="0"/>
            </a:br>
            <a:endParaRPr lang="en-US" dirty="0"/>
          </a:p>
        </p:txBody>
      </p:sp>
      <p:sp>
        <p:nvSpPr>
          <p:cNvPr id="3" name="Content Placeholder 2"/>
          <p:cNvSpPr>
            <a:spLocks noGrp="1"/>
          </p:cNvSpPr>
          <p:nvPr>
            <p:ph idx="1"/>
          </p:nvPr>
        </p:nvSpPr>
        <p:spPr/>
        <p:txBody>
          <a:bodyPr>
            <a:normAutofit/>
          </a:bodyPr>
          <a:lstStyle/>
          <a:p>
            <a:pPr>
              <a:buNone/>
            </a:pPr>
            <a:r>
              <a:rPr lang="en-US" altLang="en-US" sz="1600" dirty="0"/>
              <a:t>6. </a:t>
            </a:r>
            <a:r>
              <a:rPr lang="en-US" altLang="en-US" sz="1600" i="1" u="sng" dirty="0"/>
              <a:t>Retest</a:t>
            </a:r>
            <a:r>
              <a:rPr lang="en-US" altLang="en-US" sz="1600" u="sng" dirty="0"/>
              <a:t> </a:t>
            </a:r>
            <a:r>
              <a:rPr lang="en-US" altLang="en-US" sz="1600" dirty="0"/>
              <a:t>results are entered into ICIS and tracked by BC in a Retest Summary Log ….</a:t>
            </a:r>
          </a:p>
          <a:p>
            <a:pPr>
              <a:buNone/>
            </a:pPr>
            <a:r>
              <a:rPr lang="en-US" altLang="en-US" sz="1600" dirty="0"/>
              <a:t>	a. </a:t>
            </a:r>
            <a:r>
              <a:rPr lang="en-US" altLang="en-US" sz="1600" dirty="0" smtClean="0"/>
              <a:t>	Non </a:t>
            </a:r>
            <a:r>
              <a:rPr lang="en-US" altLang="en-US" sz="1600" dirty="0"/>
              <a:t>Wet Limit permits report Retest #1 “22415” or Retest #2  “22416”  via associated quarterly DMR.  </a:t>
            </a:r>
          </a:p>
          <a:p>
            <a:pPr>
              <a:buNone/>
            </a:pPr>
            <a:r>
              <a:rPr lang="en-US" altLang="en-US" sz="1600" dirty="0"/>
              <a:t>	b. </a:t>
            </a:r>
            <a:r>
              <a:rPr lang="en-US" altLang="en-US" sz="1600" dirty="0" smtClean="0"/>
              <a:t>	ICIS </a:t>
            </a:r>
            <a:r>
              <a:rPr lang="en-US" altLang="en-US" sz="1600" dirty="0"/>
              <a:t>accommodates 2 retests, BC tracks these in a log.  For WET limit permits, a TX1-A </a:t>
            </a:r>
            <a:r>
              <a:rPr lang="en-US" altLang="en-US" sz="1600" dirty="0" smtClean="0"/>
              <a:t>DMR </a:t>
            </a:r>
            <a:r>
              <a:rPr lang="en-US" altLang="en-US" sz="1600" dirty="0"/>
              <a:t>(with one month monitoring period) is submitted.</a:t>
            </a:r>
          </a:p>
          <a:p>
            <a:pPr>
              <a:buNone/>
            </a:pPr>
            <a:r>
              <a:rPr lang="en-US" altLang="en-US" sz="1600" dirty="0"/>
              <a:t>	c. </a:t>
            </a:r>
            <a:r>
              <a:rPr lang="en-US" altLang="en-US" sz="1600" dirty="0" smtClean="0"/>
              <a:t>	The </a:t>
            </a:r>
            <a:r>
              <a:rPr lang="en-US" altLang="en-US" sz="1600" dirty="0"/>
              <a:t>lab report goes to the BC for review.</a:t>
            </a:r>
          </a:p>
          <a:p>
            <a:pPr>
              <a:buNone/>
            </a:pPr>
            <a:r>
              <a:rPr lang="en-US" altLang="en-US" sz="1600" dirty="0"/>
              <a:t>  </a:t>
            </a:r>
            <a:r>
              <a:rPr lang="en-US" altLang="en-US" sz="1600" dirty="0" smtClean="0"/>
              <a:t>  d</a:t>
            </a:r>
            <a:r>
              <a:rPr lang="en-US" altLang="en-US" sz="1600" dirty="0"/>
              <a:t>. </a:t>
            </a:r>
            <a:r>
              <a:rPr lang="en-US" altLang="en-US" sz="1600" dirty="0" smtClean="0"/>
              <a:t>	BC </a:t>
            </a:r>
            <a:r>
              <a:rPr lang="en-US" altLang="en-US" sz="1600" dirty="0"/>
              <a:t>logs all retest results and TRE progress.</a:t>
            </a:r>
          </a:p>
          <a:p>
            <a:pPr marL="381000" indent="-381000">
              <a:buNone/>
            </a:pPr>
            <a:endParaRPr lang="en-US" altLang="en-US" dirty="0"/>
          </a:p>
          <a:p>
            <a:endParaRPr lang="en-US" dirty="0"/>
          </a:p>
        </p:txBody>
      </p:sp>
    </p:spTree>
    <p:extLst>
      <p:ext uri="{BB962C8B-B14F-4D97-AF65-F5344CB8AC3E}">
        <p14:creationId xmlns:p14="http://schemas.microsoft.com/office/powerpoint/2010/main" val="1762659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Acute Wet Test Protocol</a:t>
            </a:r>
            <a:endParaRPr lang="en-US" dirty="0"/>
          </a:p>
        </p:txBody>
      </p:sp>
      <p:sp>
        <p:nvSpPr>
          <p:cNvPr id="3" name="Content Placeholder 2"/>
          <p:cNvSpPr>
            <a:spLocks noGrp="1"/>
          </p:cNvSpPr>
          <p:nvPr>
            <p:ph idx="1"/>
          </p:nvPr>
        </p:nvSpPr>
        <p:spPr/>
        <p:txBody>
          <a:bodyPr>
            <a:normAutofit fontScale="70000" lnSpcReduction="20000"/>
          </a:bodyPr>
          <a:lstStyle/>
          <a:p>
            <a:pPr marL="91440" indent="-91440">
              <a:buClr>
                <a:schemeClr val="accent3"/>
              </a:buClr>
              <a:buNone/>
              <a:defRPr/>
            </a:pPr>
            <a:r>
              <a:rPr lang="en-US" altLang="en-US" dirty="0" smtClean="0">
                <a:solidFill>
                  <a:schemeClr val="tx1">
                    <a:lumMod val="75000"/>
                    <a:lumOff val="25000"/>
                  </a:schemeClr>
                </a:solidFill>
              </a:rPr>
              <a:t>Test </a:t>
            </a:r>
            <a:r>
              <a:rPr lang="en-US" altLang="en-US" dirty="0">
                <a:solidFill>
                  <a:schemeClr val="tx1">
                    <a:lumMod val="75000"/>
                    <a:lumOff val="25000"/>
                  </a:schemeClr>
                </a:solidFill>
              </a:rPr>
              <a:t>Type</a:t>
            </a:r>
            <a:r>
              <a:rPr lang="en-US" altLang="en-US" dirty="0" smtClean="0">
                <a:solidFill>
                  <a:schemeClr val="tx1">
                    <a:lumMod val="75000"/>
                    <a:lumOff val="25000"/>
                  </a:schemeClr>
                </a:solidFill>
              </a:rPr>
              <a:t>:			</a:t>
            </a:r>
            <a:r>
              <a:rPr lang="en-US" altLang="en-US" dirty="0">
                <a:solidFill>
                  <a:schemeClr val="tx1">
                    <a:lumMod val="75000"/>
                    <a:lumOff val="25000"/>
                  </a:schemeClr>
                </a:solidFill>
              </a:rPr>
              <a:t> 48 </a:t>
            </a:r>
            <a:r>
              <a:rPr lang="en-US" altLang="en-US" dirty="0" err="1">
                <a:solidFill>
                  <a:schemeClr val="tx1">
                    <a:lumMod val="75000"/>
                    <a:lumOff val="25000"/>
                  </a:schemeClr>
                </a:solidFill>
              </a:rPr>
              <a:t>hr</a:t>
            </a:r>
            <a:r>
              <a:rPr lang="en-US" altLang="en-US" dirty="0">
                <a:solidFill>
                  <a:schemeClr val="tx1">
                    <a:lumMod val="75000"/>
                    <a:lumOff val="25000"/>
                  </a:schemeClr>
                </a:solidFill>
              </a:rPr>
              <a:t> Acute Static Renewal</a:t>
            </a:r>
          </a:p>
          <a:p>
            <a:pPr marL="91440" indent="-91440">
              <a:buClr>
                <a:schemeClr val="accent3"/>
              </a:buClr>
              <a:buNone/>
              <a:defRPr/>
            </a:pPr>
            <a:r>
              <a:rPr lang="en-US" altLang="en-US" dirty="0" smtClean="0">
                <a:solidFill>
                  <a:schemeClr val="tx1">
                    <a:lumMod val="75000"/>
                    <a:lumOff val="25000"/>
                  </a:schemeClr>
                </a:solidFill>
              </a:rPr>
              <a:t>     EPA Methodology:		</a:t>
            </a:r>
            <a:r>
              <a:rPr lang="en-US" altLang="en-US" dirty="0" smtClean="0">
                <a:solidFill>
                  <a:schemeClr val="tx1">
                    <a:lumMod val="95000"/>
                  </a:schemeClr>
                </a:solidFill>
              </a:rPr>
              <a:t>EPA-821-R-02-012</a:t>
            </a:r>
            <a:r>
              <a:rPr lang="en-US" altLang="en-US" dirty="0" smtClean="0">
                <a:solidFill>
                  <a:schemeClr val="tx1">
                    <a:lumMod val="75000"/>
                    <a:lumOff val="25000"/>
                  </a:schemeClr>
                </a:solidFill>
              </a:rPr>
              <a:t>	</a:t>
            </a:r>
          </a:p>
          <a:p>
            <a:pPr marL="91440" indent="-91440">
              <a:buClr>
                <a:schemeClr val="accent3"/>
              </a:buClr>
              <a:buNone/>
              <a:defRPr/>
            </a:pPr>
            <a:r>
              <a:rPr lang="en-US" altLang="en-US" dirty="0" smtClean="0">
                <a:solidFill>
                  <a:schemeClr val="tx1">
                    <a:lumMod val="95000"/>
                  </a:schemeClr>
                </a:solidFill>
              </a:rPr>
              <a:t>     </a:t>
            </a:r>
            <a:r>
              <a:rPr lang="en-US" altLang="en-US" dirty="0">
                <a:solidFill>
                  <a:schemeClr val="tx1">
                    <a:lumMod val="95000"/>
                  </a:schemeClr>
                </a:solidFill>
              </a:rPr>
              <a:t>Dilutions of effluent</a:t>
            </a:r>
            <a:r>
              <a:rPr lang="en-US" altLang="en-US" dirty="0" smtClean="0">
                <a:solidFill>
                  <a:schemeClr val="tx1">
                    <a:lumMod val="95000"/>
                  </a:schemeClr>
                </a:solidFill>
              </a:rPr>
              <a:t>:		</a:t>
            </a:r>
            <a:r>
              <a:rPr lang="en-US" altLang="en-US" dirty="0">
                <a:solidFill>
                  <a:schemeClr val="tx1">
                    <a:lumMod val="75000"/>
                    <a:lumOff val="25000"/>
                  </a:schemeClr>
                </a:solidFill>
              </a:rPr>
              <a:t>32%, 42%, 56%, 75%, and 100 %</a:t>
            </a:r>
          </a:p>
          <a:p>
            <a:pPr marL="91440" indent="-91440">
              <a:buClr>
                <a:schemeClr val="accent3"/>
              </a:buClr>
              <a:buNone/>
              <a:defRPr/>
            </a:pPr>
            <a:r>
              <a:rPr lang="en-US" altLang="en-US" dirty="0" smtClean="0">
                <a:solidFill>
                  <a:schemeClr val="tx1">
                    <a:lumMod val="75000"/>
                    <a:lumOff val="25000"/>
                  </a:schemeClr>
                </a:solidFill>
              </a:rPr>
              <a:t>     </a:t>
            </a:r>
            <a:r>
              <a:rPr lang="en-US" altLang="en-US" dirty="0">
                <a:solidFill>
                  <a:schemeClr val="tx1">
                    <a:lumMod val="75000"/>
                    <a:lumOff val="25000"/>
                  </a:schemeClr>
                </a:solidFill>
              </a:rPr>
              <a:t>Effluent Sampling</a:t>
            </a:r>
            <a:r>
              <a:rPr lang="en-US" altLang="en-US" dirty="0" smtClean="0">
                <a:solidFill>
                  <a:schemeClr val="tx1">
                    <a:lumMod val="75000"/>
                    <a:lumOff val="25000"/>
                  </a:schemeClr>
                </a:solidFill>
              </a:rPr>
              <a:t>:		</a:t>
            </a:r>
            <a:r>
              <a:rPr lang="en-US" altLang="en-US" dirty="0">
                <a:solidFill>
                  <a:schemeClr val="tx1">
                    <a:lumMod val="75000"/>
                    <a:lumOff val="25000"/>
                  </a:schemeClr>
                </a:solidFill>
              </a:rPr>
              <a:t>Two 24-hour composite Samples </a:t>
            </a:r>
            <a:r>
              <a:rPr lang="en-US" altLang="en-US" dirty="0" smtClean="0">
                <a:solidFill>
                  <a:schemeClr val="tx1">
                    <a:lumMod val="75000"/>
                    <a:lumOff val="25000"/>
                  </a:schemeClr>
                </a:solidFill>
              </a:rPr>
              <a:t>(</a:t>
            </a:r>
            <a:r>
              <a:rPr lang="en-US" altLang="en-US" b="1" dirty="0">
                <a:solidFill>
                  <a:schemeClr val="tx1">
                    <a:lumMod val="75000"/>
                    <a:lumOff val="25000"/>
                  </a:schemeClr>
                </a:solidFill>
              </a:rPr>
              <a:t>6</a:t>
            </a:r>
            <a:r>
              <a:rPr lang="en-US" altLang="en-US" b="1" dirty="0" smtClean="0">
                <a:solidFill>
                  <a:schemeClr val="tx1">
                    <a:lumMod val="75000"/>
                    <a:lumOff val="25000"/>
                  </a:schemeClr>
                </a:solidFill>
                <a:cs typeface="Arial" charset="0"/>
              </a:rPr>
              <a:t>°C</a:t>
            </a:r>
            <a:r>
              <a:rPr lang="en-US" altLang="en-US" b="1" dirty="0">
                <a:solidFill>
                  <a:schemeClr val="tx1">
                    <a:lumMod val="75000"/>
                    <a:lumOff val="25000"/>
                  </a:schemeClr>
                </a:solidFill>
                <a:cs typeface="Arial" charset="0"/>
              </a:rPr>
              <a:t>)</a:t>
            </a:r>
            <a:endParaRPr lang="en-US" altLang="en-US" dirty="0">
              <a:solidFill>
                <a:schemeClr val="tx1">
                  <a:lumMod val="75000"/>
                  <a:lumOff val="25000"/>
                </a:schemeClr>
              </a:solidFill>
            </a:endParaRPr>
          </a:p>
          <a:p>
            <a:pPr marL="91440" indent="-91440">
              <a:buClr>
                <a:schemeClr val="accent3"/>
              </a:buClr>
              <a:buNone/>
              <a:defRPr/>
            </a:pPr>
            <a:r>
              <a:rPr lang="en-US" altLang="en-US" dirty="0" smtClean="0">
                <a:solidFill>
                  <a:schemeClr val="tx1">
                    <a:lumMod val="75000"/>
                    <a:lumOff val="25000"/>
                  </a:schemeClr>
                </a:solidFill>
              </a:rPr>
              <a:t>     </a:t>
            </a:r>
            <a:r>
              <a:rPr lang="en-US" altLang="en-US" dirty="0">
                <a:solidFill>
                  <a:schemeClr val="tx1">
                    <a:lumMod val="75000"/>
                    <a:lumOff val="25000"/>
                  </a:schemeClr>
                </a:solidFill>
              </a:rPr>
              <a:t>Effluent Sample Age</a:t>
            </a:r>
            <a:r>
              <a:rPr lang="en-US" altLang="en-US" dirty="0" smtClean="0">
                <a:solidFill>
                  <a:schemeClr val="tx1">
                    <a:lumMod val="75000"/>
                    <a:lumOff val="25000"/>
                  </a:schemeClr>
                </a:solidFill>
              </a:rPr>
              <a:t>:		</a:t>
            </a:r>
            <a:r>
              <a:rPr lang="en-US" altLang="en-US" dirty="0">
                <a:solidFill>
                  <a:schemeClr val="tx1">
                    <a:lumMod val="75000"/>
                    <a:lumOff val="25000"/>
                  </a:schemeClr>
                </a:solidFill>
              </a:rPr>
              <a:t> &lt; 36 </a:t>
            </a:r>
            <a:r>
              <a:rPr lang="en-US" altLang="en-US" dirty="0" err="1">
                <a:solidFill>
                  <a:schemeClr val="tx1">
                    <a:lumMod val="75000"/>
                    <a:lumOff val="25000"/>
                  </a:schemeClr>
                </a:solidFill>
              </a:rPr>
              <a:t>hrs</a:t>
            </a:r>
            <a:r>
              <a:rPr lang="en-US" altLang="en-US" dirty="0">
                <a:solidFill>
                  <a:schemeClr val="tx1">
                    <a:lumMod val="75000"/>
                    <a:lumOff val="25000"/>
                  </a:schemeClr>
                </a:solidFill>
              </a:rPr>
              <a:t> from end of 24 </a:t>
            </a:r>
            <a:r>
              <a:rPr lang="en-US" altLang="en-US" dirty="0" err="1">
                <a:solidFill>
                  <a:schemeClr val="tx1">
                    <a:lumMod val="75000"/>
                    <a:lumOff val="25000"/>
                  </a:schemeClr>
                </a:solidFill>
              </a:rPr>
              <a:t>hr</a:t>
            </a:r>
            <a:r>
              <a:rPr lang="en-US" altLang="en-US" dirty="0">
                <a:solidFill>
                  <a:schemeClr val="tx1">
                    <a:lumMod val="75000"/>
                    <a:lumOff val="25000"/>
                  </a:schemeClr>
                </a:solidFill>
              </a:rPr>
              <a:t> cycle</a:t>
            </a:r>
          </a:p>
          <a:p>
            <a:pPr marL="91440" indent="-91440">
              <a:buClr>
                <a:schemeClr val="accent3"/>
              </a:buClr>
              <a:buNone/>
              <a:defRPr/>
            </a:pPr>
            <a:r>
              <a:rPr lang="en-US" altLang="en-US" dirty="0">
                <a:solidFill>
                  <a:schemeClr val="tx1">
                    <a:lumMod val="75000"/>
                    <a:lumOff val="25000"/>
                  </a:schemeClr>
                </a:solidFill>
              </a:rPr>
              <a:t>     Control Sample</a:t>
            </a:r>
            <a:r>
              <a:rPr lang="en-US" altLang="en-US" dirty="0" smtClean="0">
                <a:solidFill>
                  <a:schemeClr val="tx1">
                    <a:lumMod val="75000"/>
                    <a:lumOff val="25000"/>
                  </a:schemeClr>
                </a:solidFill>
              </a:rPr>
              <a:t>:		</a:t>
            </a:r>
            <a:r>
              <a:rPr lang="en-US" altLang="en-US" dirty="0">
                <a:solidFill>
                  <a:schemeClr val="tx1">
                    <a:lumMod val="75000"/>
                    <a:lumOff val="25000"/>
                  </a:schemeClr>
                </a:solidFill>
              </a:rPr>
              <a:t>Dilution Water + Test organisms</a:t>
            </a:r>
          </a:p>
          <a:p>
            <a:pPr marL="91440" indent="-91440">
              <a:buClr>
                <a:schemeClr val="accent3"/>
              </a:buClr>
              <a:buNone/>
              <a:defRPr/>
            </a:pPr>
            <a:r>
              <a:rPr lang="en-US" altLang="en-US" dirty="0" smtClean="0">
                <a:solidFill>
                  <a:schemeClr val="tx1">
                    <a:lumMod val="75000"/>
                    <a:lumOff val="25000"/>
                  </a:schemeClr>
                </a:solidFill>
              </a:rPr>
              <a:t>     </a:t>
            </a:r>
            <a:r>
              <a:rPr lang="en-US" altLang="en-US" dirty="0">
                <a:solidFill>
                  <a:schemeClr val="tx1">
                    <a:lumMod val="75000"/>
                    <a:lumOff val="25000"/>
                  </a:schemeClr>
                </a:solidFill>
              </a:rPr>
              <a:t># of Replicates</a:t>
            </a:r>
            <a:r>
              <a:rPr lang="en-US" altLang="en-US" dirty="0" smtClean="0">
                <a:solidFill>
                  <a:schemeClr val="tx1">
                    <a:lumMod val="75000"/>
                    <a:lumOff val="25000"/>
                  </a:schemeClr>
                </a:solidFill>
              </a:rPr>
              <a:t>:		5 per dilution</a:t>
            </a:r>
            <a:endParaRPr lang="en-US" altLang="en-US" dirty="0">
              <a:solidFill>
                <a:schemeClr val="tx1">
                  <a:lumMod val="75000"/>
                  <a:lumOff val="25000"/>
                </a:schemeClr>
              </a:solidFill>
            </a:endParaRPr>
          </a:p>
          <a:p>
            <a:pPr marL="91440" indent="-91440">
              <a:buClr>
                <a:schemeClr val="accent3"/>
              </a:buClr>
              <a:buNone/>
              <a:defRPr/>
            </a:pPr>
            <a:r>
              <a:rPr lang="en-US" altLang="en-US" b="1" dirty="0">
                <a:solidFill>
                  <a:schemeClr val="tx1">
                    <a:lumMod val="75000"/>
                    <a:lumOff val="25000"/>
                  </a:schemeClr>
                </a:solidFill>
              </a:rPr>
              <a:t>     # of Organisms</a:t>
            </a:r>
            <a:r>
              <a:rPr lang="en-US" altLang="en-US" b="1" dirty="0" smtClean="0">
                <a:solidFill>
                  <a:schemeClr val="tx1">
                    <a:lumMod val="75000"/>
                    <a:lumOff val="25000"/>
                  </a:schemeClr>
                </a:solidFill>
              </a:rPr>
              <a:t>:		</a:t>
            </a:r>
            <a:r>
              <a:rPr lang="en-US" altLang="en-US" dirty="0" smtClean="0">
                <a:solidFill>
                  <a:schemeClr val="tx1">
                    <a:lumMod val="75000"/>
                    <a:lumOff val="25000"/>
                  </a:schemeClr>
                </a:solidFill>
              </a:rPr>
              <a:t>8 per replicate</a:t>
            </a:r>
            <a:endParaRPr lang="en-US" altLang="en-US" dirty="0">
              <a:solidFill>
                <a:schemeClr val="tx1">
                  <a:lumMod val="75000"/>
                  <a:lumOff val="25000"/>
                </a:schemeClr>
              </a:solidFill>
            </a:endParaRPr>
          </a:p>
          <a:p>
            <a:pPr marL="91440" indent="-91440">
              <a:buClr>
                <a:schemeClr val="accent3"/>
              </a:buClr>
              <a:buNone/>
              <a:defRPr/>
            </a:pPr>
            <a:r>
              <a:rPr lang="en-US" altLang="en-US" b="1" dirty="0">
                <a:solidFill>
                  <a:schemeClr val="tx1">
                    <a:lumMod val="75000"/>
                    <a:lumOff val="25000"/>
                  </a:schemeClr>
                </a:solidFill>
              </a:rPr>
              <a:t>     Organisms</a:t>
            </a:r>
            <a:r>
              <a:rPr lang="en-US" altLang="en-US" b="1" dirty="0" smtClean="0">
                <a:solidFill>
                  <a:schemeClr val="tx1">
                    <a:lumMod val="75000"/>
                    <a:lumOff val="25000"/>
                  </a:schemeClr>
                </a:solidFill>
              </a:rPr>
              <a:t>:		</a:t>
            </a:r>
            <a:r>
              <a:rPr lang="en-US" altLang="en-US" dirty="0" smtClean="0">
                <a:solidFill>
                  <a:schemeClr val="tx1">
                    <a:lumMod val="75000"/>
                    <a:lumOff val="25000"/>
                  </a:schemeClr>
                </a:solidFill>
              </a:rPr>
              <a:t>D. </a:t>
            </a:r>
            <a:r>
              <a:rPr lang="en-US" altLang="en-US" i="1" dirty="0" err="1">
                <a:solidFill>
                  <a:schemeClr val="tx1">
                    <a:lumMod val="75000"/>
                    <a:lumOff val="25000"/>
                  </a:schemeClr>
                </a:solidFill>
              </a:rPr>
              <a:t>p</a:t>
            </a:r>
            <a:r>
              <a:rPr lang="en-US" altLang="en-US" i="1" dirty="0" err="1" smtClean="0">
                <a:solidFill>
                  <a:schemeClr val="tx1">
                    <a:lumMod val="75000"/>
                    <a:lumOff val="25000"/>
                  </a:schemeClr>
                </a:solidFill>
              </a:rPr>
              <a:t>ulex</a:t>
            </a:r>
            <a:r>
              <a:rPr lang="en-US" altLang="en-US" dirty="0" smtClean="0">
                <a:solidFill>
                  <a:schemeClr val="tx1">
                    <a:lumMod val="75000"/>
                    <a:lumOff val="25000"/>
                  </a:schemeClr>
                </a:solidFill>
              </a:rPr>
              <a:t> and P</a:t>
            </a:r>
            <a:r>
              <a:rPr lang="en-US" altLang="en-US" i="1" dirty="0" smtClean="0">
                <a:solidFill>
                  <a:schemeClr val="tx1">
                    <a:lumMod val="75000"/>
                    <a:lumOff val="25000"/>
                  </a:schemeClr>
                </a:solidFill>
              </a:rPr>
              <a:t>. </a:t>
            </a:r>
            <a:r>
              <a:rPr lang="en-US" altLang="en-US" i="1" dirty="0" err="1" smtClean="0">
                <a:solidFill>
                  <a:schemeClr val="tx1">
                    <a:lumMod val="75000"/>
                    <a:lumOff val="25000"/>
                  </a:schemeClr>
                </a:solidFill>
              </a:rPr>
              <a:t>promelas</a:t>
            </a:r>
            <a:endParaRPr lang="en-US" altLang="en-US" i="1" dirty="0">
              <a:solidFill>
                <a:schemeClr val="tx1">
                  <a:lumMod val="75000"/>
                  <a:lumOff val="25000"/>
                </a:schemeClr>
              </a:solidFill>
            </a:endParaRPr>
          </a:p>
          <a:p>
            <a:pPr marL="91440" indent="-91440">
              <a:buClr>
                <a:schemeClr val="accent3"/>
              </a:buClr>
              <a:buNone/>
              <a:defRPr/>
            </a:pPr>
            <a:r>
              <a:rPr lang="en-US" altLang="en-US" b="1" dirty="0">
                <a:solidFill>
                  <a:schemeClr val="tx1">
                    <a:lumMod val="75000"/>
                    <a:lumOff val="25000"/>
                  </a:schemeClr>
                </a:solidFill>
              </a:rPr>
              <a:t>     Organism Age</a:t>
            </a:r>
            <a:r>
              <a:rPr lang="en-US" altLang="en-US" b="1" dirty="0" smtClean="0">
                <a:solidFill>
                  <a:schemeClr val="tx1">
                    <a:lumMod val="75000"/>
                    <a:lumOff val="25000"/>
                  </a:schemeClr>
                </a:solidFill>
              </a:rPr>
              <a:t>:		</a:t>
            </a:r>
            <a:r>
              <a:rPr lang="en-US" altLang="en-US" dirty="0" smtClean="0">
                <a:solidFill>
                  <a:schemeClr val="tx1">
                    <a:lumMod val="75000"/>
                    <a:lumOff val="25000"/>
                  </a:schemeClr>
                </a:solidFill>
              </a:rPr>
              <a:t>&lt;14 days old. No feeding during Test</a:t>
            </a:r>
            <a:endParaRPr lang="en-US" altLang="en-US" dirty="0">
              <a:solidFill>
                <a:schemeClr val="tx1">
                  <a:lumMod val="75000"/>
                  <a:lumOff val="25000"/>
                </a:schemeClr>
              </a:solidFill>
            </a:endParaRPr>
          </a:p>
          <a:p>
            <a:endParaRPr lang="en-US" dirty="0"/>
          </a:p>
        </p:txBody>
      </p:sp>
    </p:spTree>
    <p:extLst>
      <p:ext uri="{BB962C8B-B14F-4D97-AF65-F5344CB8AC3E}">
        <p14:creationId xmlns:p14="http://schemas.microsoft.com/office/powerpoint/2010/main" val="3809602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The Process of completing an eDMR</a:t>
            </a:r>
            <a:endParaRPr lang="en-US" dirty="0"/>
          </a:p>
        </p:txBody>
      </p:sp>
      <p:sp>
        <p:nvSpPr>
          <p:cNvPr id="3" name="Content Placeholder 2"/>
          <p:cNvSpPr>
            <a:spLocks noGrp="1"/>
          </p:cNvSpPr>
          <p:nvPr>
            <p:ph idx="1"/>
          </p:nvPr>
        </p:nvSpPr>
        <p:spPr/>
        <p:txBody>
          <a:bodyPr/>
          <a:lstStyle/>
          <a:p>
            <a:r>
              <a:rPr lang="en-US" dirty="0" smtClean="0"/>
              <a:t>There are two different websites: one to fill in the eDMR (E2) and one to sign the eDMR (ERS).</a:t>
            </a:r>
          </a:p>
          <a:p>
            <a:pPr marL="0" indent="0">
              <a:buNone/>
            </a:pPr>
            <a:endParaRPr lang="en-US" dirty="0"/>
          </a:p>
          <a:p>
            <a:r>
              <a:rPr lang="en-US" dirty="0" smtClean="0"/>
              <a:t>E2 address:</a:t>
            </a:r>
            <a:r>
              <a:rPr lang="en-US" dirty="0"/>
              <a:t>          </a:t>
            </a:r>
            <a:r>
              <a:rPr lang="en-US" u="sng" dirty="0"/>
              <a:t>https://</a:t>
            </a:r>
            <a:r>
              <a:rPr lang="en-US" u="sng" dirty="0" smtClean="0"/>
              <a:t>applications.deq.ok.gov/E2</a:t>
            </a:r>
            <a:endParaRPr lang="en-US" dirty="0"/>
          </a:p>
          <a:p>
            <a:pPr marL="0" indent="0">
              <a:buNone/>
            </a:pPr>
            <a:r>
              <a:rPr lang="en-US" dirty="0"/>
              <a:t> </a:t>
            </a:r>
          </a:p>
          <a:p>
            <a:r>
              <a:rPr lang="en-US" dirty="0" smtClean="0"/>
              <a:t>ERS address:</a:t>
            </a:r>
            <a:r>
              <a:rPr lang="en-US" dirty="0"/>
              <a:t>       </a:t>
            </a:r>
            <a:r>
              <a:rPr lang="en-US" u="sng" dirty="0"/>
              <a:t>https://</a:t>
            </a:r>
            <a:r>
              <a:rPr lang="en-US" u="sng" dirty="0" smtClean="0"/>
              <a:t>applications.deq.ok.gov/ERS</a:t>
            </a:r>
            <a:endParaRPr lang="en-US" dirty="0"/>
          </a:p>
          <a:p>
            <a:endParaRPr lang="en-US" dirty="0"/>
          </a:p>
        </p:txBody>
      </p:sp>
    </p:spTree>
    <p:extLst>
      <p:ext uri="{BB962C8B-B14F-4D97-AF65-F5344CB8AC3E}">
        <p14:creationId xmlns:p14="http://schemas.microsoft.com/office/powerpoint/2010/main" val="11268098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Calculating the analytical portion of the biomonitoring </a:t>
            </a:r>
            <a:r>
              <a:rPr lang="en-US" sz="2000" dirty="0" err="1" smtClean="0"/>
              <a:t>dmr</a:t>
            </a:r>
            <a:endParaRPr lang="en-US" sz="2000" dirty="0"/>
          </a:p>
        </p:txBody>
      </p:sp>
      <p:sp>
        <p:nvSpPr>
          <p:cNvPr id="3" name="Content Placeholder 2"/>
          <p:cNvSpPr>
            <a:spLocks noGrp="1"/>
          </p:cNvSpPr>
          <p:nvPr>
            <p:ph idx="1"/>
          </p:nvPr>
        </p:nvSpPr>
        <p:spPr/>
        <p:txBody>
          <a:bodyPr>
            <a:normAutofit/>
          </a:bodyPr>
          <a:lstStyle/>
          <a:p>
            <a:pPr marL="91440" indent="-91440">
              <a:buClr>
                <a:schemeClr val="accent3"/>
              </a:buClr>
              <a:buFont typeface="Arial" charset="0"/>
              <a:buChar char="•"/>
              <a:defRPr/>
            </a:pPr>
            <a:r>
              <a:rPr lang="en-US" altLang="en-US" sz="1200" dirty="0"/>
              <a:t>Concurrent ammonia &amp; pH</a:t>
            </a:r>
          </a:p>
          <a:p>
            <a:pPr marL="201168" lvl="1" indent="0">
              <a:buClr>
                <a:schemeClr val="accent3"/>
              </a:buClr>
              <a:buNone/>
              <a:defRPr/>
            </a:pPr>
            <a:r>
              <a:rPr lang="en-US" altLang="en-US" sz="1200" dirty="0"/>
              <a:t> 2 samples per composite (</a:t>
            </a:r>
            <a:r>
              <a:rPr lang="en-US" altLang="en-US" sz="1200" dirty="0" smtClean="0"/>
              <a:t>lab sample goes </a:t>
            </a:r>
            <a:r>
              <a:rPr lang="en-US" altLang="en-US" sz="1200" dirty="0"/>
              <a:t>on DMR) </a:t>
            </a:r>
            <a:endParaRPr lang="en-US" altLang="en-US" sz="1200" dirty="0" smtClean="0"/>
          </a:p>
          <a:p>
            <a:pPr marL="201168" lvl="1" indent="0">
              <a:buClr>
                <a:schemeClr val="accent3"/>
              </a:buClr>
              <a:buNone/>
              <a:defRPr/>
            </a:pPr>
            <a:r>
              <a:rPr lang="en-US" altLang="en-US" sz="1200" dirty="0" smtClean="0"/>
              <a:t>			</a:t>
            </a:r>
            <a:r>
              <a:rPr lang="en-US" altLang="en-US" sz="1200" u="sng" dirty="0" smtClean="0"/>
              <a:t>Sample 1</a:t>
            </a:r>
            <a:r>
              <a:rPr lang="en-US" altLang="en-US" sz="1200" dirty="0" smtClean="0"/>
              <a:t>			</a:t>
            </a:r>
            <a:r>
              <a:rPr lang="en-US" altLang="en-US" sz="1200" u="sng" dirty="0" smtClean="0"/>
              <a:t>Sample 2</a:t>
            </a:r>
          </a:p>
          <a:p>
            <a:pPr marL="201168" lvl="1" indent="0">
              <a:buClr>
                <a:schemeClr val="accent3"/>
              </a:buClr>
              <a:buNone/>
              <a:defRPr/>
            </a:pPr>
            <a:r>
              <a:rPr lang="en-US" altLang="en-US" sz="1200" dirty="0" smtClean="0"/>
              <a:t>Example:  	pH		7.5 			7.3</a:t>
            </a:r>
          </a:p>
          <a:p>
            <a:pPr marL="201168" lvl="1" indent="0">
              <a:buClr>
                <a:schemeClr val="accent3"/>
              </a:buClr>
              <a:buNone/>
              <a:defRPr/>
            </a:pPr>
            <a:r>
              <a:rPr lang="en-US" altLang="en-US" sz="1200" dirty="0"/>
              <a:t>	</a:t>
            </a:r>
            <a:r>
              <a:rPr lang="en-US" altLang="en-US" sz="1200" dirty="0" smtClean="0"/>
              <a:t>Ammonia		3.2			3.8	</a:t>
            </a:r>
            <a:endParaRPr lang="en-US" altLang="en-US" sz="1200" dirty="0"/>
          </a:p>
          <a:p>
            <a:pPr marL="1828800" lvl="4" indent="0">
              <a:buClr>
                <a:schemeClr val="accent3"/>
              </a:buClr>
              <a:buNone/>
              <a:defRPr/>
            </a:pPr>
            <a:r>
              <a:rPr lang="en-US" altLang="en-US" dirty="0" smtClean="0"/>
              <a:t>	Minimum			Maximum</a:t>
            </a:r>
          </a:p>
          <a:p>
            <a:pPr marL="91440" indent="-91440">
              <a:buClr>
                <a:schemeClr val="accent3"/>
              </a:buClr>
              <a:buFont typeface="Arial" charset="0"/>
              <a:buChar char="•"/>
              <a:defRPr/>
            </a:pPr>
            <a:r>
              <a:rPr lang="en-US" altLang="en-US" sz="1200" dirty="0" smtClean="0"/>
              <a:t> Report for pH on </a:t>
            </a:r>
            <a:r>
              <a:rPr lang="en-US" altLang="en-US" sz="1200" dirty="0" err="1" smtClean="0"/>
              <a:t>eDMR</a:t>
            </a:r>
            <a:r>
              <a:rPr lang="en-US" altLang="en-US" sz="1200" dirty="0" smtClean="0"/>
              <a:t>: 		7.3			7.5</a:t>
            </a:r>
          </a:p>
          <a:p>
            <a:pPr marL="1828800" lvl="4" indent="0">
              <a:buClr>
                <a:schemeClr val="accent3"/>
              </a:buClr>
              <a:buNone/>
              <a:defRPr/>
            </a:pPr>
            <a:r>
              <a:rPr lang="en-US" altLang="en-US" dirty="0" smtClean="0"/>
              <a:t>	Minimum	Average		Maximum</a:t>
            </a:r>
          </a:p>
          <a:p>
            <a:pPr marL="91440" indent="-91440">
              <a:buClr>
                <a:schemeClr val="accent3"/>
              </a:buClr>
              <a:buFont typeface="Arial" charset="0"/>
              <a:buChar char="•"/>
              <a:defRPr/>
            </a:pPr>
            <a:r>
              <a:rPr lang="en-US" altLang="en-US" sz="1200" dirty="0" smtClean="0"/>
              <a:t>Report for ammonia on </a:t>
            </a:r>
            <a:r>
              <a:rPr lang="en-US" altLang="en-US" sz="1200" dirty="0" err="1" smtClean="0"/>
              <a:t>eDMR</a:t>
            </a:r>
            <a:r>
              <a:rPr lang="en-US" altLang="en-US" sz="1200" dirty="0" smtClean="0"/>
              <a:t>: 	3.2	(3.2 + 3.8)/2 = 3.5	3.8</a:t>
            </a:r>
          </a:p>
          <a:p>
            <a:pPr marL="0" indent="0">
              <a:buClr>
                <a:schemeClr val="accent3"/>
              </a:buClr>
              <a:buNone/>
              <a:defRPr/>
            </a:pPr>
            <a:endParaRPr lang="en-US" altLang="en-US" sz="1200" dirty="0" smtClean="0"/>
          </a:p>
          <a:p>
            <a:pPr marL="201168" lvl="1" indent="0">
              <a:buClr>
                <a:schemeClr val="accent3"/>
              </a:buClr>
              <a:buNone/>
              <a:defRPr/>
            </a:pPr>
            <a:endParaRPr lang="en-US" sz="2600" dirty="0"/>
          </a:p>
          <a:p>
            <a:pPr marL="457200" lvl="1" indent="0" algn="ctr">
              <a:buClr>
                <a:schemeClr val="accent3"/>
              </a:buClr>
              <a:buNone/>
              <a:defRPr/>
            </a:pPr>
            <a:endParaRPr lang="en-US" altLang="en-US" sz="2600" dirty="0"/>
          </a:p>
          <a:p>
            <a:endParaRPr lang="en-US" dirty="0"/>
          </a:p>
        </p:txBody>
      </p:sp>
    </p:spTree>
    <p:extLst>
      <p:ext uri="{BB962C8B-B14F-4D97-AF65-F5344CB8AC3E}">
        <p14:creationId xmlns:p14="http://schemas.microsoft.com/office/powerpoint/2010/main" val="30901043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Retest 1 and 2</a:t>
            </a:r>
            <a:endParaRPr lang="en-US" dirty="0"/>
          </a:p>
        </p:txBody>
      </p:sp>
      <p:sp>
        <p:nvSpPr>
          <p:cNvPr id="3" name="Content Placeholder 2"/>
          <p:cNvSpPr>
            <a:spLocks noGrp="1"/>
          </p:cNvSpPr>
          <p:nvPr>
            <p:ph idx="1"/>
          </p:nvPr>
        </p:nvSpPr>
        <p:spPr/>
        <p:txBody>
          <a:bodyPr/>
          <a:lstStyle/>
          <a:p>
            <a:r>
              <a:rPr lang="en-US" dirty="0" smtClean="0"/>
              <a:t>If the original test passed, use *9 on both retest 1 and retest 2. Do not use zero (0).</a:t>
            </a:r>
          </a:p>
          <a:p>
            <a:r>
              <a:rPr lang="en-US" dirty="0" smtClean="0"/>
              <a:t>If the original test failed, retest 1 and 2 should be either zero (0) for a pass retest or one (1) for a failed test. For </a:t>
            </a:r>
            <a:r>
              <a:rPr lang="en-US" dirty="0" err="1" smtClean="0"/>
              <a:t>eDMR</a:t>
            </a:r>
            <a:r>
              <a:rPr lang="en-US" dirty="0" smtClean="0"/>
              <a:t> purpose, the facility will need to revise the DMR through the E2 website and resign the DMR through the ERS website.</a:t>
            </a:r>
          </a:p>
          <a:p>
            <a:r>
              <a:rPr lang="en-US" dirty="0" smtClean="0"/>
              <a:t>To learn how to revise a </a:t>
            </a:r>
            <a:r>
              <a:rPr lang="en-US" dirty="0" err="1" smtClean="0"/>
              <a:t>eDMR</a:t>
            </a:r>
            <a:r>
              <a:rPr lang="en-US" dirty="0" smtClean="0"/>
              <a:t>, </a:t>
            </a:r>
            <a:r>
              <a:rPr lang="en-US" dirty="0"/>
              <a:t>follow this link </a:t>
            </a:r>
            <a:r>
              <a:rPr lang="en-US" dirty="0">
                <a:hlinkClick r:id="rId2"/>
              </a:rPr>
              <a:t>https://www.deq.ok.gov/water-quality-division/electronic-reporting</a:t>
            </a:r>
            <a:r>
              <a:rPr lang="en-US" dirty="0" smtClean="0">
                <a:hlinkClick r:id="rId2"/>
              </a:rPr>
              <a:t>/</a:t>
            </a:r>
            <a:r>
              <a:rPr lang="en-US" dirty="0" smtClean="0"/>
              <a:t>  . </a:t>
            </a:r>
            <a:r>
              <a:rPr lang="en-US" dirty="0"/>
              <a:t> </a:t>
            </a:r>
            <a:r>
              <a:rPr lang="en-US" dirty="0" smtClean="0"/>
              <a:t>Click on the Wastewater Discharge Monitoring Reports and then click on How to Revise an </a:t>
            </a:r>
            <a:r>
              <a:rPr lang="en-US" dirty="0" err="1" smtClean="0"/>
              <a:t>eDMR</a:t>
            </a:r>
            <a:r>
              <a:rPr lang="en-US" dirty="0" smtClean="0"/>
              <a:t>.</a:t>
            </a:r>
            <a:endParaRPr lang="en-US" dirty="0"/>
          </a:p>
        </p:txBody>
      </p:sp>
    </p:spTree>
    <p:extLst>
      <p:ext uri="{BB962C8B-B14F-4D97-AF65-F5344CB8AC3E}">
        <p14:creationId xmlns:p14="http://schemas.microsoft.com/office/powerpoint/2010/main" val="3379197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How to start to figure the Acute Testing</a:t>
            </a:r>
            <a:endParaRPr lang="en-US" dirty="0"/>
          </a:p>
        </p:txBody>
      </p:sp>
      <p:sp>
        <p:nvSpPr>
          <p:cNvPr id="3" name="Content Placeholder 2"/>
          <p:cNvSpPr>
            <a:spLocks noGrp="1"/>
          </p:cNvSpPr>
          <p:nvPr>
            <p:ph idx="1"/>
          </p:nvPr>
        </p:nvSpPr>
        <p:spPr/>
        <p:txBody>
          <a:bodyPr>
            <a:normAutofit/>
          </a:bodyPr>
          <a:lstStyle/>
          <a:p>
            <a:pPr marL="0" indent="0">
              <a:buNone/>
            </a:pPr>
            <a:endParaRPr lang="en-US" dirty="0"/>
          </a:p>
          <a:p>
            <a:r>
              <a:rPr lang="en-US" dirty="0" smtClean="0"/>
              <a:t>LC 50:  Concentration of effluent that is lethal to 50% of test organisms</a:t>
            </a:r>
            <a:endParaRPr lang="en-US" dirty="0"/>
          </a:p>
          <a:p>
            <a:r>
              <a:rPr lang="en-US" dirty="0" smtClean="0"/>
              <a:t>Pass = &gt;100 % effluent</a:t>
            </a:r>
          </a:p>
          <a:p>
            <a:r>
              <a:rPr lang="en-US" dirty="0" smtClean="0"/>
              <a:t>Fail = &lt; 100 % or equal to 100 effluent</a:t>
            </a:r>
            <a:endParaRPr lang="en-US" dirty="0"/>
          </a:p>
          <a:p>
            <a:pPr marL="0" indent="0">
              <a:buNone/>
            </a:pPr>
            <a:r>
              <a:rPr lang="en-US" dirty="0" smtClean="0"/>
              <a:t>    	If &lt; 50 % die in 100 % effluent, LC50 = &gt;100 % = Pass</a:t>
            </a:r>
          </a:p>
          <a:p>
            <a:pPr marL="0" indent="0">
              <a:buNone/>
            </a:pPr>
            <a:r>
              <a:rPr lang="en-US" dirty="0"/>
              <a:t>	</a:t>
            </a:r>
            <a:r>
              <a:rPr lang="en-US" dirty="0" smtClean="0"/>
              <a:t>If 50 % die in 100 % effluent, LC50 = 100% = Fail</a:t>
            </a:r>
          </a:p>
          <a:p>
            <a:pPr marL="0" indent="0">
              <a:buNone/>
            </a:pPr>
            <a:r>
              <a:rPr lang="en-US" dirty="0"/>
              <a:t>	</a:t>
            </a:r>
            <a:r>
              <a:rPr lang="en-US" dirty="0" smtClean="0"/>
              <a:t>If &gt;50 % die in 100 % effluent, LC &lt;100 % = Fail</a:t>
            </a:r>
            <a:endParaRPr lang="en-US" dirty="0"/>
          </a:p>
        </p:txBody>
      </p:sp>
    </p:spTree>
    <p:extLst>
      <p:ext uri="{BB962C8B-B14F-4D97-AF65-F5344CB8AC3E}">
        <p14:creationId xmlns:p14="http://schemas.microsoft.com/office/powerpoint/2010/main" val="12458471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Storet</a:t>
            </a:r>
            <a:r>
              <a:rPr lang="en-US" dirty="0" smtClean="0"/>
              <a:t> Codes </a:t>
            </a:r>
            <a:endParaRPr lang="en-US" dirty="0"/>
          </a:p>
        </p:txBody>
      </p:sp>
      <p:sp>
        <p:nvSpPr>
          <p:cNvPr id="3" name="Content Placeholder 2"/>
          <p:cNvSpPr>
            <a:spLocks noGrp="1"/>
          </p:cNvSpPr>
          <p:nvPr>
            <p:ph idx="1"/>
          </p:nvPr>
        </p:nvSpPr>
        <p:spPr/>
        <p:txBody>
          <a:bodyPr>
            <a:normAutofit/>
          </a:bodyPr>
          <a:lstStyle/>
          <a:p>
            <a:r>
              <a:rPr lang="en-US" dirty="0" smtClean="0"/>
              <a:t>TAM3D = Survival 48 </a:t>
            </a:r>
            <a:r>
              <a:rPr lang="en-US" dirty="0" err="1" smtClean="0"/>
              <a:t>hr</a:t>
            </a:r>
            <a:r>
              <a:rPr lang="en-US" dirty="0" smtClean="0"/>
              <a:t> Acute D. </a:t>
            </a:r>
            <a:r>
              <a:rPr lang="en-US" dirty="0" err="1" smtClean="0"/>
              <a:t>pulex</a:t>
            </a:r>
            <a:r>
              <a:rPr lang="en-US" dirty="0"/>
              <a:t> </a:t>
            </a:r>
            <a:r>
              <a:rPr lang="en-US" dirty="0" smtClean="0"/>
              <a:t>= reported in percentage (%)</a:t>
            </a:r>
          </a:p>
          <a:p>
            <a:r>
              <a:rPr lang="en-US" dirty="0" smtClean="0"/>
              <a:t>TAM6C = Survival 48 </a:t>
            </a:r>
            <a:r>
              <a:rPr lang="en-US" dirty="0" err="1" smtClean="0"/>
              <a:t>hr</a:t>
            </a:r>
            <a:r>
              <a:rPr lang="en-US" dirty="0" smtClean="0"/>
              <a:t> Acute P. </a:t>
            </a:r>
            <a:r>
              <a:rPr lang="en-US" dirty="0" err="1" smtClean="0"/>
              <a:t>pimephales</a:t>
            </a:r>
            <a:r>
              <a:rPr lang="en-US" dirty="0" smtClean="0"/>
              <a:t> (Fatheads) = </a:t>
            </a:r>
            <a:r>
              <a:rPr lang="en-US" dirty="0"/>
              <a:t>reported in percentage (%)</a:t>
            </a:r>
            <a:endParaRPr lang="en-US" dirty="0" smtClean="0"/>
          </a:p>
          <a:p>
            <a:r>
              <a:rPr lang="en-US" dirty="0" smtClean="0"/>
              <a:t>TIM3D = Pass/ Fail Survival Acute </a:t>
            </a:r>
            <a:r>
              <a:rPr lang="en-US" dirty="0"/>
              <a:t>D. </a:t>
            </a:r>
            <a:r>
              <a:rPr lang="en-US" dirty="0" err="1"/>
              <a:t>pulex</a:t>
            </a:r>
            <a:r>
              <a:rPr lang="en-US" dirty="0"/>
              <a:t> = </a:t>
            </a:r>
            <a:r>
              <a:rPr lang="en-US" dirty="0" smtClean="0"/>
              <a:t>anything equal to or less than 100% (fail = 1) otherwise report “0” for pass</a:t>
            </a:r>
          </a:p>
          <a:p>
            <a:r>
              <a:rPr lang="en-US" dirty="0" smtClean="0"/>
              <a:t>TIM6C = Pass/ Fail  Survival Acute </a:t>
            </a:r>
            <a:r>
              <a:rPr lang="en-US" dirty="0"/>
              <a:t>P. </a:t>
            </a:r>
            <a:r>
              <a:rPr lang="en-US" dirty="0" err="1" smtClean="0"/>
              <a:t>pimephales</a:t>
            </a:r>
            <a:r>
              <a:rPr lang="en-US" dirty="0" smtClean="0"/>
              <a:t> </a:t>
            </a:r>
            <a:r>
              <a:rPr lang="en-US" dirty="0"/>
              <a:t>(Fatheads</a:t>
            </a:r>
            <a:r>
              <a:rPr lang="en-US" dirty="0" smtClean="0"/>
              <a:t>) = </a:t>
            </a:r>
            <a:r>
              <a:rPr lang="en-US" dirty="0"/>
              <a:t>anything equal to or less than 100% (fail = 1) otherwise report “0” for pass </a:t>
            </a:r>
            <a:r>
              <a:rPr lang="en-US" dirty="0" smtClean="0"/>
              <a:t>If you failed, the excursion will be 1 on the </a:t>
            </a:r>
            <a:r>
              <a:rPr lang="en-US" dirty="0" err="1" smtClean="0"/>
              <a:t>storet</a:t>
            </a:r>
            <a:r>
              <a:rPr lang="en-US" dirty="0" smtClean="0"/>
              <a:t> code that you failed. </a:t>
            </a:r>
          </a:p>
        </p:txBody>
      </p:sp>
    </p:spTree>
    <p:extLst>
      <p:ext uri="{BB962C8B-B14F-4D97-AF65-F5344CB8AC3E}">
        <p14:creationId xmlns:p14="http://schemas.microsoft.com/office/powerpoint/2010/main" val="1379978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Storet</a:t>
            </a:r>
            <a:r>
              <a:rPr lang="en-US" dirty="0" smtClean="0"/>
              <a:t> Codes </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r>
              <a:rPr lang="en-US" dirty="0" smtClean="0"/>
              <a:t>TJM3D = % of mortality of D. </a:t>
            </a:r>
            <a:r>
              <a:rPr lang="en-US" dirty="0" err="1" smtClean="0"/>
              <a:t>pulex</a:t>
            </a:r>
            <a:r>
              <a:rPr lang="en-US" dirty="0" smtClean="0"/>
              <a:t> in 48 </a:t>
            </a:r>
            <a:r>
              <a:rPr lang="en-US" dirty="0" err="1" smtClean="0"/>
              <a:t>hr</a:t>
            </a:r>
            <a:r>
              <a:rPr lang="en-US" dirty="0" smtClean="0"/>
              <a:t> period at 100% dilution = report in percentage (%) </a:t>
            </a:r>
          </a:p>
          <a:p>
            <a:r>
              <a:rPr lang="en-US" dirty="0" smtClean="0"/>
              <a:t>TJM6C = % of mortality of P. </a:t>
            </a:r>
            <a:r>
              <a:rPr lang="en-US" dirty="0" err="1" smtClean="0"/>
              <a:t>pimephales</a:t>
            </a:r>
            <a:r>
              <a:rPr lang="en-US" dirty="0" smtClean="0"/>
              <a:t> at 100% </a:t>
            </a:r>
            <a:r>
              <a:rPr lang="en-US" dirty="0" err="1" smtClean="0"/>
              <a:t>diluation</a:t>
            </a:r>
            <a:r>
              <a:rPr lang="en-US" dirty="0" smtClean="0"/>
              <a:t> = Report in percentages (%)</a:t>
            </a:r>
          </a:p>
          <a:p>
            <a:r>
              <a:rPr lang="en-US" b="1" dirty="0" smtClean="0"/>
              <a:t>There is no excursions of TJM3D or TJM6C</a:t>
            </a:r>
          </a:p>
          <a:p>
            <a:r>
              <a:rPr lang="en-US" b="1" dirty="0" smtClean="0"/>
              <a:t>Whole Effluent Toxicity Limit (WET Limit) </a:t>
            </a:r>
            <a:r>
              <a:rPr lang="en-US" dirty="0" smtClean="0"/>
              <a:t>= &gt;100 (pass) or 100 (failed) or &lt;100 (failed)</a:t>
            </a:r>
            <a:endParaRPr lang="en-US" dirty="0"/>
          </a:p>
        </p:txBody>
      </p:sp>
    </p:spTree>
    <p:extLst>
      <p:ext uri="{BB962C8B-B14F-4D97-AF65-F5344CB8AC3E}">
        <p14:creationId xmlns:p14="http://schemas.microsoft.com/office/powerpoint/2010/main" val="16080868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Acute test example 1:</a:t>
            </a:r>
          </a:p>
          <a:p>
            <a:r>
              <a:rPr lang="en-US" dirty="0"/>
              <a:t>pH samples = 	</a:t>
            </a:r>
            <a:r>
              <a:rPr lang="en-US" dirty="0" smtClean="0"/>
              <a:t>	sample </a:t>
            </a:r>
            <a:r>
              <a:rPr lang="en-US" dirty="0"/>
              <a:t>1= 7.54		</a:t>
            </a:r>
            <a:r>
              <a:rPr lang="en-US" dirty="0" smtClean="0"/>
              <a:t>sample </a:t>
            </a:r>
            <a:r>
              <a:rPr lang="en-US" dirty="0"/>
              <a:t>2 = 8.34</a:t>
            </a:r>
          </a:p>
          <a:p>
            <a:r>
              <a:rPr lang="en-US" dirty="0" smtClean="0"/>
              <a:t>2 </a:t>
            </a:r>
            <a:r>
              <a:rPr lang="en-US" dirty="0"/>
              <a:t>concurrent ammonia samples:  	sample 1= </a:t>
            </a:r>
            <a:r>
              <a:rPr lang="en-US" dirty="0" smtClean="0"/>
              <a:t>&lt;0.2</a:t>
            </a:r>
            <a:r>
              <a:rPr lang="en-US" dirty="0"/>
              <a:t>	</a:t>
            </a:r>
            <a:r>
              <a:rPr lang="en-US" dirty="0" smtClean="0"/>
              <a:t>	sample </a:t>
            </a:r>
            <a:r>
              <a:rPr lang="en-US" dirty="0"/>
              <a:t>2 = </a:t>
            </a:r>
            <a:r>
              <a:rPr lang="en-US" dirty="0" smtClean="0"/>
              <a:t>&lt;0.2</a:t>
            </a:r>
            <a:endParaRPr lang="en-US" dirty="0"/>
          </a:p>
          <a:p>
            <a:r>
              <a:rPr lang="en-US" dirty="0" smtClean="0"/>
              <a:t>WET Limit = &gt;100%</a:t>
            </a:r>
          </a:p>
          <a:p>
            <a:r>
              <a:rPr lang="en-US" dirty="0"/>
              <a:t>TAM3D = LC50 48 </a:t>
            </a:r>
            <a:r>
              <a:rPr lang="en-US" dirty="0" err="1"/>
              <a:t>hr</a:t>
            </a:r>
            <a:r>
              <a:rPr lang="en-US" dirty="0"/>
              <a:t> Acute D. </a:t>
            </a:r>
            <a:r>
              <a:rPr lang="en-US" dirty="0" err="1" smtClean="0"/>
              <a:t>pulex</a:t>
            </a:r>
            <a:r>
              <a:rPr lang="en-US" dirty="0"/>
              <a:t> </a:t>
            </a:r>
            <a:r>
              <a:rPr lang="en-US" dirty="0" smtClean="0"/>
              <a:t>= &gt;100%</a:t>
            </a:r>
          </a:p>
          <a:p>
            <a:r>
              <a:rPr lang="en-US" dirty="0"/>
              <a:t>TAM6C = LC50 48 </a:t>
            </a:r>
            <a:r>
              <a:rPr lang="en-US" dirty="0" err="1"/>
              <a:t>hr</a:t>
            </a:r>
            <a:r>
              <a:rPr lang="en-US" dirty="0"/>
              <a:t> Acute P. </a:t>
            </a:r>
            <a:r>
              <a:rPr lang="en-US" dirty="0" smtClean="0"/>
              <a:t> </a:t>
            </a:r>
            <a:r>
              <a:rPr lang="en-US" dirty="0" err="1" smtClean="0"/>
              <a:t>pimephales</a:t>
            </a:r>
            <a:r>
              <a:rPr lang="en-US" dirty="0" smtClean="0"/>
              <a:t> </a:t>
            </a:r>
            <a:r>
              <a:rPr lang="en-US" dirty="0"/>
              <a:t>(Fatheads) </a:t>
            </a:r>
            <a:r>
              <a:rPr lang="en-US" dirty="0" smtClean="0"/>
              <a:t>= &gt;100%</a:t>
            </a:r>
          </a:p>
          <a:p>
            <a:r>
              <a:rPr lang="en-US" dirty="0"/>
              <a:t>TIM3D = </a:t>
            </a:r>
            <a:r>
              <a:rPr lang="en-US" dirty="0" smtClean="0"/>
              <a:t>&gt;100% SURVIVAL = 0</a:t>
            </a:r>
          </a:p>
          <a:p>
            <a:r>
              <a:rPr lang="en-US" dirty="0" smtClean="0"/>
              <a:t>TIM6C = &gt;100% SURVIVAL = 0</a:t>
            </a:r>
          </a:p>
          <a:p>
            <a:r>
              <a:rPr lang="en-US" dirty="0" smtClean="0"/>
              <a:t>% Mortality for D. </a:t>
            </a:r>
            <a:r>
              <a:rPr lang="en-US" dirty="0" err="1" smtClean="0"/>
              <a:t>pulex</a:t>
            </a:r>
            <a:r>
              <a:rPr lang="en-US" dirty="0"/>
              <a:t> </a:t>
            </a:r>
            <a:r>
              <a:rPr lang="en-US" dirty="0" smtClean="0"/>
              <a:t>= 0 %</a:t>
            </a:r>
          </a:p>
          <a:p>
            <a:r>
              <a:rPr lang="en-US" dirty="0" smtClean="0"/>
              <a:t>% Mortality of fathead minnows = 0%</a:t>
            </a:r>
          </a:p>
        </p:txBody>
      </p:sp>
    </p:spTree>
    <p:extLst>
      <p:ext uri="{BB962C8B-B14F-4D97-AF65-F5344CB8AC3E}">
        <p14:creationId xmlns:p14="http://schemas.microsoft.com/office/powerpoint/2010/main" val="6006064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continued</a:t>
            </a:r>
            <a:endParaRPr lang="en-US" dirty="0"/>
          </a:p>
        </p:txBody>
      </p:sp>
      <p:pic>
        <p:nvPicPr>
          <p:cNvPr id="4" name="Content Placeholder 3"/>
          <p:cNvPicPr>
            <a:picLocks noGrp="1"/>
          </p:cNvPicPr>
          <p:nvPr>
            <p:ph idx="1"/>
          </p:nvPr>
        </p:nvPicPr>
        <p:blipFill rotWithShape="1">
          <a:blip r:embed="rId2"/>
          <a:srcRect l="13806" t="12535" r="26840" b="26903"/>
          <a:stretch/>
        </p:blipFill>
        <p:spPr bwMode="auto">
          <a:xfrm>
            <a:off x="1451579" y="1357745"/>
            <a:ext cx="9603275" cy="4267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200668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continued</a:t>
            </a:r>
          </a:p>
        </p:txBody>
      </p:sp>
      <p:pic>
        <p:nvPicPr>
          <p:cNvPr id="4" name="Content Placeholder 3"/>
          <p:cNvPicPr>
            <a:picLocks noGrp="1"/>
          </p:cNvPicPr>
          <p:nvPr>
            <p:ph idx="1"/>
          </p:nvPr>
        </p:nvPicPr>
        <p:blipFill rotWithShape="1">
          <a:blip r:embed="rId2"/>
          <a:srcRect l="13622" t="26210" r="26923" b="34750"/>
          <a:stretch/>
        </p:blipFill>
        <p:spPr bwMode="auto">
          <a:xfrm>
            <a:off x="1366983" y="1533236"/>
            <a:ext cx="9687872" cy="393252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414669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this DMR correct?</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0383665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Answer = no</a:t>
            </a:r>
            <a:br>
              <a:rPr lang="en-US" dirty="0"/>
            </a:br>
            <a:endParaRPr lang="en-US" dirty="0"/>
          </a:p>
        </p:txBody>
      </p:sp>
      <p:sp>
        <p:nvSpPr>
          <p:cNvPr id="3" name="Content Placeholder 2"/>
          <p:cNvSpPr>
            <a:spLocks noGrp="1"/>
          </p:cNvSpPr>
          <p:nvPr>
            <p:ph idx="1"/>
          </p:nvPr>
        </p:nvSpPr>
        <p:spPr/>
        <p:txBody>
          <a:bodyPr/>
          <a:lstStyle/>
          <a:p>
            <a:r>
              <a:rPr lang="en-US" dirty="0" smtClean="0"/>
              <a:t>What is wrong with this DMR?</a:t>
            </a:r>
            <a:endParaRPr lang="en-US" dirty="0"/>
          </a:p>
        </p:txBody>
      </p:sp>
    </p:spTree>
    <p:extLst>
      <p:ext uri="{BB962C8B-B14F-4D97-AF65-F5344CB8AC3E}">
        <p14:creationId xmlns:p14="http://schemas.microsoft.com/office/powerpoint/2010/main" val="2861259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0585" y="639764"/>
            <a:ext cx="11286308" cy="6022293"/>
          </a:xfrm>
          <a:prstGeom prst="rect">
            <a:avLst/>
          </a:prstGeom>
        </p:spPr>
      </p:pic>
      <p:sp>
        <p:nvSpPr>
          <p:cNvPr id="3" name="Title 2"/>
          <p:cNvSpPr>
            <a:spLocks noGrp="1"/>
          </p:cNvSpPr>
          <p:nvPr>
            <p:ph type="title"/>
          </p:nvPr>
        </p:nvSpPr>
        <p:spPr>
          <a:xfrm>
            <a:off x="2152650" y="365127"/>
            <a:ext cx="7886700" cy="549274"/>
          </a:xfrm>
        </p:spPr>
        <p:txBody>
          <a:bodyPr>
            <a:normAutofit/>
          </a:bodyPr>
          <a:lstStyle/>
          <a:p>
            <a:r>
              <a:rPr lang="en-US" altLang="en-US" sz="1800" dirty="0"/>
              <a:t>E2: Home Page after Login</a:t>
            </a:r>
            <a:endParaRPr lang="en-US" sz="1800" dirty="0"/>
          </a:p>
        </p:txBody>
      </p:sp>
    </p:spTree>
    <p:extLst>
      <p:ext uri="{BB962C8B-B14F-4D97-AF65-F5344CB8AC3E}">
        <p14:creationId xmlns:p14="http://schemas.microsoft.com/office/powerpoint/2010/main" val="34941653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p:cNvPicPr>
          <p:nvPr>
            <p:ph idx="1"/>
          </p:nvPr>
        </p:nvPicPr>
        <p:blipFill rotWithShape="1">
          <a:blip r:embed="rId2"/>
          <a:srcRect l="13806" t="12535" r="26840" b="26903"/>
          <a:stretch/>
        </p:blipFill>
        <p:spPr bwMode="auto">
          <a:xfrm>
            <a:off x="1533236" y="804519"/>
            <a:ext cx="9521618" cy="4820426"/>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3740727" y="1450109"/>
            <a:ext cx="2244437" cy="5316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Should be &lt;0.2 for all 3</a:t>
            </a:r>
            <a:endParaRPr lang="en-US" dirty="0"/>
          </a:p>
        </p:txBody>
      </p:sp>
      <p:sp>
        <p:nvSpPr>
          <p:cNvPr id="13" name="Right Arrow 12"/>
          <p:cNvSpPr/>
          <p:nvPr/>
        </p:nvSpPr>
        <p:spPr>
          <a:xfrm>
            <a:off x="5998481" y="1554949"/>
            <a:ext cx="591127" cy="1939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740727" y="2161310"/>
            <a:ext cx="2244437" cy="5541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Should be &gt; 100</a:t>
            </a:r>
            <a:endParaRPr lang="en-US" dirty="0"/>
          </a:p>
        </p:txBody>
      </p:sp>
      <p:sp>
        <p:nvSpPr>
          <p:cNvPr id="15" name="Right Arrow 14"/>
          <p:cNvSpPr/>
          <p:nvPr/>
        </p:nvSpPr>
        <p:spPr>
          <a:xfrm>
            <a:off x="5985164" y="2212688"/>
            <a:ext cx="591127" cy="1767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860800" y="4202546"/>
            <a:ext cx="2124364" cy="461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Should be &gt;100</a:t>
            </a:r>
            <a:endParaRPr lang="en-US" dirty="0"/>
          </a:p>
        </p:txBody>
      </p:sp>
      <p:sp>
        <p:nvSpPr>
          <p:cNvPr id="17" name="Rectangle 16"/>
          <p:cNvSpPr/>
          <p:nvPr/>
        </p:nvSpPr>
        <p:spPr>
          <a:xfrm>
            <a:off x="3842327" y="4913746"/>
            <a:ext cx="2142837" cy="397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Should be &gt;100</a:t>
            </a:r>
            <a:endParaRPr lang="en-US" dirty="0"/>
          </a:p>
        </p:txBody>
      </p:sp>
      <p:sp>
        <p:nvSpPr>
          <p:cNvPr id="18" name="Right Arrow 17"/>
          <p:cNvSpPr/>
          <p:nvPr/>
        </p:nvSpPr>
        <p:spPr>
          <a:xfrm>
            <a:off x="5985164" y="4285673"/>
            <a:ext cx="526472" cy="1477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5985164" y="4941821"/>
            <a:ext cx="526472" cy="1747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06186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with Lab Report</a:t>
            </a:r>
            <a:endParaRPr lang="en-US" dirty="0"/>
          </a:p>
        </p:txBody>
      </p:sp>
      <p:pic>
        <p:nvPicPr>
          <p:cNvPr id="4" name="Content Placeholder 3"/>
          <p:cNvPicPr>
            <a:picLocks noGrp="1"/>
          </p:cNvPicPr>
          <p:nvPr>
            <p:ph idx="1"/>
          </p:nvPr>
        </p:nvPicPr>
        <p:blipFill rotWithShape="1">
          <a:blip r:embed="rId2"/>
          <a:srcRect l="1283" t="30484" r="14744" b="23647"/>
          <a:stretch/>
        </p:blipFill>
        <p:spPr bwMode="auto">
          <a:xfrm>
            <a:off x="1450975" y="1948873"/>
            <a:ext cx="9604375" cy="307570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589453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with Lab Report</a:t>
            </a:r>
            <a:endParaRPr lang="en-US" dirty="0"/>
          </a:p>
        </p:txBody>
      </p:sp>
      <p:pic>
        <p:nvPicPr>
          <p:cNvPr id="5" name="Content Placeholder 4"/>
          <p:cNvPicPr>
            <a:picLocks noGrp="1"/>
          </p:cNvPicPr>
          <p:nvPr>
            <p:ph idx="1"/>
          </p:nvPr>
        </p:nvPicPr>
        <p:blipFill rotWithShape="1">
          <a:blip r:embed="rId2"/>
          <a:srcRect l="8494" t="23077" r="19550" b="37322"/>
          <a:stretch/>
        </p:blipFill>
        <p:spPr bwMode="auto">
          <a:xfrm>
            <a:off x="1450975" y="1853755"/>
            <a:ext cx="9604375" cy="33738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982366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with Lab Report</a:t>
            </a:r>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pH minimum = 7.78	pH maximum = 8.17</a:t>
            </a:r>
          </a:p>
          <a:p>
            <a:pPr marL="0" indent="0">
              <a:buNone/>
            </a:pPr>
            <a:r>
              <a:rPr lang="en-US" dirty="0" smtClean="0"/>
              <a:t>Ammonia minimum = &lt;0.36    Ammonia average = &lt;0.36   Ammonia maximum = &lt;0.36</a:t>
            </a:r>
          </a:p>
          <a:p>
            <a:pPr marL="0" indent="0">
              <a:buNone/>
            </a:pPr>
            <a:r>
              <a:rPr lang="en-US" dirty="0" smtClean="0"/>
              <a:t>WET Limit = &gt; 100</a:t>
            </a:r>
          </a:p>
          <a:p>
            <a:pPr marL="0" indent="0">
              <a:buNone/>
            </a:pPr>
            <a:r>
              <a:rPr lang="en-US" dirty="0" smtClean="0"/>
              <a:t>TAM3D = &gt;100</a:t>
            </a:r>
          </a:p>
          <a:p>
            <a:pPr marL="0" indent="0">
              <a:buNone/>
            </a:pPr>
            <a:r>
              <a:rPr lang="en-US" dirty="0" smtClean="0"/>
              <a:t>TAM6C = &gt;100</a:t>
            </a:r>
          </a:p>
          <a:p>
            <a:pPr marL="0" indent="0">
              <a:buNone/>
            </a:pPr>
            <a:r>
              <a:rPr lang="en-US" dirty="0" smtClean="0"/>
              <a:t>TIM3D = 0</a:t>
            </a:r>
          </a:p>
          <a:p>
            <a:pPr marL="0" indent="0">
              <a:buNone/>
            </a:pPr>
            <a:r>
              <a:rPr lang="en-US" dirty="0" smtClean="0"/>
              <a:t>TIM6C = 0</a:t>
            </a:r>
          </a:p>
          <a:p>
            <a:pPr marL="0" indent="0">
              <a:buNone/>
            </a:pPr>
            <a:r>
              <a:rPr lang="en-US" dirty="0" smtClean="0"/>
              <a:t>TJM3D = 0%</a:t>
            </a:r>
          </a:p>
          <a:p>
            <a:pPr marL="0" indent="0">
              <a:buNone/>
            </a:pPr>
            <a:r>
              <a:rPr lang="en-US" dirty="0" smtClean="0"/>
              <a:t>TJM6C = 5%</a:t>
            </a:r>
          </a:p>
          <a:p>
            <a:pPr marL="0" indent="0">
              <a:buNone/>
            </a:pPr>
            <a:r>
              <a:rPr lang="en-US" dirty="0" smtClean="0"/>
              <a:t>	</a:t>
            </a:r>
            <a:endParaRPr lang="en-US" dirty="0"/>
          </a:p>
        </p:txBody>
      </p:sp>
    </p:spTree>
    <p:extLst>
      <p:ext uri="{BB962C8B-B14F-4D97-AF65-F5344CB8AC3E}">
        <p14:creationId xmlns:p14="http://schemas.microsoft.com/office/powerpoint/2010/main" val="29253667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rotWithShape="1">
          <a:blip r:embed="rId2"/>
          <a:srcRect l="321" t="15670" r="44712" b="27920"/>
          <a:stretch/>
        </p:blipFill>
        <p:spPr bwMode="auto">
          <a:xfrm>
            <a:off x="1451579" y="804519"/>
            <a:ext cx="9603275" cy="466124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271913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rotWithShape="1">
          <a:blip r:embed="rId2"/>
          <a:srcRect l="489" t="57527" r="46955" b="15742"/>
          <a:stretch/>
        </p:blipFill>
        <p:spPr bwMode="auto">
          <a:xfrm>
            <a:off x="1450975" y="1853754"/>
            <a:ext cx="9604375" cy="30507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888781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Chronic Biomonitoring DMR</a:t>
            </a:r>
            <a:endParaRPr lang="en-US" dirty="0"/>
          </a:p>
        </p:txBody>
      </p:sp>
      <p:sp>
        <p:nvSpPr>
          <p:cNvPr id="3" name="Content Placeholder 2"/>
          <p:cNvSpPr>
            <a:spLocks noGrp="1"/>
          </p:cNvSpPr>
          <p:nvPr>
            <p:ph idx="1"/>
          </p:nvPr>
        </p:nvSpPr>
        <p:spPr/>
        <p:txBody>
          <a:bodyPr>
            <a:normAutofit fontScale="85000" lnSpcReduction="10000"/>
          </a:bodyPr>
          <a:lstStyle/>
          <a:p>
            <a:pPr marL="91440" indent="-91440">
              <a:buClr>
                <a:schemeClr val="accent3"/>
              </a:buClr>
              <a:buNone/>
              <a:defRPr/>
            </a:pPr>
            <a:r>
              <a:rPr lang="en-US" altLang="en-US" dirty="0">
                <a:solidFill>
                  <a:schemeClr val="tx1">
                    <a:lumMod val="75000"/>
                    <a:lumOff val="25000"/>
                  </a:schemeClr>
                </a:solidFill>
              </a:rPr>
              <a:t>Test Type:			 </a:t>
            </a:r>
            <a:r>
              <a:rPr lang="en-US" altLang="en-US" dirty="0" smtClean="0">
                <a:solidFill>
                  <a:schemeClr val="tx1">
                    <a:lumMod val="75000"/>
                    <a:lumOff val="25000"/>
                  </a:schemeClr>
                </a:solidFill>
              </a:rPr>
              <a:t>Chronic </a:t>
            </a:r>
            <a:r>
              <a:rPr lang="en-US" altLang="en-US" dirty="0">
                <a:solidFill>
                  <a:schemeClr val="tx1">
                    <a:lumMod val="75000"/>
                    <a:lumOff val="25000"/>
                  </a:schemeClr>
                </a:solidFill>
              </a:rPr>
              <a:t>Static Renewal</a:t>
            </a:r>
          </a:p>
          <a:p>
            <a:pPr marL="91440" indent="-91440">
              <a:buClr>
                <a:schemeClr val="accent3"/>
              </a:buClr>
              <a:buNone/>
              <a:defRPr/>
            </a:pPr>
            <a:r>
              <a:rPr lang="en-US" altLang="en-US" dirty="0">
                <a:solidFill>
                  <a:schemeClr val="tx1">
                    <a:lumMod val="75000"/>
                    <a:lumOff val="25000"/>
                  </a:schemeClr>
                </a:solidFill>
              </a:rPr>
              <a:t>     EPA Methodology:	</a:t>
            </a:r>
            <a:r>
              <a:rPr lang="en-US" altLang="en-US" dirty="0" smtClean="0">
                <a:solidFill>
                  <a:schemeClr val="tx1">
                    <a:lumMod val="95000"/>
                  </a:schemeClr>
                </a:solidFill>
              </a:rPr>
              <a:t>EPA-821-R-02-012</a:t>
            </a:r>
            <a:r>
              <a:rPr lang="en-US" altLang="en-US" dirty="0">
                <a:solidFill>
                  <a:schemeClr val="tx1">
                    <a:lumMod val="75000"/>
                    <a:lumOff val="25000"/>
                  </a:schemeClr>
                </a:solidFill>
              </a:rPr>
              <a:t>	</a:t>
            </a:r>
          </a:p>
          <a:p>
            <a:pPr marL="91440" indent="-91440">
              <a:buClr>
                <a:schemeClr val="accent3"/>
              </a:buClr>
              <a:buNone/>
              <a:defRPr/>
            </a:pPr>
            <a:r>
              <a:rPr lang="en-US" altLang="en-US" dirty="0">
                <a:solidFill>
                  <a:schemeClr val="tx1">
                    <a:lumMod val="95000"/>
                  </a:schemeClr>
                </a:solidFill>
              </a:rPr>
              <a:t>     Dilutions of effluent:	</a:t>
            </a:r>
            <a:r>
              <a:rPr lang="en-US" altLang="en-US" dirty="0" smtClean="0">
                <a:solidFill>
                  <a:schemeClr val="tx1">
                    <a:lumMod val="75000"/>
                    <a:lumOff val="25000"/>
                  </a:schemeClr>
                </a:solidFill>
              </a:rPr>
              <a:t>32</a:t>
            </a:r>
            <a:r>
              <a:rPr lang="en-US" altLang="en-US" dirty="0">
                <a:solidFill>
                  <a:schemeClr val="tx1">
                    <a:lumMod val="75000"/>
                    <a:lumOff val="25000"/>
                  </a:schemeClr>
                </a:solidFill>
              </a:rPr>
              <a:t>%, 42%, 56%, 75%, and 100 </a:t>
            </a:r>
            <a:r>
              <a:rPr lang="en-US" altLang="en-US" dirty="0" smtClean="0">
                <a:solidFill>
                  <a:schemeClr val="tx1">
                    <a:lumMod val="75000"/>
                    <a:lumOff val="25000"/>
                  </a:schemeClr>
                </a:solidFill>
              </a:rPr>
              <a:t>% </a:t>
            </a:r>
            <a:r>
              <a:rPr lang="en-US" altLang="en-US" dirty="0"/>
              <a:t>(varies with Critical Dilution</a:t>
            </a:r>
            <a:r>
              <a:rPr lang="en-US" altLang="en-US" dirty="0" smtClean="0"/>
              <a:t>)</a:t>
            </a:r>
            <a:endParaRPr lang="en-US" altLang="en-US" dirty="0"/>
          </a:p>
          <a:p>
            <a:pPr marL="91440" indent="-91440">
              <a:buClr>
                <a:schemeClr val="accent3"/>
              </a:buClr>
              <a:buNone/>
              <a:defRPr/>
            </a:pPr>
            <a:r>
              <a:rPr lang="en-US" altLang="en-US" dirty="0">
                <a:solidFill>
                  <a:schemeClr val="tx1">
                    <a:lumMod val="75000"/>
                    <a:lumOff val="25000"/>
                  </a:schemeClr>
                </a:solidFill>
              </a:rPr>
              <a:t>     Effluent Sampling:		</a:t>
            </a:r>
            <a:r>
              <a:rPr lang="en-US" altLang="en-US" dirty="0" smtClean="0">
                <a:solidFill>
                  <a:schemeClr val="tx1">
                    <a:lumMod val="75000"/>
                    <a:lumOff val="25000"/>
                  </a:schemeClr>
                </a:solidFill>
              </a:rPr>
              <a:t>three </a:t>
            </a:r>
            <a:r>
              <a:rPr lang="en-US" altLang="en-US" dirty="0">
                <a:solidFill>
                  <a:schemeClr val="tx1">
                    <a:lumMod val="75000"/>
                    <a:lumOff val="25000"/>
                  </a:schemeClr>
                </a:solidFill>
              </a:rPr>
              <a:t>24-hour </a:t>
            </a:r>
            <a:r>
              <a:rPr lang="en-US" altLang="en-US" dirty="0" smtClean="0">
                <a:solidFill>
                  <a:schemeClr val="tx1">
                    <a:lumMod val="75000"/>
                    <a:lumOff val="25000"/>
                  </a:schemeClr>
                </a:solidFill>
              </a:rPr>
              <a:t>flow-proportional composite </a:t>
            </a:r>
            <a:r>
              <a:rPr lang="en-US" altLang="en-US" dirty="0">
                <a:solidFill>
                  <a:schemeClr val="tx1">
                    <a:lumMod val="75000"/>
                    <a:lumOff val="25000"/>
                  </a:schemeClr>
                </a:solidFill>
              </a:rPr>
              <a:t>Samples </a:t>
            </a:r>
            <a:r>
              <a:rPr lang="en-US" altLang="en-US" dirty="0" smtClean="0">
                <a:solidFill>
                  <a:schemeClr val="tx1">
                    <a:lumMod val="75000"/>
                    <a:lumOff val="25000"/>
                  </a:schemeClr>
                </a:solidFill>
              </a:rPr>
              <a:t>(</a:t>
            </a:r>
            <a:r>
              <a:rPr lang="en-US" altLang="en-US" b="1" dirty="0">
                <a:solidFill>
                  <a:schemeClr val="tx1">
                    <a:lumMod val="75000"/>
                    <a:lumOff val="25000"/>
                  </a:schemeClr>
                </a:solidFill>
              </a:rPr>
              <a:t>6</a:t>
            </a:r>
            <a:r>
              <a:rPr lang="en-US" altLang="en-US" b="1" dirty="0" smtClean="0">
                <a:solidFill>
                  <a:schemeClr val="tx1">
                    <a:lumMod val="75000"/>
                    <a:lumOff val="25000"/>
                  </a:schemeClr>
                </a:solidFill>
                <a:cs typeface="Arial" charset="0"/>
              </a:rPr>
              <a:t>°C</a:t>
            </a:r>
            <a:r>
              <a:rPr lang="en-US" altLang="en-US" b="1" dirty="0">
                <a:solidFill>
                  <a:schemeClr val="tx1">
                    <a:lumMod val="75000"/>
                    <a:lumOff val="25000"/>
                  </a:schemeClr>
                </a:solidFill>
                <a:cs typeface="Arial" charset="0"/>
              </a:rPr>
              <a:t>)</a:t>
            </a:r>
            <a:endParaRPr lang="en-US" altLang="en-US" dirty="0">
              <a:solidFill>
                <a:schemeClr val="tx1">
                  <a:lumMod val="75000"/>
                  <a:lumOff val="25000"/>
                </a:schemeClr>
              </a:solidFill>
            </a:endParaRPr>
          </a:p>
          <a:p>
            <a:pPr marL="91440" indent="-91440">
              <a:buClr>
                <a:schemeClr val="accent3"/>
              </a:buClr>
              <a:buNone/>
              <a:defRPr/>
            </a:pPr>
            <a:r>
              <a:rPr lang="en-US" altLang="en-US" dirty="0">
                <a:solidFill>
                  <a:schemeClr val="tx1">
                    <a:lumMod val="75000"/>
                    <a:lumOff val="25000"/>
                  </a:schemeClr>
                </a:solidFill>
              </a:rPr>
              <a:t>     Effluent Sample Age:	</a:t>
            </a:r>
            <a:r>
              <a:rPr lang="en-US" altLang="en-US" dirty="0" smtClean="0">
                <a:solidFill>
                  <a:schemeClr val="tx1">
                    <a:lumMod val="75000"/>
                    <a:lumOff val="25000"/>
                  </a:schemeClr>
                </a:solidFill>
              </a:rPr>
              <a:t>&lt; </a:t>
            </a:r>
            <a:r>
              <a:rPr lang="en-US" altLang="en-US" dirty="0">
                <a:solidFill>
                  <a:schemeClr val="tx1">
                    <a:lumMod val="75000"/>
                    <a:lumOff val="25000"/>
                  </a:schemeClr>
                </a:solidFill>
              </a:rPr>
              <a:t>36 </a:t>
            </a:r>
            <a:r>
              <a:rPr lang="en-US" altLang="en-US" dirty="0" err="1">
                <a:solidFill>
                  <a:schemeClr val="tx1">
                    <a:lumMod val="75000"/>
                    <a:lumOff val="25000"/>
                  </a:schemeClr>
                </a:solidFill>
              </a:rPr>
              <a:t>hrs</a:t>
            </a:r>
            <a:r>
              <a:rPr lang="en-US" altLang="en-US" dirty="0">
                <a:solidFill>
                  <a:schemeClr val="tx1">
                    <a:lumMod val="75000"/>
                    <a:lumOff val="25000"/>
                  </a:schemeClr>
                </a:solidFill>
              </a:rPr>
              <a:t> from end of </a:t>
            </a:r>
            <a:r>
              <a:rPr lang="en-US" altLang="en-US" dirty="0" smtClean="0">
                <a:solidFill>
                  <a:schemeClr val="tx1">
                    <a:lumMod val="75000"/>
                    <a:lumOff val="25000"/>
                  </a:schemeClr>
                </a:solidFill>
              </a:rPr>
              <a:t>sampling cycle</a:t>
            </a:r>
            <a:endParaRPr lang="en-US" altLang="en-US" dirty="0">
              <a:solidFill>
                <a:schemeClr val="tx1">
                  <a:lumMod val="75000"/>
                  <a:lumOff val="25000"/>
                </a:schemeClr>
              </a:solidFill>
            </a:endParaRPr>
          </a:p>
          <a:p>
            <a:pPr marL="91440" indent="-91440">
              <a:buClr>
                <a:schemeClr val="accent3"/>
              </a:buClr>
              <a:buNone/>
              <a:defRPr/>
            </a:pPr>
            <a:r>
              <a:rPr lang="en-US" altLang="en-US" dirty="0">
                <a:solidFill>
                  <a:schemeClr val="tx1">
                    <a:lumMod val="75000"/>
                    <a:lumOff val="25000"/>
                  </a:schemeClr>
                </a:solidFill>
              </a:rPr>
              <a:t>     Control Sample:		Dilution Water + Test </a:t>
            </a:r>
            <a:r>
              <a:rPr lang="en-US" altLang="en-US" dirty="0" smtClean="0">
                <a:solidFill>
                  <a:schemeClr val="tx1">
                    <a:lumMod val="75000"/>
                    <a:lumOff val="25000"/>
                  </a:schemeClr>
                </a:solidFill>
              </a:rPr>
              <a:t>organisms</a:t>
            </a:r>
            <a:endParaRPr lang="en-US" altLang="en-US" dirty="0">
              <a:solidFill>
                <a:schemeClr val="tx1">
                  <a:lumMod val="75000"/>
                  <a:lumOff val="25000"/>
                </a:schemeClr>
              </a:solidFill>
            </a:endParaRPr>
          </a:p>
          <a:p>
            <a:pPr marL="91440" indent="-91440">
              <a:buClr>
                <a:schemeClr val="accent3"/>
              </a:buClr>
              <a:buNone/>
              <a:defRPr/>
            </a:pPr>
            <a:r>
              <a:rPr lang="en-US" altLang="en-US" b="1" dirty="0">
                <a:solidFill>
                  <a:schemeClr val="tx1">
                    <a:lumMod val="75000"/>
                    <a:lumOff val="25000"/>
                  </a:schemeClr>
                </a:solidFill>
              </a:rPr>
              <a:t>     Organisms:		</a:t>
            </a:r>
            <a:r>
              <a:rPr lang="en-US" altLang="en-US" dirty="0" smtClean="0">
                <a:solidFill>
                  <a:schemeClr val="tx1">
                    <a:lumMod val="75000"/>
                    <a:lumOff val="25000"/>
                  </a:schemeClr>
                </a:solidFill>
              </a:rPr>
              <a:t>C. </a:t>
            </a:r>
            <a:r>
              <a:rPr lang="en-US" altLang="en-US" i="1" dirty="0" err="1" smtClean="0">
                <a:solidFill>
                  <a:schemeClr val="tx1">
                    <a:lumMod val="75000"/>
                    <a:lumOff val="25000"/>
                  </a:schemeClr>
                </a:solidFill>
              </a:rPr>
              <a:t>dubia</a:t>
            </a:r>
            <a:r>
              <a:rPr lang="en-US" altLang="en-US" dirty="0" smtClean="0">
                <a:solidFill>
                  <a:schemeClr val="tx1">
                    <a:lumMod val="75000"/>
                    <a:lumOff val="25000"/>
                  </a:schemeClr>
                </a:solidFill>
              </a:rPr>
              <a:t>, P</a:t>
            </a:r>
            <a:r>
              <a:rPr lang="en-US" altLang="en-US" i="1" dirty="0">
                <a:solidFill>
                  <a:schemeClr val="tx1">
                    <a:lumMod val="75000"/>
                    <a:lumOff val="25000"/>
                  </a:schemeClr>
                </a:solidFill>
              </a:rPr>
              <a:t>. </a:t>
            </a:r>
            <a:r>
              <a:rPr lang="en-US" altLang="en-US" i="1" dirty="0" err="1" smtClean="0">
                <a:solidFill>
                  <a:schemeClr val="tx1">
                    <a:lumMod val="75000"/>
                    <a:lumOff val="25000"/>
                  </a:schemeClr>
                </a:solidFill>
              </a:rPr>
              <a:t>promelas</a:t>
            </a:r>
            <a:r>
              <a:rPr lang="en-US" altLang="en-US" i="1" dirty="0" smtClean="0">
                <a:solidFill>
                  <a:schemeClr val="tx1">
                    <a:lumMod val="75000"/>
                    <a:lumOff val="25000"/>
                  </a:schemeClr>
                </a:solidFill>
              </a:rPr>
              <a:t>, and D. magna</a:t>
            </a:r>
            <a:endParaRPr lang="en-US" altLang="en-US" i="1" dirty="0">
              <a:solidFill>
                <a:schemeClr val="tx1">
                  <a:lumMod val="75000"/>
                  <a:lumOff val="25000"/>
                </a:schemeClr>
              </a:solidFill>
            </a:endParaRPr>
          </a:p>
          <a:p>
            <a:pPr marL="91440" indent="-91440">
              <a:buClr>
                <a:schemeClr val="accent3"/>
              </a:buClr>
              <a:buNone/>
              <a:defRPr/>
            </a:pPr>
            <a:r>
              <a:rPr lang="en-US" altLang="en-US" b="1" dirty="0">
                <a:solidFill>
                  <a:schemeClr val="tx1">
                    <a:lumMod val="75000"/>
                    <a:lumOff val="25000"/>
                  </a:schemeClr>
                </a:solidFill>
              </a:rPr>
              <a:t>     Organism Age:		</a:t>
            </a:r>
            <a:r>
              <a:rPr lang="en-US" altLang="en-US" dirty="0" smtClean="0">
                <a:solidFill>
                  <a:schemeClr val="tx1">
                    <a:lumMod val="75000"/>
                    <a:lumOff val="25000"/>
                  </a:schemeClr>
                </a:solidFill>
              </a:rPr>
              <a:t>&lt;24 </a:t>
            </a:r>
            <a:r>
              <a:rPr lang="en-US" altLang="en-US" dirty="0" err="1" smtClean="0">
                <a:solidFill>
                  <a:schemeClr val="tx1">
                    <a:lumMod val="75000"/>
                    <a:lumOff val="25000"/>
                  </a:schemeClr>
                </a:solidFill>
              </a:rPr>
              <a:t>hrs</a:t>
            </a:r>
            <a:r>
              <a:rPr lang="en-US" altLang="en-US" dirty="0" smtClean="0">
                <a:solidFill>
                  <a:schemeClr val="tx1">
                    <a:lumMod val="75000"/>
                    <a:lumOff val="25000"/>
                  </a:schemeClr>
                </a:solidFill>
              </a:rPr>
              <a:t> old</a:t>
            </a:r>
            <a:r>
              <a:rPr lang="en-US" altLang="en-US" dirty="0">
                <a:solidFill>
                  <a:schemeClr val="tx1">
                    <a:lumMod val="75000"/>
                    <a:lumOff val="25000"/>
                  </a:schemeClr>
                </a:solidFill>
              </a:rPr>
              <a:t> </a:t>
            </a:r>
            <a:r>
              <a:rPr lang="en-US" altLang="en-US" dirty="0" smtClean="0">
                <a:solidFill>
                  <a:schemeClr val="tx1">
                    <a:lumMod val="75000"/>
                    <a:lumOff val="25000"/>
                  </a:schemeClr>
                </a:solidFill>
              </a:rPr>
              <a:t>/ in-house or outside sourced</a:t>
            </a:r>
            <a:endParaRPr lang="en-US" altLang="en-US" dirty="0">
              <a:solidFill>
                <a:schemeClr val="tx1">
                  <a:lumMod val="75000"/>
                  <a:lumOff val="25000"/>
                </a:schemeClr>
              </a:solidFill>
            </a:endParaRPr>
          </a:p>
        </p:txBody>
      </p:sp>
    </p:spTree>
    <p:extLst>
      <p:ext uri="{BB962C8B-B14F-4D97-AF65-F5344CB8AC3E}">
        <p14:creationId xmlns:p14="http://schemas.microsoft.com/office/powerpoint/2010/main" val="1362973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Storet</a:t>
            </a:r>
            <a:r>
              <a:rPr lang="en-US" dirty="0"/>
              <a:t> Codes </a:t>
            </a:r>
            <a:r>
              <a:rPr lang="en-US" dirty="0" smtClean="0"/>
              <a:t>for chronic test</a:t>
            </a:r>
            <a:endParaRPr lang="en-US" dirty="0"/>
          </a:p>
        </p:txBody>
      </p:sp>
      <p:sp>
        <p:nvSpPr>
          <p:cNvPr id="3" name="Content Placeholder 2"/>
          <p:cNvSpPr>
            <a:spLocks noGrp="1"/>
          </p:cNvSpPr>
          <p:nvPr>
            <p:ph idx="1"/>
          </p:nvPr>
        </p:nvSpPr>
        <p:spPr/>
        <p:txBody>
          <a:bodyPr>
            <a:normAutofit fontScale="92500" lnSpcReduction="20000"/>
          </a:bodyPr>
          <a:lstStyle/>
          <a:p>
            <a:pPr marL="0" indent="0">
              <a:buClr>
                <a:schemeClr val="accent3"/>
              </a:buClr>
              <a:buNone/>
              <a:defRPr/>
            </a:pPr>
            <a:r>
              <a:rPr lang="en-US" dirty="0"/>
              <a:t>TLP6C  =  Fathead </a:t>
            </a:r>
            <a:r>
              <a:rPr lang="en-US" dirty="0" smtClean="0"/>
              <a:t>Lethality =</a:t>
            </a:r>
            <a:r>
              <a:rPr lang="en-US" dirty="0"/>
              <a:t>	          </a:t>
            </a:r>
            <a:r>
              <a:rPr lang="en-US" dirty="0" smtClean="0"/>
              <a:t>	</a:t>
            </a:r>
            <a:r>
              <a:rPr lang="en-US" dirty="0"/>
              <a:t> Pass (0) / Fail (1</a:t>
            </a:r>
            <a:r>
              <a:rPr lang="en-US" dirty="0" smtClean="0"/>
              <a:t>)</a:t>
            </a:r>
          </a:p>
          <a:p>
            <a:pPr marL="0" indent="0">
              <a:buClr>
                <a:schemeClr val="accent3"/>
              </a:buClr>
              <a:buNone/>
              <a:defRPr/>
            </a:pPr>
            <a:r>
              <a:rPr lang="en-US" dirty="0" smtClean="0"/>
              <a:t> </a:t>
            </a:r>
            <a:r>
              <a:rPr lang="en-US" dirty="0"/>
              <a:t>TLP3B  =  </a:t>
            </a:r>
            <a:r>
              <a:rPr lang="en-US" i="1" dirty="0"/>
              <a:t>C. </a:t>
            </a:r>
            <a:r>
              <a:rPr lang="en-US" i="1" dirty="0" err="1"/>
              <a:t>dubia</a:t>
            </a:r>
            <a:r>
              <a:rPr lang="en-US" i="1" dirty="0"/>
              <a:t> </a:t>
            </a:r>
            <a:r>
              <a:rPr lang="en-US" dirty="0"/>
              <a:t>Lethality  </a:t>
            </a:r>
            <a:r>
              <a:rPr lang="en-US" dirty="0" smtClean="0"/>
              <a:t> =          	</a:t>
            </a:r>
            <a:r>
              <a:rPr lang="en-US" dirty="0"/>
              <a:t> Pass (0) / Fail (1</a:t>
            </a:r>
            <a:r>
              <a:rPr lang="en-US" dirty="0" smtClean="0"/>
              <a:t>)</a:t>
            </a:r>
          </a:p>
          <a:p>
            <a:pPr marL="0" indent="0">
              <a:buClr>
                <a:schemeClr val="accent3"/>
              </a:buClr>
              <a:buNone/>
              <a:defRPr/>
            </a:pPr>
            <a:r>
              <a:rPr lang="en-US" dirty="0" smtClean="0"/>
              <a:t> </a:t>
            </a:r>
            <a:r>
              <a:rPr lang="en-US" dirty="0"/>
              <a:t>TGP6C  =  Fathead </a:t>
            </a:r>
            <a:r>
              <a:rPr lang="en-US" dirty="0" err="1"/>
              <a:t>Sublethality</a:t>
            </a:r>
            <a:r>
              <a:rPr lang="en-US" dirty="0"/>
              <a:t> </a:t>
            </a:r>
            <a:r>
              <a:rPr lang="en-US" dirty="0" smtClean="0"/>
              <a:t> =     	</a:t>
            </a:r>
            <a:r>
              <a:rPr lang="en-US" dirty="0"/>
              <a:t> Pass (0) / Fail (1</a:t>
            </a:r>
            <a:r>
              <a:rPr lang="en-US" dirty="0" smtClean="0"/>
              <a:t>)</a:t>
            </a:r>
          </a:p>
          <a:p>
            <a:pPr marL="0" indent="0">
              <a:buClr>
                <a:schemeClr val="accent3"/>
              </a:buClr>
              <a:buNone/>
              <a:defRPr/>
            </a:pPr>
            <a:r>
              <a:rPr lang="en-US" dirty="0" smtClean="0"/>
              <a:t> </a:t>
            </a:r>
            <a:r>
              <a:rPr lang="en-US" dirty="0"/>
              <a:t>TGP3B  =  </a:t>
            </a:r>
            <a:r>
              <a:rPr lang="en-US" i="1" dirty="0"/>
              <a:t>C. </a:t>
            </a:r>
            <a:r>
              <a:rPr lang="en-US" i="1" dirty="0" err="1"/>
              <a:t>dubia</a:t>
            </a:r>
            <a:r>
              <a:rPr lang="en-US" i="1" dirty="0"/>
              <a:t> </a:t>
            </a:r>
            <a:r>
              <a:rPr lang="en-US" dirty="0" err="1" smtClean="0"/>
              <a:t>Sublethality</a:t>
            </a:r>
            <a:r>
              <a:rPr lang="en-US" dirty="0" smtClean="0"/>
              <a:t> =    		</a:t>
            </a:r>
            <a:r>
              <a:rPr lang="en-US" dirty="0"/>
              <a:t> Pass (0) / Fail (1</a:t>
            </a:r>
            <a:r>
              <a:rPr lang="en-US" dirty="0" smtClean="0"/>
              <a:t>)</a:t>
            </a:r>
          </a:p>
          <a:p>
            <a:pPr marL="0" indent="0">
              <a:buClr>
                <a:schemeClr val="accent3"/>
              </a:buClr>
              <a:buNone/>
              <a:defRPr/>
            </a:pPr>
            <a:r>
              <a:rPr lang="en-US" dirty="0" smtClean="0"/>
              <a:t> </a:t>
            </a:r>
            <a:r>
              <a:rPr lang="en-US" dirty="0"/>
              <a:t>TOP6C  =  Lethal NOEC </a:t>
            </a:r>
            <a:r>
              <a:rPr lang="en-US" dirty="0" smtClean="0"/>
              <a:t>fatheads = </a:t>
            </a:r>
            <a:r>
              <a:rPr lang="en-US" dirty="0"/>
              <a:t>	</a:t>
            </a:r>
            <a:r>
              <a:rPr lang="en-US" dirty="0" smtClean="0"/>
              <a:t>% </a:t>
            </a:r>
            <a:endParaRPr lang="en-US" dirty="0"/>
          </a:p>
          <a:p>
            <a:pPr marL="0" indent="0">
              <a:buClr>
                <a:schemeClr val="accent3"/>
              </a:buClr>
              <a:buNone/>
              <a:defRPr/>
            </a:pPr>
            <a:r>
              <a:rPr lang="en-US" dirty="0"/>
              <a:t> TPP6C  =  Sub-lethal NOEC </a:t>
            </a:r>
            <a:r>
              <a:rPr lang="en-US" dirty="0" smtClean="0"/>
              <a:t>fatheads =      	%</a:t>
            </a:r>
            <a:endParaRPr lang="en-US" dirty="0"/>
          </a:p>
          <a:p>
            <a:pPr marL="0" indent="0">
              <a:buClr>
                <a:schemeClr val="accent3"/>
              </a:buClr>
              <a:buNone/>
              <a:defRPr/>
            </a:pPr>
            <a:r>
              <a:rPr lang="en-US" dirty="0"/>
              <a:t> TOP3B =  Lethal NOEC </a:t>
            </a:r>
            <a:r>
              <a:rPr lang="en-US" i="1" dirty="0"/>
              <a:t>C. </a:t>
            </a:r>
            <a:r>
              <a:rPr lang="en-US" i="1" dirty="0" err="1" smtClean="0"/>
              <a:t>dubia</a:t>
            </a:r>
            <a:r>
              <a:rPr lang="en-US" i="1" dirty="0" smtClean="0"/>
              <a:t> =</a:t>
            </a:r>
            <a:r>
              <a:rPr lang="en-US" i="1" dirty="0"/>
              <a:t>	          </a:t>
            </a:r>
            <a:r>
              <a:rPr lang="en-US" i="1" dirty="0" smtClean="0"/>
              <a:t>	%</a:t>
            </a:r>
            <a:endParaRPr lang="en-US" i="1" dirty="0"/>
          </a:p>
          <a:p>
            <a:pPr marL="0" indent="0">
              <a:buClr>
                <a:schemeClr val="accent3"/>
              </a:buClr>
              <a:buNone/>
              <a:defRPr/>
            </a:pPr>
            <a:r>
              <a:rPr lang="en-US" dirty="0"/>
              <a:t> TPP3B  =  Sub-lethal NOEC </a:t>
            </a:r>
            <a:r>
              <a:rPr lang="en-US" i="1" dirty="0"/>
              <a:t>C. </a:t>
            </a:r>
            <a:r>
              <a:rPr lang="en-US" i="1" dirty="0" err="1" smtClean="0"/>
              <a:t>dubia</a:t>
            </a:r>
            <a:r>
              <a:rPr lang="en-US" i="1" dirty="0" smtClean="0"/>
              <a:t> =       	%</a:t>
            </a:r>
            <a:endParaRPr lang="en-US" i="1" dirty="0"/>
          </a:p>
          <a:p>
            <a:endParaRPr lang="en-US" dirty="0"/>
          </a:p>
        </p:txBody>
      </p:sp>
    </p:spTree>
    <p:extLst>
      <p:ext uri="{BB962C8B-B14F-4D97-AF65-F5344CB8AC3E}">
        <p14:creationId xmlns:p14="http://schemas.microsoft.com/office/powerpoint/2010/main" val="24878627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Storet</a:t>
            </a:r>
            <a:r>
              <a:rPr lang="en-US" dirty="0"/>
              <a:t> Codes </a:t>
            </a:r>
            <a:r>
              <a:rPr lang="en-US" dirty="0" smtClean="0"/>
              <a:t>for chronic test</a:t>
            </a:r>
            <a:endParaRPr lang="en-US" dirty="0"/>
          </a:p>
        </p:txBody>
      </p:sp>
      <p:sp>
        <p:nvSpPr>
          <p:cNvPr id="3" name="Content Placeholder 2"/>
          <p:cNvSpPr>
            <a:spLocks noGrp="1"/>
          </p:cNvSpPr>
          <p:nvPr>
            <p:ph idx="1"/>
          </p:nvPr>
        </p:nvSpPr>
        <p:spPr/>
        <p:txBody>
          <a:bodyPr>
            <a:normAutofit fontScale="55000" lnSpcReduction="20000"/>
          </a:bodyPr>
          <a:lstStyle/>
          <a:p>
            <a:pPr>
              <a:buClr>
                <a:schemeClr val="accent3"/>
              </a:buClr>
              <a:defRPr/>
            </a:pPr>
            <a:r>
              <a:rPr lang="en-US" sz="3100" dirty="0"/>
              <a:t>TJP6C   =  FH Mortality Critical </a:t>
            </a:r>
            <a:r>
              <a:rPr lang="en-US" sz="3100" dirty="0" smtClean="0"/>
              <a:t>Dilution = </a:t>
            </a:r>
            <a:r>
              <a:rPr lang="en-US" sz="3100" dirty="0"/>
              <a:t>	         </a:t>
            </a:r>
            <a:r>
              <a:rPr lang="en-US" sz="3100" dirty="0" smtClean="0"/>
              <a:t>	%</a:t>
            </a:r>
            <a:endParaRPr lang="en-US" sz="3100" dirty="0"/>
          </a:p>
          <a:p>
            <a:pPr>
              <a:buClr>
                <a:schemeClr val="accent3"/>
              </a:buClr>
              <a:defRPr/>
            </a:pPr>
            <a:r>
              <a:rPr lang="en-US" sz="3100" dirty="0"/>
              <a:t>TJP3C   =  C. </a:t>
            </a:r>
            <a:r>
              <a:rPr lang="en-US" sz="3100" dirty="0" err="1"/>
              <a:t>dubia</a:t>
            </a:r>
            <a:r>
              <a:rPr lang="en-US" sz="3100" dirty="0"/>
              <a:t> Mortality Cr </a:t>
            </a:r>
            <a:r>
              <a:rPr lang="en-US" sz="3100" dirty="0" smtClean="0"/>
              <a:t>Dilution =        		 </a:t>
            </a:r>
            <a:r>
              <a:rPr lang="en-US" sz="3100" dirty="0"/>
              <a:t>%</a:t>
            </a:r>
          </a:p>
          <a:p>
            <a:pPr>
              <a:buClr>
                <a:schemeClr val="accent3"/>
              </a:buClr>
              <a:defRPr/>
            </a:pPr>
            <a:r>
              <a:rPr lang="en-US" sz="3100" dirty="0"/>
              <a:t>TQP6C  =  Highest Coefficient of </a:t>
            </a:r>
            <a:r>
              <a:rPr lang="en-US" sz="3100" dirty="0" err="1"/>
              <a:t>Var</a:t>
            </a:r>
            <a:r>
              <a:rPr lang="en-US" sz="3100" dirty="0"/>
              <a:t> (CV</a:t>
            </a:r>
            <a:r>
              <a:rPr lang="en-US" sz="3100" dirty="0" smtClean="0"/>
              <a:t>) =</a:t>
            </a:r>
            <a:r>
              <a:rPr lang="en-US" sz="3100" dirty="0"/>
              <a:t>	</a:t>
            </a:r>
            <a:r>
              <a:rPr lang="en-US" sz="3100" dirty="0" smtClean="0"/>
              <a:t>	 %</a:t>
            </a:r>
            <a:endParaRPr lang="en-US" sz="3100" dirty="0"/>
          </a:p>
          <a:p>
            <a:pPr marL="914400" lvl="2" indent="0">
              <a:buClr>
                <a:schemeClr val="accent3"/>
              </a:buClr>
              <a:buNone/>
              <a:defRPr/>
            </a:pPr>
            <a:r>
              <a:rPr lang="en-US" sz="3100" dirty="0" smtClean="0"/>
              <a:t>     </a:t>
            </a:r>
            <a:r>
              <a:rPr lang="en-US" sz="3100" dirty="0"/>
              <a:t>(</a:t>
            </a:r>
            <a:r>
              <a:rPr lang="en-US" sz="2800" dirty="0"/>
              <a:t>Cr </a:t>
            </a:r>
            <a:r>
              <a:rPr lang="en-US" sz="2800" dirty="0" err="1"/>
              <a:t>Dil</a:t>
            </a:r>
            <a:r>
              <a:rPr lang="en-US" sz="2800" dirty="0"/>
              <a:t> or Control, Survival or Growth)</a:t>
            </a:r>
            <a:r>
              <a:rPr lang="en-US" sz="3100" dirty="0"/>
              <a:t>	</a:t>
            </a:r>
          </a:p>
          <a:p>
            <a:pPr>
              <a:buClr>
                <a:schemeClr val="accent3"/>
              </a:buClr>
              <a:defRPr/>
            </a:pPr>
            <a:r>
              <a:rPr lang="en-US" sz="3100" dirty="0"/>
              <a:t>TQP3B  =  Highest Coefficient of </a:t>
            </a:r>
            <a:r>
              <a:rPr lang="en-US" sz="3100" dirty="0" err="1"/>
              <a:t>Var</a:t>
            </a:r>
            <a:r>
              <a:rPr lang="en-US" sz="3100" dirty="0"/>
              <a:t> (CV</a:t>
            </a:r>
            <a:r>
              <a:rPr lang="en-US" sz="3100" dirty="0" smtClean="0"/>
              <a:t>) =</a:t>
            </a:r>
            <a:r>
              <a:rPr lang="en-US" sz="3100" dirty="0"/>
              <a:t>	  </a:t>
            </a:r>
            <a:r>
              <a:rPr lang="en-US" sz="3100" dirty="0" smtClean="0"/>
              <a:t>	%</a:t>
            </a:r>
            <a:endParaRPr lang="en-US" sz="3100" dirty="0"/>
          </a:p>
          <a:p>
            <a:pPr marL="0" indent="0">
              <a:buClr>
                <a:schemeClr val="accent3"/>
              </a:buClr>
              <a:buNone/>
              <a:defRPr/>
            </a:pPr>
            <a:r>
              <a:rPr lang="en-US" sz="3100" dirty="0" smtClean="0"/>
              <a:t>	</a:t>
            </a:r>
            <a:r>
              <a:rPr lang="en-US" sz="3100" dirty="0"/>
              <a:t> </a:t>
            </a:r>
            <a:r>
              <a:rPr lang="en-US" sz="3100" dirty="0" smtClean="0"/>
              <a:t>     (</a:t>
            </a:r>
            <a:r>
              <a:rPr lang="en-US" sz="2800" dirty="0"/>
              <a:t>Cr </a:t>
            </a:r>
            <a:r>
              <a:rPr lang="en-US" sz="2800" dirty="0" err="1"/>
              <a:t>Dil</a:t>
            </a:r>
            <a:r>
              <a:rPr lang="en-US" sz="2800" dirty="0"/>
              <a:t> or Control, Survival or Growth)</a:t>
            </a:r>
          </a:p>
          <a:p>
            <a:pPr>
              <a:buClr>
                <a:schemeClr val="accent3"/>
              </a:buClr>
              <a:defRPr/>
            </a:pPr>
            <a:r>
              <a:rPr lang="en-US" sz="3000" dirty="0"/>
              <a:t>22415 #1 =	</a:t>
            </a:r>
            <a:r>
              <a:rPr lang="en-US" sz="3000" dirty="0" smtClean="0"/>
              <a:t>Retest </a:t>
            </a:r>
            <a:r>
              <a:rPr lang="en-US" sz="3000" dirty="0"/>
              <a:t>#</a:t>
            </a:r>
            <a:r>
              <a:rPr lang="en-US" sz="3000" dirty="0" smtClean="0"/>
              <a:t>1 =			Pass (0) / Fail (1)</a:t>
            </a:r>
            <a:endParaRPr lang="en-US" sz="3000" dirty="0"/>
          </a:p>
          <a:p>
            <a:pPr>
              <a:buClr>
                <a:schemeClr val="accent3"/>
              </a:buClr>
              <a:defRPr/>
            </a:pPr>
            <a:r>
              <a:rPr lang="en-US" sz="3000" dirty="0"/>
              <a:t>22416 #2  =  	Retest #</a:t>
            </a:r>
            <a:r>
              <a:rPr lang="en-US" sz="3000" dirty="0" smtClean="0"/>
              <a:t>2 =   </a:t>
            </a:r>
            <a:r>
              <a:rPr lang="en-US" sz="3000" dirty="0"/>
              <a:t>			Pass (0) / Fail (1)</a:t>
            </a:r>
          </a:p>
          <a:p>
            <a:pPr>
              <a:buClr>
                <a:schemeClr val="accent3"/>
              </a:buClr>
              <a:defRPr/>
            </a:pPr>
            <a:r>
              <a:rPr lang="en-US" sz="3000" dirty="0"/>
              <a:t>		</a:t>
            </a:r>
            <a:endParaRPr lang="en-US" dirty="0"/>
          </a:p>
        </p:txBody>
      </p:sp>
    </p:spTree>
    <p:extLst>
      <p:ext uri="{BB962C8B-B14F-4D97-AF65-F5344CB8AC3E}">
        <p14:creationId xmlns:p14="http://schemas.microsoft.com/office/powerpoint/2010/main" val="229867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with lab report</a:t>
            </a:r>
            <a:endParaRPr lang="en-US" dirty="0"/>
          </a:p>
        </p:txBody>
      </p:sp>
      <p:pic>
        <p:nvPicPr>
          <p:cNvPr id="4" name="Content Placeholder 3"/>
          <p:cNvPicPr>
            <a:picLocks noGrp="1"/>
          </p:cNvPicPr>
          <p:nvPr>
            <p:ph idx="1"/>
          </p:nvPr>
        </p:nvPicPr>
        <p:blipFill rotWithShape="1">
          <a:blip r:embed="rId2"/>
          <a:srcRect l="33333" t="19659" r="33814" b="17093"/>
          <a:stretch/>
        </p:blipFill>
        <p:spPr bwMode="auto">
          <a:xfrm>
            <a:off x="2302329" y="1921164"/>
            <a:ext cx="7723414" cy="3793836"/>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1451579" y="5126182"/>
            <a:ext cx="1605657" cy="4802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Maximum pH</a:t>
            </a:r>
            <a:endParaRPr lang="en-US" dirty="0"/>
          </a:p>
        </p:txBody>
      </p:sp>
      <p:cxnSp>
        <p:nvCxnSpPr>
          <p:cNvPr id="7" name="Straight Arrow Connector 6"/>
          <p:cNvCxnSpPr/>
          <p:nvPr/>
        </p:nvCxnSpPr>
        <p:spPr>
          <a:xfrm>
            <a:off x="3057236" y="5246255"/>
            <a:ext cx="1542473" cy="1662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451579" y="2909455"/>
            <a:ext cx="1605657" cy="4341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Minimum pH</a:t>
            </a:r>
            <a:endParaRPr lang="en-US" dirty="0"/>
          </a:p>
        </p:txBody>
      </p:sp>
      <p:cxnSp>
        <p:nvCxnSpPr>
          <p:cNvPr id="10" name="Straight Arrow Connector 9"/>
          <p:cNvCxnSpPr/>
          <p:nvPr/>
        </p:nvCxnSpPr>
        <p:spPr>
          <a:xfrm>
            <a:off x="3057236" y="3020291"/>
            <a:ext cx="1542473" cy="1200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825673" y="2540000"/>
            <a:ext cx="2004291" cy="4802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Maximum ammonia</a:t>
            </a:r>
            <a:endParaRPr lang="en-US" dirty="0"/>
          </a:p>
        </p:txBody>
      </p:sp>
      <p:cxnSp>
        <p:nvCxnSpPr>
          <p:cNvPr id="13" name="Straight Arrow Connector 12"/>
          <p:cNvCxnSpPr>
            <a:stCxn id="11" idx="1"/>
          </p:cNvCxnSpPr>
          <p:nvPr/>
        </p:nvCxnSpPr>
        <p:spPr>
          <a:xfrm flipH="1" flipV="1">
            <a:off x="5588000" y="2595418"/>
            <a:ext cx="1237673" cy="184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7130473" y="3703782"/>
            <a:ext cx="1791854" cy="4710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Minimum ammonia</a:t>
            </a:r>
            <a:endParaRPr lang="en-US" dirty="0"/>
          </a:p>
        </p:txBody>
      </p:sp>
      <p:cxnSp>
        <p:nvCxnSpPr>
          <p:cNvPr id="16" name="Straight Arrow Connector 15"/>
          <p:cNvCxnSpPr>
            <a:stCxn id="14" idx="1"/>
          </p:cNvCxnSpPr>
          <p:nvPr/>
        </p:nvCxnSpPr>
        <p:spPr>
          <a:xfrm flipH="1" flipV="1">
            <a:off x="5588000" y="3777673"/>
            <a:ext cx="1542473" cy="1616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5588000" y="4091709"/>
            <a:ext cx="1542473" cy="711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555345" y="4525818"/>
            <a:ext cx="3999346" cy="10067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Ammonia average = (&lt;0.10 + &lt;0.10 +0.14) /3= &lt;0.11</a:t>
            </a:r>
            <a:endParaRPr lang="en-US" dirty="0"/>
          </a:p>
        </p:txBody>
      </p:sp>
    </p:spTree>
    <p:extLst>
      <p:ext uri="{BB962C8B-B14F-4D97-AF65-F5344CB8AC3E}">
        <p14:creationId xmlns:p14="http://schemas.microsoft.com/office/powerpoint/2010/main" val="2092373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514600" y="228600"/>
            <a:ext cx="7024688" cy="533400"/>
          </a:xfrm>
        </p:spPr>
        <p:txBody>
          <a:bodyPr/>
          <a:lstStyle/>
          <a:p>
            <a:r>
              <a:rPr lang="en-US" altLang="en-US" sz="1800" dirty="0"/>
              <a:t>E2: Home Page after Login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2974" y="1981201"/>
            <a:ext cx="4469403" cy="3590925"/>
          </a:xfrm>
          <a:prstGeom prst="rect">
            <a:avLst/>
          </a:prstGeom>
        </p:spPr>
      </p:pic>
      <p:sp>
        <p:nvSpPr>
          <p:cNvPr id="6" name="Rectangle 5"/>
          <p:cNvSpPr/>
          <p:nvPr/>
        </p:nvSpPr>
        <p:spPr>
          <a:xfrm>
            <a:off x="4876800" y="2667000"/>
            <a:ext cx="2072640" cy="381000"/>
          </a:xfrm>
          <a:prstGeom prst="rect">
            <a:avLst/>
          </a:prstGeom>
          <a:noFill/>
          <a:ln w="28575">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7" name="Rectangular Callout 6"/>
          <p:cNvSpPr/>
          <p:nvPr/>
        </p:nvSpPr>
        <p:spPr>
          <a:xfrm>
            <a:off x="1410789" y="2209799"/>
            <a:ext cx="2978331" cy="1068977"/>
          </a:xfrm>
          <a:prstGeom prst="wedgeRectCallout">
            <a:avLst>
              <a:gd name="adj1" fmla="val 67872"/>
              <a:gd name="adj2" fmla="val 19402"/>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8" name="TextBox 7"/>
          <p:cNvSpPr txBox="1"/>
          <p:nvPr/>
        </p:nvSpPr>
        <p:spPr>
          <a:xfrm>
            <a:off x="1410789" y="2209800"/>
            <a:ext cx="3161211" cy="646331"/>
          </a:xfrm>
          <a:prstGeom prst="rect">
            <a:avLst/>
          </a:prstGeom>
          <a:noFill/>
        </p:spPr>
        <p:txBody>
          <a:bodyPr wrap="square" rtlCol="0">
            <a:spAutoFit/>
          </a:bodyPr>
          <a:lstStyle/>
          <a:p>
            <a:r>
              <a:rPr lang="en-US" dirty="0">
                <a:solidFill>
                  <a:schemeClr val="bg1"/>
                </a:solidFill>
              </a:rPr>
              <a:t>Click here to begin the eDMR process</a:t>
            </a:r>
          </a:p>
        </p:txBody>
      </p:sp>
      <p:sp>
        <p:nvSpPr>
          <p:cNvPr id="2" name="Rectangle 1"/>
          <p:cNvSpPr/>
          <p:nvPr/>
        </p:nvSpPr>
        <p:spPr>
          <a:xfrm>
            <a:off x="4800601" y="3776662"/>
            <a:ext cx="1571625" cy="1252538"/>
          </a:xfrm>
          <a:prstGeom prst="rect">
            <a:avLst/>
          </a:prstGeom>
          <a:solidFill>
            <a:srgbClr val="F4F9FA"/>
          </a:solidFill>
          <a:ln>
            <a:solidFill>
              <a:srgbClr val="F4F9FA"/>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48567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with lab report-</a:t>
            </a:r>
            <a:r>
              <a:rPr lang="en-US" i="1" dirty="0"/>
              <a:t> C. </a:t>
            </a:r>
            <a:r>
              <a:rPr lang="en-US" i="1" dirty="0" err="1" smtClean="0"/>
              <a:t>dubia</a:t>
            </a:r>
            <a:r>
              <a:rPr lang="en-US" i="1" dirty="0" smtClean="0"/>
              <a:t> </a:t>
            </a:r>
            <a:r>
              <a:rPr lang="en-US" dirty="0" smtClean="0"/>
              <a:t>survival and reproduction test </a:t>
            </a:r>
            <a:endParaRPr lang="en-US" dirty="0"/>
          </a:p>
        </p:txBody>
      </p:sp>
      <p:pic>
        <p:nvPicPr>
          <p:cNvPr id="5" name="Content Placeholder 4"/>
          <p:cNvPicPr>
            <a:picLocks noGrp="1"/>
          </p:cNvPicPr>
          <p:nvPr>
            <p:ph idx="1"/>
          </p:nvPr>
        </p:nvPicPr>
        <p:blipFill rotWithShape="1">
          <a:blip r:embed="rId2"/>
          <a:srcRect l="32212" t="10826" r="31731" b="24502"/>
          <a:stretch/>
        </p:blipFill>
        <p:spPr bwMode="auto">
          <a:xfrm>
            <a:off x="2521528" y="1939636"/>
            <a:ext cx="6197600" cy="3953163"/>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7583055" y="3389745"/>
            <a:ext cx="1856509" cy="4802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TGP3B = Pass (0)</a:t>
            </a:r>
            <a:endParaRPr lang="en-US" dirty="0"/>
          </a:p>
        </p:txBody>
      </p:sp>
      <p:sp>
        <p:nvSpPr>
          <p:cNvPr id="7" name="Rectangle 6"/>
          <p:cNvSpPr/>
          <p:nvPr/>
        </p:nvSpPr>
        <p:spPr>
          <a:xfrm>
            <a:off x="7601527" y="4137891"/>
            <a:ext cx="1819564" cy="4710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TLP3B = Pass (0)</a:t>
            </a:r>
            <a:endParaRPr lang="en-US" dirty="0"/>
          </a:p>
        </p:txBody>
      </p:sp>
      <p:sp>
        <p:nvSpPr>
          <p:cNvPr id="10" name="Rectangle 9"/>
          <p:cNvSpPr/>
          <p:nvPr/>
        </p:nvSpPr>
        <p:spPr>
          <a:xfrm>
            <a:off x="6825673" y="4729018"/>
            <a:ext cx="2743200" cy="4987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TOP3B and TPP3B = 100%</a:t>
            </a:r>
            <a:endParaRPr lang="en-US" dirty="0"/>
          </a:p>
        </p:txBody>
      </p:sp>
      <p:sp>
        <p:nvSpPr>
          <p:cNvPr id="11" name="Rectangle 10"/>
          <p:cNvSpPr/>
          <p:nvPr/>
        </p:nvSpPr>
        <p:spPr>
          <a:xfrm>
            <a:off x="942109" y="4729018"/>
            <a:ext cx="1579419" cy="4987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TGP3B = 22.7</a:t>
            </a:r>
            <a:endParaRPr lang="en-US" dirty="0"/>
          </a:p>
        </p:txBody>
      </p:sp>
      <p:sp>
        <p:nvSpPr>
          <p:cNvPr id="12" name="Rectangle 11"/>
          <p:cNvSpPr/>
          <p:nvPr/>
        </p:nvSpPr>
        <p:spPr>
          <a:xfrm>
            <a:off x="942109" y="5384800"/>
            <a:ext cx="1579419" cy="50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TJP3B =10</a:t>
            </a:r>
            <a:endParaRPr lang="en-US" dirty="0"/>
          </a:p>
        </p:txBody>
      </p:sp>
      <p:cxnSp>
        <p:nvCxnSpPr>
          <p:cNvPr id="14" name="Straight Arrow Connector 13"/>
          <p:cNvCxnSpPr/>
          <p:nvPr/>
        </p:nvCxnSpPr>
        <p:spPr>
          <a:xfrm>
            <a:off x="2521528" y="4895273"/>
            <a:ext cx="4581236" cy="4895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521528" y="5735782"/>
            <a:ext cx="1283854" cy="1570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6585528" y="3472874"/>
            <a:ext cx="100676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6253216" y="4137891"/>
            <a:ext cx="2152072" cy="692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8128000" y="2346036"/>
            <a:ext cx="3140364" cy="6557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90% survived 10% mortality (TJP3B)</a:t>
            </a:r>
            <a:endParaRPr lang="en-US" dirty="0"/>
          </a:p>
        </p:txBody>
      </p:sp>
      <p:cxnSp>
        <p:nvCxnSpPr>
          <p:cNvPr id="26" name="Straight Arrow Connector 25"/>
          <p:cNvCxnSpPr/>
          <p:nvPr/>
        </p:nvCxnSpPr>
        <p:spPr>
          <a:xfrm flipH="1">
            <a:off x="7426036" y="2844800"/>
            <a:ext cx="692728" cy="92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6585528" y="4729018"/>
            <a:ext cx="240145" cy="1662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0" idx="1"/>
          </p:cNvCxnSpPr>
          <p:nvPr/>
        </p:nvCxnSpPr>
        <p:spPr>
          <a:xfrm flipH="1" flipV="1">
            <a:off x="6585528" y="4895273"/>
            <a:ext cx="240145" cy="831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66454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with lab report- Fathead Minnows survival</a:t>
            </a:r>
            <a:endParaRPr lang="en-US" dirty="0"/>
          </a:p>
        </p:txBody>
      </p:sp>
      <p:pic>
        <p:nvPicPr>
          <p:cNvPr id="4" name="Content Placeholder 3"/>
          <p:cNvPicPr>
            <a:picLocks noGrp="1"/>
          </p:cNvPicPr>
          <p:nvPr>
            <p:ph idx="1"/>
          </p:nvPr>
        </p:nvPicPr>
        <p:blipFill rotWithShape="1">
          <a:blip r:embed="rId2"/>
          <a:srcRect l="31014" t="25481" r="31891" b="28775"/>
          <a:stretch/>
        </p:blipFill>
        <p:spPr bwMode="auto">
          <a:xfrm>
            <a:off x="2466109" y="2016125"/>
            <a:ext cx="7102764" cy="3449638"/>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6419273" y="5116945"/>
            <a:ext cx="3722254" cy="591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Choose the highest between Control and 100% </a:t>
            </a:r>
            <a:r>
              <a:rPr lang="en-US" dirty="0" err="1" smtClean="0"/>
              <a:t>diluation</a:t>
            </a:r>
            <a:r>
              <a:rPr lang="en-US" dirty="0" smtClean="0"/>
              <a:t>, which is 18.6</a:t>
            </a:r>
            <a:endParaRPr lang="en-US" dirty="0"/>
          </a:p>
        </p:txBody>
      </p:sp>
      <p:cxnSp>
        <p:nvCxnSpPr>
          <p:cNvPr id="7" name="Straight Arrow Connector 6"/>
          <p:cNvCxnSpPr>
            <a:stCxn id="5" idx="1"/>
          </p:cNvCxnSpPr>
          <p:nvPr/>
        </p:nvCxnSpPr>
        <p:spPr>
          <a:xfrm flipH="1" flipV="1">
            <a:off x="5624945" y="5080001"/>
            <a:ext cx="794328" cy="3325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4184073" y="3380509"/>
            <a:ext cx="2235200" cy="17087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58587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with lab report- Fathead Minnows survival</a:t>
            </a:r>
          </a:p>
        </p:txBody>
      </p:sp>
      <p:pic>
        <p:nvPicPr>
          <p:cNvPr id="4" name="Content Placeholder 3"/>
          <p:cNvPicPr>
            <a:picLocks noGrp="1"/>
          </p:cNvPicPr>
          <p:nvPr>
            <p:ph idx="1"/>
          </p:nvPr>
        </p:nvPicPr>
        <p:blipFill rotWithShape="1">
          <a:blip r:embed="rId2"/>
          <a:srcRect l="36617" t="17094" r="37464" b="62852"/>
          <a:stretch/>
        </p:blipFill>
        <p:spPr bwMode="auto">
          <a:xfrm>
            <a:off x="1690255" y="1958110"/>
            <a:ext cx="9364599" cy="1948872"/>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3"/>
          <a:srcRect l="36339" t="26810" r="37869" b="58957"/>
          <a:stretch/>
        </p:blipFill>
        <p:spPr bwMode="auto">
          <a:xfrm>
            <a:off x="1690256" y="4011338"/>
            <a:ext cx="9364598" cy="1687497"/>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9716656" y="3906982"/>
            <a:ext cx="2346036" cy="701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TJP6C = 100 – 62.5 = 37.5</a:t>
            </a:r>
            <a:endParaRPr lang="en-US" dirty="0"/>
          </a:p>
        </p:txBody>
      </p:sp>
    </p:spTree>
    <p:extLst>
      <p:ext uri="{BB962C8B-B14F-4D97-AF65-F5344CB8AC3E}">
        <p14:creationId xmlns:p14="http://schemas.microsoft.com/office/powerpoint/2010/main" val="1918466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with lab report-</a:t>
            </a:r>
            <a:r>
              <a:rPr lang="en-US" dirty="0"/>
              <a:t> Fathead </a:t>
            </a:r>
            <a:r>
              <a:rPr lang="en-US" dirty="0" smtClean="0"/>
              <a:t>Minnows survival and growth </a:t>
            </a:r>
            <a:endParaRPr lang="en-US" dirty="0"/>
          </a:p>
        </p:txBody>
      </p:sp>
      <p:pic>
        <p:nvPicPr>
          <p:cNvPr id="7" name="Content Placeholder 6"/>
          <p:cNvPicPr>
            <a:picLocks noGrp="1"/>
          </p:cNvPicPr>
          <p:nvPr>
            <p:ph idx="1"/>
          </p:nvPr>
        </p:nvPicPr>
        <p:blipFill rotWithShape="1">
          <a:blip r:embed="rId2"/>
          <a:srcRect l="31250" t="24501" r="33013" b="17949"/>
          <a:stretch/>
        </p:blipFill>
        <p:spPr bwMode="auto">
          <a:xfrm>
            <a:off x="2032001" y="2016124"/>
            <a:ext cx="7056581" cy="3922857"/>
          </a:xfrm>
          <a:prstGeom prst="rect">
            <a:avLst/>
          </a:prstGeom>
          <a:ln>
            <a:noFill/>
          </a:ln>
          <a:extLst>
            <a:ext uri="{53640926-AAD7-44D8-BBD7-CCE9431645EC}">
              <a14:shadowObscured xmlns:a14="http://schemas.microsoft.com/office/drawing/2010/main"/>
            </a:ext>
          </a:extLst>
        </p:spPr>
      </p:pic>
      <p:sp>
        <p:nvSpPr>
          <p:cNvPr id="8" name="Rectangle 7"/>
          <p:cNvSpPr/>
          <p:nvPr/>
        </p:nvSpPr>
        <p:spPr>
          <a:xfrm>
            <a:off x="7878618" y="2586182"/>
            <a:ext cx="2087418" cy="4895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TGP6C = failed (1)</a:t>
            </a:r>
            <a:endParaRPr lang="en-US" dirty="0"/>
          </a:p>
        </p:txBody>
      </p:sp>
      <p:sp>
        <p:nvSpPr>
          <p:cNvPr id="9" name="Rectangle 8"/>
          <p:cNvSpPr/>
          <p:nvPr/>
        </p:nvSpPr>
        <p:spPr>
          <a:xfrm>
            <a:off x="7878618" y="3435927"/>
            <a:ext cx="2105891" cy="3694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TLP6C = failed (1)</a:t>
            </a:r>
            <a:endParaRPr lang="en-US" dirty="0"/>
          </a:p>
        </p:txBody>
      </p:sp>
      <p:sp>
        <p:nvSpPr>
          <p:cNvPr id="10" name="Rectangle 9"/>
          <p:cNvSpPr/>
          <p:nvPr/>
        </p:nvSpPr>
        <p:spPr>
          <a:xfrm>
            <a:off x="7878618" y="3967752"/>
            <a:ext cx="2087418" cy="5488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TOP6C and TPP6C = 32%</a:t>
            </a:r>
            <a:endParaRPr lang="en-US" dirty="0"/>
          </a:p>
        </p:txBody>
      </p:sp>
      <p:sp>
        <p:nvSpPr>
          <p:cNvPr id="11" name="Rectangle 10"/>
          <p:cNvSpPr/>
          <p:nvPr/>
        </p:nvSpPr>
        <p:spPr>
          <a:xfrm>
            <a:off x="868218" y="4516582"/>
            <a:ext cx="1524000" cy="4895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TQP6C = 18.56</a:t>
            </a:r>
            <a:endParaRPr lang="en-US" dirty="0"/>
          </a:p>
        </p:txBody>
      </p:sp>
      <p:sp>
        <p:nvSpPr>
          <p:cNvPr id="12" name="Rectangle 11"/>
          <p:cNvSpPr/>
          <p:nvPr/>
        </p:nvSpPr>
        <p:spPr>
          <a:xfrm>
            <a:off x="868218" y="5458691"/>
            <a:ext cx="1496291" cy="3417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TJP6C = 37.5</a:t>
            </a:r>
            <a:endParaRPr lang="en-US" dirty="0"/>
          </a:p>
        </p:txBody>
      </p:sp>
      <p:cxnSp>
        <p:nvCxnSpPr>
          <p:cNvPr id="14" name="Straight Arrow Connector 13"/>
          <p:cNvCxnSpPr/>
          <p:nvPr/>
        </p:nvCxnSpPr>
        <p:spPr>
          <a:xfrm>
            <a:off x="2392218" y="4608945"/>
            <a:ext cx="5273964" cy="4618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364509" y="5458691"/>
            <a:ext cx="1745673" cy="2309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5412509" y="2669309"/>
            <a:ext cx="2466109" cy="3140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9" idx="1"/>
          </p:cNvCxnSpPr>
          <p:nvPr/>
        </p:nvCxnSpPr>
        <p:spPr>
          <a:xfrm flipH="1" flipV="1">
            <a:off x="5421745" y="3435927"/>
            <a:ext cx="2456873" cy="184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6973455" y="4165600"/>
            <a:ext cx="9051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0659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Chronic Test </a:t>
            </a:r>
            <a:r>
              <a:rPr lang="en-US" dirty="0" err="1" smtClean="0"/>
              <a:t>dmr</a:t>
            </a:r>
            <a:r>
              <a:rPr lang="en-US" dirty="0" smtClean="0"/>
              <a:t> </a:t>
            </a:r>
            <a:endParaRPr lang="en-US" dirty="0"/>
          </a:p>
        </p:txBody>
      </p:sp>
      <p:pic>
        <p:nvPicPr>
          <p:cNvPr id="4" name="Content Placeholder 3"/>
          <p:cNvPicPr>
            <a:picLocks noGrp="1"/>
          </p:cNvPicPr>
          <p:nvPr>
            <p:ph idx="1"/>
          </p:nvPr>
        </p:nvPicPr>
        <p:blipFill rotWithShape="1">
          <a:blip r:embed="rId2"/>
          <a:srcRect l="160" t="16809" r="44712" b="25356"/>
          <a:stretch/>
        </p:blipFill>
        <p:spPr bwMode="auto">
          <a:xfrm>
            <a:off x="1533236" y="1930400"/>
            <a:ext cx="9521618" cy="3971635"/>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9845964" y="4673600"/>
            <a:ext cx="1662545"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Excursion is correct</a:t>
            </a:r>
            <a:endParaRPr lang="en-US" dirty="0"/>
          </a:p>
        </p:txBody>
      </p:sp>
      <p:cxnSp>
        <p:nvCxnSpPr>
          <p:cNvPr id="7" name="Straight Arrow Connector 6"/>
          <p:cNvCxnSpPr>
            <a:stCxn id="5" idx="1"/>
          </p:cNvCxnSpPr>
          <p:nvPr/>
        </p:nvCxnSpPr>
        <p:spPr>
          <a:xfrm flipH="1" flipV="1">
            <a:off x="9208656" y="4821384"/>
            <a:ext cx="637308" cy="1062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7001165" y="3112655"/>
            <a:ext cx="1385454" cy="5264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This should be &lt;0.11</a:t>
            </a:r>
            <a:endParaRPr lang="en-US" dirty="0"/>
          </a:p>
        </p:txBody>
      </p:sp>
      <p:cxnSp>
        <p:nvCxnSpPr>
          <p:cNvPr id="12" name="Straight Arrow Connector 11"/>
          <p:cNvCxnSpPr/>
          <p:nvPr/>
        </p:nvCxnSpPr>
        <p:spPr>
          <a:xfrm flipH="1" flipV="1">
            <a:off x="7407564" y="2697018"/>
            <a:ext cx="120072" cy="4156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78427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Chronic Test </a:t>
            </a:r>
            <a:r>
              <a:rPr lang="en-US" dirty="0" err="1"/>
              <a:t>dmr</a:t>
            </a:r>
            <a:r>
              <a:rPr lang="en-US" dirty="0"/>
              <a:t> </a:t>
            </a:r>
          </a:p>
        </p:txBody>
      </p:sp>
      <p:pic>
        <p:nvPicPr>
          <p:cNvPr id="4" name="Content Placeholder 3"/>
          <p:cNvPicPr>
            <a:picLocks noGrp="1"/>
          </p:cNvPicPr>
          <p:nvPr>
            <p:ph idx="1"/>
          </p:nvPr>
        </p:nvPicPr>
        <p:blipFill rotWithShape="1">
          <a:blip r:embed="rId2"/>
          <a:srcRect l="161" t="9117" r="46154" b="31624"/>
          <a:stretch/>
        </p:blipFill>
        <p:spPr bwMode="auto">
          <a:xfrm>
            <a:off x="1451579" y="1930400"/>
            <a:ext cx="9603275" cy="3990109"/>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9448800" y="3038764"/>
            <a:ext cx="1606054" cy="8083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Excursion  is correct </a:t>
            </a:r>
            <a:endParaRPr lang="en-US" dirty="0"/>
          </a:p>
        </p:txBody>
      </p:sp>
      <p:cxnSp>
        <p:nvCxnSpPr>
          <p:cNvPr id="7" name="Straight Arrow Connector 6"/>
          <p:cNvCxnSpPr>
            <a:stCxn id="5" idx="1"/>
          </p:cNvCxnSpPr>
          <p:nvPr/>
        </p:nvCxnSpPr>
        <p:spPr>
          <a:xfrm flipH="1" flipV="1">
            <a:off x="9042400" y="3241965"/>
            <a:ext cx="406400" cy="2009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92201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Chronic Test </a:t>
            </a:r>
            <a:r>
              <a:rPr lang="en-US" dirty="0" err="1"/>
              <a:t>dmr</a:t>
            </a:r>
            <a:r>
              <a:rPr lang="en-US" dirty="0"/>
              <a:t> </a:t>
            </a:r>
          </a:p>
        </p:txBody>
      </p:sp>
      <p:pic>
        <p:nvPicPr>
          <p:cNvPr id="4" name="Content Placeholder 3"/>
          <p:cNvPicPr>
            <a:picLocks noGrp="1"/>
          </p:cNvPicPr>
          <p:nvPr>
            <p:ph idx="1"/>
          </p:nvPr>
        </p:nvPicPr>
        <p:blipFill rotWithShape="1">
          <a:blip r:embed="rId2"/>
          <a:srcRect l="-1" t="71795" r="48878" b="10541"/>
          <a:stretch/>
        </p:blipFill>
        <p:spPr bwMode="auto">
          <a:xfrm>
            <a:off x="1451579" y="2364509"/>
            <a:ext cx="9476270" cy="17918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021907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What to do with an Invalid test</a:t>
            </a:r>
            <a:endParaRPr lang="en-US" dirty="0"/>
          </a:p>
        </p:txBody>
      </p:sp>
      <p:sp>
        <p:nvSpPr>
          <p:cNvPr id="3" name="Content Placeholder 2"/>
          <p:cNvSpPr>
            <a:spLocks noGrp="1"/>
          </p:cNvSpPr>
          <p:nvPr>
            <p:ph idx="1"/>
          </p:nvPr>
        </p:nvSpPr>
        <p:spPr/>
        <p:txBody>
          <a:bodyPr/>
          <a:lstStyle/>
          <a:p>
            <a:r>
              <a:rPr lang="en-US" dirty="0" smtClean="0"/>
              <a:t>An invalid test is defined as any test which does not satisfy the test acceptable criteria, procedures , and quality assurance requirements specified in the test methods and permit.</a:t>
            </a:r>
          </a:p>
          <a:p>
            <a:r>
              <a:rPr lang="en-US" dirty="0" smtClean="0"/>
              <a:t>Should we use these results in calculations for the eDMR?</a:t>
            </a:r>
          </a:p>
          <a:p>
            <a:pPr marL="0" indent="0">
              <a:buNone/>
            </a:pPr>
            <a:r>
              <a:rPr lang="en-US" dirty="0" smtClean="0"/>
              <a:t>NO!  Because they didn’t pass QC.  NODI code *H is used for invalid test and a repeat test should be performed. If repeat test is not performed, the test will result in a significant non-compliance (SNC) category 1 violation.  A Notice of Violation (NOV) letter will follow. </a:t>
            </a:r>
            <a:endParaRPr lang="en-US" dirty="0"/>
          </a:p>
        </p:txBody>
      </p:sp>
    </p:spTree>
    <p:extLst>
      <p:ext uri="{BB962C8B-B14F-4D97-AF65-F5344CB8AC3E}">
        <p14:creationId xmlns:p14="http://schemas.microsoft.com/office/powerpoint/2010/main" val="13959784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How do we </a:t>
            </a:r>
            <a:r>
              <a:rPr lang="en-US" cap="none" dirty="0" smtClean="0"/>
              <a:t>report exceedances?</a:t>
            </a:r>
            <a:endParaRPr lang="en-US" dirty="0"/>
          </a:p>
        </p:txBody>
      </p:sp>
      <p:sp>
        <p:nvSpPr>
          <p:cNvPr id="3" name="Content Placeholder 2"/>
          <p:cNvSpPr>
            <a:spLocks noGrp="1"/>
          </p:cNvSpPr>
          <p:nvPr>
            <p:ph idx="1"/>
          </p:nvPr>
        </p:nvSpPr>
        <p:spPr>
          <a:xfrm>
            <a:off x="1451579" y="2117332"/>
            <a:ext cx="9603275" cy="3450613"/>
          </a:xfrm>
        </p:spPr>
        <p:txBody>
          <a:bodyPr>
            <a:normAutofit/>
          </a:bodyPr>
          <a:lstStyle/>
          <a:p>
            <a:r>
              <a:rPr lang="en-US" b="1" dirty="0" smtClean="0"/>
              <a:t>Number </a:t>
            </a:r>
            <a:r>
              <a:rPr lang="en-US" b="1" dirty="0"/>
              <a:t>of </a:t>
            </a:r>
            <a:r>
              <a:rPr lang="en-US" b="1" dirty="0" smtClean="0"/>
              <a:t>Exceedance</a:t>
            </a:r>
            <a:r>
              <a:rPr lang="en-US" dirty="0" smtClean="0"/>
              <a:t> – </a:t>
            </a:r>
            <a:r>
              <a:rPr lang="en-US" b="1" dirty="0" smtClean="0"/>
              <a:t>Only WET limit and pass or fail </a:t>
            </a:r>
            <a:r>
              <a:rPr lang="en-US" b="1" dirty="0" err="1" smtClean="0"/>
              <a:t>storet</a:t>
            </a:r>
            <a:r>
              <a:rPr lang="en-US" b="1" dirty="0" smtClean="0"/>
              <a:t> codes have excursions. </a:t>
            </a:r>
            <a:r>
              <a:rPr lang="en-US" b="1" dirty="0"/>
              <a:t> </a:t>
            </a:r>
            <a:r>
              <a:rPr lang="en-US" b="1" dirty="0" smtClean="0"/>
              <a:t>The rest of the </a:t>
            </a:r>
            <a:r>
              <a:rPr lang="en-US" b="1" dirty="0" err="1" smtClean="0"/>
              <a:t>storet</a:t>
            </a:r>
            <a:r>
              <a:rPr lang="en-US" b="1" dirty="0" smtClean="0"/>
              <a:t> codes use (0). </a:t>
            </a:r>
            <a:r>
              <a:rPr lang="en-US" b="1" dirty="0"/>
              <a:t> </a:t>
            </a:r>
            <a:r>
              <a:rPr lang="en-US" b="1" dirty="0" smtClean="0"/>
              <a:t>If the </a:t>
            </a:r>
            <a:r>
              <a:rPr lang="en-US" b="1" dirty="0" err="1" smtClean="0"/>
              <a:t>storet</a:t>
            </a:r>
            <a:r>
              <a:rPr lang="en-US" b="1" dirty="0" smtClean="0"/>
              <a:t> code is 1 then the excursion is 1. The Excursion is never more than one on the Biomonitoring DMRs</a:t>
            </a:r>
            <a:endParaRPr lang="en-US" dirty="0" smtClean="0"/>
          </a:p>
          <a:p>
            <a:r>
              <a:rPr lang="en-US" dirty="0" smtClean="0"/>
              <a:t>On the eDMR, it is shown as NO. EX……this is not how many times you sampled. </a:t>
            </a:r>
            <a:r>
              <a:rPr lang="en-US" dirty="0"/>
              <a:t> </a:t>
            </a:r>
            <a:r>
              <a:rPr lang="en-US" dirty="0" smtClean="0"/>
              <a:t>That column is the FREQUENCY OF ANALYSIS.</a:t>
            </a:r>
            <a:endParaRPr lang="en-US" dirty="0"/>
          </a:p>
          <a:p>
            <a:endParaRPr lang="en-US" dirty="0"/>
          </a:p>
        </p:txBody>
      </p:sp>
    </p:spTree>
    <p:extLst>
      <p:ext uri="{BB962C8B-B14F-4D97-AF65-F5344CB8AC3E}">
        <p14:creationId xmlns:p14="http://schemas.microsoft.com/office/powerpoint/2010/main" val="3555797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Report requirements-Part II in the permit</a:t>
            </a:r>
            <a:endParaRPr lang="en-US" dirty="0"/>
          </a:p>
        </p:txBody>
      </p:sp>
      <p:sp>
        <p:nvSpPr>
          <p:cNvPr id="3" name="Content Placeholder 2"/>
          <p:cNvSpPr>
            <a:spLocks noGrp="1"/>
          </p:cNvSpPr>
          <p:nvPr>
            <p:ph idx="1"/>
          </p:nvPr>
        </p:nvSpPr>
        <p:spPr/>
        <p:txBody>
          <a:bodyPr>
            <a:normAutofit fontScale="92500" lnSpcReduction="10000"/>
          </a:bodyPr>
          <a:lstStyle/>
          <a:p>
            <a:r>
              <a:rPr lang="en-US" dirty="0"/>
              <a:t>4.  Reporting</a:t>
            </a:r>
          </a:p>
          <a:p>
            <a:r>
              <a:rPr lang="en-US" dirty="0"/>
              <a:t>a.	The Permittee shall provide a full laboratory report of the results of all test conducted pursuant to this section in accordance with the Report Preparation Section of EPA-821-R-02-012 for every valid or invalid toxicity test initiated, whether carried to completion or not, including any test which is considered invalid, is terminated early for any reason, or which indicates receiving water toxicity.  The Permittee shall retain each full report pursuant to the records retention provisions of Part III of this permit. The permittee shall submit to DEQ full laboratory test reports for all test initiated, regardless of whether the test are carried to completion. The reports shall be postmarked or received no later than the 15</a:t>
            </a:r>
            <a:r>
              <a:rPr lang="en-US" baseline="30000" dirty="0"/>
              <a:t>th</a:t>
            </a:r>
            <a:r>
              <a:rPr lang="en-US" dirty="0"/>
              <a:t> day of the month following completion of the test. </a:t>
            </a:r>
          </a:p>
        </p:txBody>
      </p:sp>
    </p:spTree>
    <p:extLst>
      <p:ext uri="{BB962C8B-B14F-4D97-AF65-F5344CB8AC3E}">
        <p14:creationId xmlns:p14="http://schemas.microsoft.com/office/powerpoint/2010/main" val="1296673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566989" y="1179514"/>
            <a:ext cx="7024687" cy="344487"/>
          </a:xfrm>
        </p:spPr>
        <p:txBody>
          <a:bodyPr/>
          <a:lstStyle/>
          <a:p>
            <a:r>
              <a:rPr lang="en-US" altLang="en-US" sz="1800" dirty="0"/>
              <a:t>E2: Preparer Create eDMR</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463" y="1813561"/>
            <a:ext cx="10894422" cy="4297680"/>
          </a:xfrm>
          <a:prstGeom prst="rect">
            <a:avLst/>
          </a:prstGeom>
        </p:spPr>
      </p:pic>
      <p:sp>
        <p:nvSpPr>
          <p:cNvPr id="17" name="Rectangle 16"/>
          <p:cNvSpPr/>
          <p:nvPr/>
        </p:nvSpPr>
        <p:spPr>
          <a:xfrm>
            <a:off x="2329117" y="3697069"/>
            <a:ext cx="1142999" cy="1230594"/>
          </a:xfrm>
          <a:prstGeom prst="rect">
            <a:avLst/>
          </a:prstGeom>
          <a:solidFill>
            <a:srgbClr val="F4F9FA"/>
          </a:solidFill>
          <a:ln>
            <a:solidFill>
              <a:srgbClr val="F4F9FA"/>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8" name="Rectangular Callout 7"/>
          <p:cNvSpPr/>
          <p:nvPr/>
        </p:nvSpPr>
        <p:spPr>
          <a:xfrm>
            <a:off x="3505200" y="2894236"/>
            <a:ext cx="1676400" cy="534765"/>
          </a:xfrm>
          <a:prstGeom prst="wedgeRectCallout">
            <a:avLst>
              <a:gd name="adj1" fmla="val 16050"/>
              <a:gd name="adj2" fmla="val 245612"/>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9" name="TextBox 8"/>
          <p:cNvSpPr txBox="1"/>
          <p:nvPr/>
        </p:nvSpPr>
        <p:spPr>
          <a:xfrm>
            <a:off x="3505200" y="2894236"/>
            <a:ext cx="1676400" cy="523220"/>
          </a:xfrm>
          <a:prstGeom prst="rect">
            <a:avLst/>
          </a:prstGeom>
          <a:noFill/>
        </p:spPr>
        <p:txBody>
          <a:bodyPr wrap="square" rtlCol="0">
            <a:spAutoFit/>
          </a:bodyPr>
          <a:lstStyle/>
          <a:p>
            <a:r>
              <a:rPr lang="en-US" sz="1400" dirty="0">
                <a:solidFill>
                  <a:schemeClr val="bg1"/>
                </a:solidFill>
              </a:rPr>
              <a:t>Enter Facility Information Here</a:t>
            </a:r>
          </a:p>
        </p:txBody>
      </p:sp>
      <p:sp>
        <p:nvSpPr>
          <p:cNvPr id="10" name="Rectangular Callout 9"/>
          <p:cNvSpPr/>
          <p:nvPr/>
        </p:nvSpPr>
        <p:spPr>
          <a:xfrm flipV="1">
            <a:off x="1946368" y="4232366"/>
            <a:ext cx="1243146" cy="845108"/>
          </a:xfrm>
          <a:prstGeom prst="wedgeRectCallout">
            <a:avLst>
              <a:gd name="adj1" fmla="val 71205"/>
              <a:gd name="adj2" fmla="val -22750"/>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11" name="TextBox 10"/>
          <p:cNvSpPr txBox="1"/>
          <p:nvPr/>
        </p:nvSpPr>
        <p:spPr>
          <a:xfrm>
            <a:off x="1946366" y="4232366"/>
            <a:ext cx="1243147" cy="830997"/>
          </a:xfrm>
          <a:prstGeom prst="rect">
            <a:avLst/>
          </a:prstGeom>
          <a:noFill/>
        </p:spPr>
        <p:txBody>
          <a:bodyPr wrap="square" rtlCol="0">
            <a:spAutoFit/>
          </a:bodyPr>
          <a:lstStyle/>
          <a:p>
            <a:r>
              <a:rPr lang="en-US" sz="1200" dirty="0">
                <a:solidFill>
                  <a:schemeClr val="bg1"/>
                </a:solidFill>
              </a:rPr>
              <a:t>Enter Monitoring Start and End dates here</a:t>
            </a:r>
          </a:p>
        </p:txBody>
      </p:sp>
      <p:sp>
        <p:nvSpPr>
          <p:cNvPr id="12" name="Rectangular Callout 11"/>
          <p:cNvSpPr/>
          <p:nvPr/>
        </p:nvSpPr>
        <p:spPr>
          <a:xfrm>
            <a:off x="7419701" y="4626429"/>
            <a:ext cx="1672047" cy="620863"/>
          </a:xfrm>
          <a:prstGeom prst="wedgeRectCallout">
            <a:avLst>
              <a:gd name="adj1" fmla="val -76114"/>
              <a:gd name="adj2" fmla="val 40212"/>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13" name="TextBox 12"/>
          <p:cNvSpPr txBox="1"/>
          <p:nvPr/>
        </p:nvSpPr>
        <p:spPr>
          <a:xfrm>
            <a:off x="7419703" y="4600962"/>
            <a:ext cx="1672045" cy="646331"/>
          </a:xfrm>
          <a:prstGeom prst="rect">
            <a:avLst/>
          </a:prstGeom>
          <a:noFill/>
        </p:spPr>
        <p:txBody>
          <a:bodyPr wrap="square" rtlCol="0">
            <a:spAutoFit/>
          </a:bodyPr>
          <a:lstStyle/>
          <a:p>
            <a:r>
              <a:rPr lang="en-US" sz="1200" dirty="0">
                <a:solidFill>
                  <a:schemeClr val="bg1"/>
                </a:solidFill>
              </a:rPr>
              <a:t>Remove any information in these fields</a:t>
            </a:r>
          </a:p>
        </p:txBody>
      </p:sp>
      <p:sp>
        <p:nvSpPr>
          <p:cNvPr id="15" name="Rectangular Callout 14"/>
          <p:cNvSpPr/>
          <p:nvPr/>
        </p:nvSpPr>
        <p:spPr>
          <a:xfrm>
            <a:off x="7269480" y="3705388"/>
            <a:ext cx="2788920" cy="631482"/>
          </a:xfrm>
          <a:prstGeom prst="wedgeRectCallout">
            <a:avLst>
              <a:gd name="adj1" fmla="val -59758"/>
              <a:gd name="adj2" fmla="val 35577"/>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16" name="TextBox 15"/>
          <p:cNvSpPr txBox="1"/>
          <p:nvPr/>
        </p:nvSpPr>
        <p:spPr>
          <a:xfrm>
            <a:off x="7269480" y="3705387"/>
            <a:ext cx="2377440" cy="461665"/>
          </a:xfrm>
          <a:prstGeom prst="rect">
            <a:avLst/>
          </a:prstGeom>
          <a:noFill/>
        </p:spPr>
        <p:txBody>
          <a:bodyPr wrap="square" rtlCol="0">
            <a:spAutoFit/>
          </a:bodyPr>
          <a:lstStyle/>
          <a:p>
            <a:r>
              <a:rPr lang="en-US" sz="1200" dirty="0">
                <a:solidFill>
                  <a:schemeClr val="bg1"/>
                </a:solidFill>
              </a:rPr>
              <a:t>I</a:t>
            </a:r>
            <a:r>
              <a:rPr lang="en-US" sz="1200" dirty="0" smtClean="0">
                <a:solidFill>
                  <a:schemeClr val="bg1"/>
                </a:solidFill>
              </a:rPr>
              <a:t>nstead of monthly, click on quarterly</a:t>
            </a:r>
            <a:endParaRPr lang="en-US" sz="1200" dirty="0">
              <a:solidFill>
                <a:schemeClr val="bg1"/>
              </a:solidFill>
            </a:endParaRPr>
          </a:p>
        </p:txBody>
      </p:sp>
    </p:spTree>
    <p:extLst>
      <p:ext uri="{BB962C8B-B14F-4D97-AF65-F5344CB8AC3E}">
        <p14:creationId xmlns:p14="http://schemas.microsoft.com/office/powerpoint/2010/main" val="51254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animBg="1"/>
      <p:bldP spid="13" grpId="0"/>
      <p:bldP spid="15" grpId="0" animBg="1"/>
      <p:bldP spid="1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Report requirements</a:t>
            </a:r>
            <a:endParaRPr lang="en-US" dirty="0"/>
          </a:p>
        </p:txBody>
      </p:sp>
      <p:sp>
        <p:nvSpPr>
          <p:cNvPr id="3" name="Content Placeholder 2"/>
          <p:cNvSpPr>
            <a:spLocks noGrp="1"/>
          </p:cNvSpPr>
          <p:nvPr>
            <p:ph idx="1"/>
          </p:nvPr>
        </p:nvSpPr>
        <p:spPr/>
        <p:txBody>
          <a:bodyPr/>
          <a:lstStyle/>
          <a:p>
            <a:r>
              <a:rPr lang="en-US" dirty="0" smtClean="0"/>
              <a:t>Facilities must send in the lab reports into DEQ.  All test include repeat and retest must send in lab reports. Failure to send in the report will result in Notice of Violation (NOV). </a:t>
            </a:r>
          </a:p>
          <a:p>
            <a:r>
              <a:rPr lang="en-US" dirty="0" smtClean="0"/>
              <a:t>Two options to send in the lab report: </a:t>
            </a:r>
          </a:p>
          <a:p>
            <a:r>
              <a:rPr lang="en-US" dirty="0" smtClean="0"/>
              <a:t>Option #1: Send through the E2 website as an attachment.</a:t>
            </a:r>
          </a:p>
          <a:p>
            <a:r>
              <a:rPr lang="en-US" dirty="0" smtClean="0"/>
              <a:t>Option #2: Send through email to the Biomonitoring Coordinator</a:t>
            </a:r>
            <a:endParaRPr lang="en-US" dirty="0"/>
          </a:p>
        </p:txBody>
      </p:sp>
    </p:spTree>
    <p:extLst>
      <p:ext uri="{BB962C8B-B14F-4D97-AF65-F5344CB8AC3E}">
        <p14:creationId xmlns:p14="http://schemas.microsoft.com/office/powerpoint/2010/main" val="34228251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566989" y="1027114"/>
            <a:ext cx="7024687" cy="344487"/>
          </a:xfrm>
        </p:spPr>
        <p:txBody>
          <a:bodyPr/>
          <a:lstStyle/>
          <a:p>
            <a:r>
              <a:rPr lang="en-US" altLang="en-US" sz="1800" dirty="0" smtClean="0"/>
              <a:t>E2- lab report attachment</a:t>
            </a:r>
            <a:endParaRPr lang="en-US" altLang="en-US" sz="1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745740"/>
            <a:ext cx="8077200" cy="3969260"/>
          </a:xfrm>
          <a:prstGeom prst="rect">
            <a:avLst/>
          </a:prstGeom>
        </p:spPr>
      </p:pic>
      <p:sp>
        <p:nvSpPr>
          <p:cNvPr id="3" name="Rectangle 2"/>
          <p:cNvSpPr/>
          <p:nvPr/>
        </p:nvSpPr>
        <p:spPr>
          <a:xfrm>
            <a:off x="6934200" y="1600200"/>
            <a:ext cx="2514600" cy="120494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4" name="TextBox 3"/>
          <p:cNvSpPr txBox="1"/>
          <p:nvPr/>
        </p:nvSpPr>
        <p:spPr>
          <a:xfrm>
            <a:off x="7010400" y="1604819"/>
            <a:ext cx="2438400" cy="1015663"/>
          </a:xfrm>
          <a:prstGeom prst="rect">
            <a:avLst/>
          </a:prstGeom>
          <a:noFill/>
        </p:spPr>
        <p:txBody>
          <a:bodyPr wrap="square" rtlCol="0">
            <a:spAutoFit/>
          </a:bodyPr>
          <a:lstStyle/>
          <a:p>
            <a:r>
              <a:rPr lang="en-US" sz="1200" dirty="0" smtClean="0">
                <a:solidFill>
                  <a:schemeClr val="bg1"/>
                </a:solidFill>
              </a:rPr>
              <a:t>This is where to send the attachment of the lab report with the DMR. Some lab reports are too big to send. Send through BC’s email if that is the case.</a:t>
            </a:r>
            <a:endParaRPr lang="en-US" sz="1200" dirty="0">
              <a:solidFill>
                <a:schemeClr val="bg1"/>
              </a:solidFill>
            </a:endParaRPr>
          </a:p>
        </p:txBody>
      </p:sp>
      <p:cxnSp>
        <p:nvCxnSpPr>
          <p:cNvPr id="6" name="Straight Arrow Connector 5"/>
          <p:cNvCxnSpPr/>
          <p:nvPr/>
        </p:nvCxnSpPr>
        <p:spPr>
          <a:xfrm flipH="1">
            <a:off x="5445211" y="2251150"/>
            <a:ext cx="1488989" cy="14888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7427933" y="3179285"/>
            <a:ext cx="3883069" cy="12799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Click on the browse and search where the file is on your computer. Once you hit the file, the file name will appear here</a:t>
            </a:r>
            <a:endParaRPr lang="en-US" dirty="0"/>
          </a:p>
        </p:txBody>
      </p:sp>
      <p:cxnSp>
        <p:nvCxnSpPr>
          <p:cNvPr id="8" name="Straight Arrow Connector 7"/>
          <p:cNvCxnSpPr/>
          <p:nvPr/>
        </p:nvCxnSpPr>
        <p:spPr>
          <a:xfrm flipH="1" flipV="1">
            <a:off x="6275540" y="4008329"/>
            <a:ext cx="1102290" cy="2880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7010400" y="4684734"/>
            <a:ext cx="3871784" cy="601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Hit Add to complete the download. Then Click next.</a:t>
            </a:r>
            <a:endParaRPr lang="en-US" dirty="0"/>
          </a:p>
        </p:txBody>
      </p:sp>
      <p:cxnSp>
        <p:nvCxnSpPr>
          <p:cNvPr id="11" name="Straight Arrow Connector 10"/>
          <p:cNvCxnSpPr/>
          <p:nvPr/>
        </p:nvCxnSpPr>
        <p:spPr>
          <a:xfrm flipH="1" flipV="1">
            <a:off x="6676373" y="4860099"/>
            <a:ext cx="334027" cy="626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9926595" y="5263978"/>
            <a:ext cx="601362" cy="2059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322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 Questions ask the biomonitoring coordinator</a:t>
            </a:r>
            <a:endParaRPr lang="en-US" dirty="0"/>
          </a:p>
        </p:txBody>
      </p:sp>
      <p:sp>
        <p:nvSpPr>
          <p:cNvPr id="3" name="Content Placeholder 2"/>
          <p:cNvSpPr>
            <a:spLocks noGrp="1"/>
          </p:cNvSpPr>
          <p:nvPr>
            <p:ph idx="1"/>
          </p:nvPr>
        </p:nvSpPr>
        <p:spPr/>
        <p:txBody>
          <a:bodyPr/>
          <a:lstStyle/>
          <a:p>
            <a:r>
              <a:rPr lang="en-US" dirty="0" smtClean="0"/>
              <a:t>Bob Battles- email: </a:t>
            </a:r>
            <a:r>
              <a:rPr lang="en-US" dirty="0" smtClean="0">
                <a:hlinkClick r:id="rId2"/>
              </a:rPr>
              <a:t>Robert.Battles@deq.ok.gov</a:t>
            </a:r>
            <a:r>
              <a:rPr lang="en-US" dirty="0" smtClean="0"/>
              <a:t>  Phone number: 405-702-8201</a:t>
            </a:r>
          </a:p>
        </p:txBody>
      </p:sp>
    </p:spTree>
    <p:extLst>
      <p:ext uri="{BB962C8B-B14F-4D97-AF65-F5344CB8AC3E}">
        <p14:creationId xmlns:p14="http://schemas.microsoft.com/office/powerpoint/2010/main" val="2277876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566989" y="1179514"/>
            <a:ext cx="7024687" cy="344487"/>
          </a:xfrm>
        </p:spPr>
        <p:txBody>
          <a:bodyPr/>
          <a:lstStyle/>
          <a:p>
            <a:r>
              <a:rPr lang="en-US" altLang="en-US" sz="1800" dirty="0"/>
              <a:t>E2: Preparer Create eDMR</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2160616"/>
            <a:ext cx="8077200" cy="2536769"/>
          </a:xfrm>
          <a:prstGeom prst="rect">
            <a:avLst/>
          </a:prstGeom>
        </p:spPr>
      </p:pic>
      <p:sp>
        <p:nvSpPr>
          <p:cNvPr id="7" name="Rectangle 6"/>
          <p:cNvSpPr/>
          <p:nvPr/>
        </p:nvSpPr>
        <p:spPr>
          <a:xfrm>
            <a:off x="9144000" y="4114800"/>
            <a:ext cx="838200" cy="228600"/>
          </a:xfrm>
          <a:prstGeom prst="rect">
            <a:avLst/>
          </a:prstGeom>
          <a:noFill/>
          <a:ln w="28575">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3" name="Rectangular Callout 2"/>
          <p:cNvSpPr/>
          <p:nvPr/>
        </p:nvSpPr>
        <p:spPr>
          <a:xfrm>
            <a:off x="4724400" y="2514600"/>
            <a:ext cx="1981200" cy="685800"/>
          </a:xfrm>
          <a:prstGeom prst="wedgeRectCallout">
            <a:avLst>
              <a:gd name="adj1" fmla="val -55798"/>
              <a:gd name="adj2" fmla="val 86742"/>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4" name="TextBox 3"/>
          <p:cNvSpPr txBox="1"/>
          <p:nvPr/>
        </p:nvSpPr>
        <p:spPr>
          <a:xfrm>
            <a:off x="4724400" y="2514601"/>
            <a:ext cx="1981200" cy="646331"/>
          </a:xfrm>
          <a:prstGeom prst="rect">
            <a:avLst/>
          </a:prstGeom>
          <a:noFill/>
        </p:spPr>
        <p:txBody>
          <a:bodyPr wrap="square" rtlCol="0">
            <a:spAutoFit/>
          </a:bodyPr>
          <a:lstStyle/>
          <a:p>
            <a:r>
              <a:rPr lang="en-US" dirty="0">
                <a:solidFill>
                  <a:schemeClr val="bg1"/>
                </a:solidFill>
              </a:rPr>
              <a:t>Select “Online Entry Form”</a:t>
            </a:r>
          </a:p>
        </p:txBody>
      </p:sp>
      <p:sp>
        <p:nvSpPr>
          <p:cNvPr id="8" name="Rectangular Callout 7"/>
          <p:cNvSpPr/>
          <p:nvPr/>
        </p:nvSpPr>
        <p:spPr>
          <a:xfrm>
            <a:off x="8686800" y="3239869"/>
            <a:ext cx="1447800" cy="685800"/>
          </a:xfrm>
          <a:prstGeom prst="wedgeRectCallout">
            <a:avLst>
              <a:gd name="adj1" fmla="val 7688"/>
              <a:gd name="adj2" fmla="val 77482"/>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9" name="TextBox 8"/>
          <p:cNvSpPr txBox="1"/>
          <p:nvPr/>
        </p:nvSpPr>
        <p:spPr>
          <a:xfrm>
            <a:off x="8686800" y="3239870"/>
            <a:ext cx="1447800" cy="646331"/>
          </a:xfrm>
          <a:prstGeom prst="rect">
            <a:avLst/>
          </a:prstGeom>
          <a:noFill/>
        </p:spPr>
        <p:txBody>
          <a:bodyPr wrap="square" rtlCol="0">
            <a:spAutoFit/>
          </a:bodyPr>
          <a:lstStyle/>
          <a:p>
            <a:r>
              <a:rPr lang="en-US" dirty="0">
                <a:solidFill>
                  <a:schemeClr val="bg1"/>
                </a:solidFill>
              </a:rPr>
              <a:t>Click “Continue”</a:t>
            </a:r>
          </a:p>
        </p:txBody>
      </p:sp>
      <p:sp>
        <p:nvSpPr>
          <p:cNvPr id="10" name="Rectangle 9"/>
          <p:cNvSpPr/>
          <p:nvPr/>
        </p:nvSpPr>
        <p:spPr>
          <a:xfrm>
            <a:off x="2057401" y="3499503"/>
            <a:ext cx="1142999" cy="1230594"/>
          </a:xfrm>
          <a:prstGeom prst="rect">
            <a:avLst/>
          </a:prstGeom>
          <a:solidFill>
            <a:srgbClr val="F4F9FA"/>
          </a:solidFill>
          <a:ln>
            <a:solidFill>
              <a:srgbClr val="F4F9FA"/>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4278492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4" grpId="0"/>
      <p:bldP spid="8"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3851" y="1371601"/>
            <a:ext cx="978408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410" name="Title 1"/>
          <p:cNvSpPr>
            <a:spLocks noGrp="1"/>
          </p:cNvSpPr>
          <p:nvPr>
            <p:ph type="title"/>
          </p:nvPr>
        </p:nvSpPr>
        <p:spPr>
          <a:xfrm>
            <a:off x="2566989" y="1027114"/>
            <a:ext cx="7024687" cy="344487"/>
          </a:xfrm>
        </p:spPr>
        <p:txBody>
          <a:bodyPr/>
          <a:lstStyle/>
          <a:p>
            <a:r>
              <a:rPr lang="en-US" altLang="en-US" sz="1800" dirty="0"/>
              <a:t>E2: Preparer Create eDMR</a:t>
            </a:r>
          </a:p>
        </p:txBody>
      </p:sp>
      <p:sp>
        <p:nvSpPr>
          <p:cNvPr id="20" name="Rectangular Callout 19"/>
          <p:cNvSpPr/>
          <p:nvPr/>
        </p:nvSpPr>
        <p:spPr>
          <a:xfrm>
            <a:off x="7696200" y="2514600"/>
            <a:ext cx="1752600" cy="685801"/>
          </a:xfrm>
          <a:prstGeom prst="wedgeRectCallout">
            <a:avLst>
              <a:gd name="adj1" fmla="val -45983"/>
              <a:gd name="adj2" fmla="val 100044"/>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21" name="TextBox 20"/>
          <p:cNvSpPr txBox="1"/>
          <p:nvPr/>
        </p:nvSpPr>
        <p:spPr>
          <a:xfrm>
            <a:off x="7696200" y="2514601"/>
            <a:ext cx="1752600" cy="646331"/>
          </a:xfrm>
          <a:prstGeom prst="rect">
            <a:avLst/>
          </a:prstGeom>
          <a:noFill/>
        </p:spPr>
        <p:txBody>
          <a:bodyPr wrap="square" rtlCol="0">
            <a:spAutoFit/>
          </a:bodyPr>
          <a:lstStyle/>
          <a:p>
            <a:r>
              <a:rPr lang="en-US" sz="1200" dirty="0">
                <a:solidFill>
                  <a:schemeClr val="bg1"/>
                </a:solidFill>
              </a:rPr>
              <a:t>Use this field to add any comments you may want (Optional)</a:t>
            </a:r>
          </a:p>
        </p:txBody>
      </p:sp>
      <p:sp>
        <p:nvSpPr>
          <p:cNvPr id="22" name="Rectangular Callout 21"/>
          <p:cNvSpPr/>
          <p:nvPr/>
        </p:nvSpPr>
        <p:spPr>
          <a:xfrm>
            <a:off x="1524000" y="4219304"/>
            <a:ext cx="1650274" cy="852658"/>
          </a:xfrm>
          <a:prstGeom prst="wedgeRectCallout">
            <a:avLst>
              <a:gd name="adj1" fmla="val 39637"/>
              <a:gd name="adj2" fmla="val 97412"/>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23" name="TextBox 22"/>
          <p:cNvSpPr txBox="1"/>
          <p:nvPr/>
        </p:nvSpPr>
        <p:spPr>
          <a:xfrm>
            <a:off x="1524000" y="4219303"/>
            <a:ext cx="1650274" cy="584775"/>
          </a:xfrm>
          <a:prstGeom prst="rect">
            <a:avLst/>
          </a:prstGeom>
          <a:noFill/>
        </p:spPr>
        <p:txBody>
          <a:bodyPr wrap="square" rtlCol="0">
            <a:spAutoFit/>
          </a:bodyPr>
          <a:lstStyle/>
          <a:p>
            <a:r>
              <a:rPr lang="en-US" sz="1600" dirty="0">
                <a:solidFill>
                  <a:schemeClr val="bg1"/>
                </a:solidFill>
              </a:rPr>
              <a:t>Enter the Signatory’s name</a:t>
            </a:r>
          </a:p>
        </p:txBody>
      </p:sp>
      <p:sp>
        <p:nvSpPr>
          <p:cNvPr id="24" name="Rectangular Callout 23"/>
          <p:cNvSpPr/>
          <p:nvPr/>
        </p:nvSpPr>
        <p:spPr>
          <a:xfrm>
            <a:off x="5867400" y="5638800"/>
            <a:ext cx="1752600" cy="830997"/>
          </a:xfrm>
          <a:prstGeom prst="wedgeRectCallout">
            <a:avLst>
              <a:gd name="adj1" fmla="val 84147"/>
              <a:gd name="adj2" fmla="val -72121"/>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25" name="TextBox 24"/>
          <p:cNvSpPr txBox="1"/>
          <p:nvPr/>
        </p:nvSpPr>
        <p:spPr>
          <a:xfrm>
            <a:off x="5867400" y="5638801"/>
            <a:ext cx="1752600" cy="830997"/>
          </a:xfrm>
          <a:prstGeom prst="rect">
            <a:avLst/>
          </a:prstGeom>
          <a:noFill/>
        </p:spPr>
        <p:txBody>
          <a:bodyPr wrap="square" rtlCol="0">
            <a:spAutoFit/>
          </a:bodyPr>
          <a:lstStyle/>
          <a:p>
            <a:r>
              <a:rPr lang="en-US" sz="1600" dirty="0">
                <a:solidFill>
                  <a:schemeClr val="bg1"/>
                </a:solidFill>
              </a:rPr>
              <a:t>Enter the Signatory’s phone number</a:t>
            </a:r>
          </a:p>
        </p:txBody>
      </p:sp>
      <p:sp>
        <p:nvSpPr>
          <p:cNvPr id="26" name="Rectangular Callout 25"/>
          <p:cNvSpPr/>
          <p:nvPr/>
        </p:nvSpPr>
        <p:spPr>
          <a:xfrm>
            <a:off x="9220200" y="4702631"/>
            <a:ext cx="1726474" cy="522512"/>
          </a:xfrm>
          <a:prstGeom prst="wedgeRectCallout">
            <a:avLst>
              <a:gd name="adj1" fmla="val 26884"/>
              <a:gd name="adj2" fmla="val 198106"/>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27" name="TextBox 26"/>
          <p:cNvSpPr txBox="1"/>
          <p:nvPr/>
        </p:nvSpPr>
        <p:spPr>
          <a:xfrm>
            <a:off x="9220200" y="4702630"/>
            <a:ext cx="1726474" cy="369332"/>
          </a:xfrm>
          <a:prstGeom prst="rect">
            <a:avLst/>
          </a:prstGeom>
          <a:noFill/>
        </p:spPr>
        <p:txBody>
          <a:bodyPr wrap="square" rtlCol="0">
            <a:spAutoFit/>
          </a:bodyPr>
          <a:lstStyle/>
          <a:p>
            <a:r>
              <a:rPr lang="en-US" dirty="0">
                <a:solidFill>
                  <a:schemeClr val="bg1"/>
                </a:solidFill>
              </a:rPr>
              <a:t>Click Next</a:t>
            </a:r>
          </a:p>
        </p:txBody>
      </p:sp>
    </p:spTree>
    <p:extLst>
      <p:ext uri="{BB962C8B-B14F-4D97-AF65-F5344CB8AC3E}">
        <p14:creationId xmlns:p14="http://schemas.microsoft.com/office/powerpoint/2010/main" val="330141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animBg="1"/>
      <p:bldP spid="23" grpId="0"/>
      <p:bldP spid="24" grpId="0" animBg="1"/>
      <p:bldP spid="25" grpId="0"/>
      <p:bldP spid="26" grpId="0" animBg="1"/>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566989" y="1027114"/>
            <a:ext cx="7024687" cy="344487"/>
          </a:xfrm>
        </p:spPr>
        <p:txBody>
          <a:bodyPr/>
          <a:lstStyle/>
          <a:p>
            <a:r>
              <a:rPr lang="en-US" altLang="en-US" sz="1800" dirty="0"/>
              <a:t>E2: Preparer Create eDMR</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745740"/>
            <a:ext cx="8077200" cy="3969260"/>
          </a:xfrm>
          <a:prstGeom prst="rect">
            <a:avLst/>
          </a:prstGeom>
        </p:spPr>
      </p:pic>
      <p:sp>
        <p:nvSpPr>
          <p:cNvPr id="3" name="Rectangle 2"/>
          <p:cNvSpPr/>
          <p:nvPr/>
        </p:nvSpPr>
        <p:spPr>
          <a:xfrm>
            <a:off x="6934200" y="1600200"/>
            <a:ext cx="2514600" cy="120494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4" name="TextBox 3"/>
          <p:cNvSpPr txBox="1"/>
          <p:nvPr/>
        </p:nvSpPr>
        <p:spPr>
          <a:xfrm>
            <a:off x="7010400" y="1604819"/>
            <a:ext cx="2438400" cy="646331"/>
          </a:xfrm>
          <a:prstGeom prst="rect">
            <a:avLst/>
          </a:prstGeom>
          <a:noFill/>
        </p:spPr>
        <p:txBody>
          <a:bodyPr wrap="square" rtlCol="0">
            <a:spAutoFit/>
          </a:bodyPr>
          <a:lstStyle/>
          <a:p>
            <a:r>
              <a:rPr lang="en-US" sz="1200" dirty="0">
                <a:solidFill>
                  <a:schemeClr val="bg1"/>
                </a:solidFill>
              </a:rPr>
              <a:t>This page is optional. If you </a:t>
            </a:r>
            <a:r>
              <a:rPr lang="en-US" sz="1200" dirty="0" smtClean="0">
                <a:solidFill>
                  <a:schemeClr val="bg1"/>
                </a:solidFill>
              </a:rPr>
              <a:t>want to send the lab report here as an attachment.</a:t>
            </a:r>
            <a:endParaRPr lang="en-US" sz="1200" dirty="0">
              <a:solidFill>
                <a:schemeClr val="bg1"/>
              </a:solidFill>
            </a:endParaRPr>
          </a:p>
        </p:txBody>
      </p:sp>
      <p:sp>
        <p:nvSpPr>
          <p:cNvPr id="19" name="Rectangular Callout 18"/>
          <p:cNvSpPr/>
          <p:nvPr/>
        </p:nvSpPr>
        <p:spPr>
          <a:xfrm>
            <a:off x="9144000" y="4572000"/>
            <a:ext cx="762000" cy="685800"/>
          </a:xfrm>
          <a:prstGeom prst="wedgeRectCallout">
            <a:avLst>
              <a:gd name="adj1" fmla="val 20193"/>
              <a:gd name="adj2" fmla="val 78084"/>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20" name="TextBox 19"/>
          <p:cNvSpPr txBox="1"/>
          <p:nvPr/>
        </p:nvSpPr>
        <p:spPr>
          <a:xfrm>
            <a:off x="9144000" y="4572001"/>
            <a:ext cx="762000" cy="646331"/>
          </a:xfrm>
          <a:prstGeom prst="rect">
            <a:avLst/>
          </a:prstGeom>
          <a:noFill/>
        </p:spPr>
        <p:txBody>
          <a:bodyPr wrap="square" rtlCol="0">
            <a:spAutoFit/>
          </a:bodyPr>
          <a:lstStyle/>
          <a:p>
            <a:r>
              <a:rPr lang="en-US" dirty="0">
                <a:solidFill>
                  <a:schemeClr val="bg1"/>
                </a:solidFill>
              </a:rPr>
              <a:t>Click Next</a:t>
            </a:r>
          </a:p>
        </p:txBody>
      </p:sp>
      <p:sp>
        <p:nvSpPr>
          <p:cNvPr id="5" name="Rectangle 4"/>
          <p:cNvSpPr/>
          <p:nvPr/>
        </p:nvSpPr>
        <p:spPr>
          <a:xfrm>
            <a:off x="6934200" y="3245708"/>
            <a:ext cx="2971800" cy="10132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See slide 52 to send an attachment</a:t>
            </a:r>
            <a:endParaRPr lang="en-US" dirty="0"/>
          </a:p>
        </p:txBody>
      </p:sp>
    </p:spTree>
    <p:extLst>
      <p:ext uri="{BB962C8B-B14F-4D97-AF65-F5344CB8AC3E}">
        <p14:creationId xmlns:p14="http://schemas.microsoft.com/office/powerpoint/2010/main" val="2038217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566989" y="1027114"/>
            <a:ext cx="7024687" cy="344487"/>
          </a:xfrm>
        </p:spPr>
        <p:txBody>
          <a:bodyPr/>
          <a:lstStyle/>
          <a:p>
            <a:r>
              <a:rPr lang="en-US" altLang="en-US" sz="1800" dirty="0"/>
              <a:t>E2: Preparer Create eDMR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563477"/>
            <a:ext cx="8077200" cy="3731046"/>
          </a:xfrm>
          <a:prstGeom prst="rect">
            <a:avLst/>
          </a:prstGeom>
        </p:spPr>
      </p:pic>
      <p:sp>
        <p:nvSpPr>
          <p:cNvPr id="8" name="Rectangle 7"/>
          <p:cNvSpPr/>
          <p:nvPr/>
        </p:nvSpPr>
        <p:spPr>
          <a:xfrm>
            <a:off x="9448800" y="4876800"/>
            <a:ext cx="533400" cy="381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ular Callout 8"/>
          <p:cNvSpPr/>
          <p:nvPr/>
        </p:nvSpPr>
        <p:spPr>
          <a:xfrm>
            <a:off x="5562600" y="2249269"/>
            <a:ext cx="1981200" cy="646331"/>
          </a:xfrm>
          <a:prstGeom prst="wedgeRectCallout">
            <a:avLst>
              <a:gd name="adj1" fmla="val -67453"/>
              <a:gd name="adj2" fmla="val -6094"/>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10" name="TextBox 9"/>
          <p:cNvSpPr txBox="1"/>
          <p:nvPr/>
        </p:nvSpPr>
        <p:spPr>
          <a:xfrm>
            <a:off x="5562600" y="2249270"/>
            <a:ext cx="1981200" cy="646331"/>
          </a:xfrm>
          <a:prstGeom prst="rect">
            <a:avLst/>
          </a:prstGeom>
          <a:noFill/>
        </p:spPr>
        <p:txBody>
          <a:bodyPr wrap="square" rtlCol="0">
            <a:spAutoFit/>
          </a:bodyPr>
          <a:lstStyle/>
          <a:p>
            <a:r>
              <a:rPr lang="en-US" sz="1200" dirty="0">
                <a:solidFill>
                  <a:schemeClr val="bg1"/>
                </a:solidFill>
              </a:rPr>
              <a:t>Click here to view a copy of the eDMR you will be submitting</a:t>
            </a:r>
          </a:p>
        </p:txBody>
      </p:sp>
      <p:sp>
        <p:nvSpPr>
          <p:cNvPr id="11" name="Rectangular Callout 10"/>
          <p:cNvSpPr/>
          <p:nvPr/>
        </p:nvSpPr>
        <p:spPr>
          <a:xfrm>
            <a:off x="9220200" y="3962400"/>
            <a:ext cx="838200" cy="685800"/>
          </a:xfrm>
          <a:prstGeom prst="wedgeRectCallout">
            <a:avLst>
              <a:gd name="adj1" fmla="val -998"/>
              <a:gd name="adj2" fmla="val 88089"/>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12" name="TextBox 11"/>
          <p:cNvSpPr txBox="1"/>
          <p:nvPr/>
        </p:nvSpPr>
        <p:spPr>
          <a:xfrm>
            <a:off x="9220200" y="3962401"/>
            <a:ext cx="838200" cy="646331"/>
          </a:xfrm>
          <a:prstGeom prst="rect">
            <a:avLst/>
          </a:prstGeom>
          <a:noFill/>
        </p:spPr>
        <p:txBody>
          <a:bodyPr wrap="square" rtlCol="0">
            <a:spAutoFit/>
          </a:bodyPr>
          <a:lstStyle/>
          <a:p>
            <a:r>
              <a:rPr lang="en-US" dirty="0">
                <a:solidFill>
                  <a:schemeClr val="bg1"/>
                </a:solidFill>
              </a:rPr>
              <a:t>Click Next</a:t>
            </a:r>
          </a:p>
        </p:txBody>
      </p:sp>
    </p:spTree>
    <p:extLst>
      <p:ext uri="{BB962C8B-B14F-4D97-AF65-F5344CB8AC3E}">
        <p14:creationId xmlns:p14="http://schemas.microsoft.com/office/powerpoint/2010/main" val="357550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animBg="1"/>
      <p:bldP spid="12" grpId="0"/>
    </p:bld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TM10001114[[fn=Gallery]]</Template>
  <TotalTime>9779</TotalTime>
  <Words>1542</Words>
  <Application>Microsoft Office PowerPoint</Application>
  <PresentationFormat>Widescreen</PresentationFormat>
  <Paragraphs>229</Paragraphs>
  <Slides>52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52</vt:i4>
      </vt:variant>
    </vt:vector>
  </HeadingPairs>
  <TitlesOfParts>
    <vt:vector size="55" baseType="lpstr">
      <vt:lpstr>Arial</vt:lpstr>
      <vt:lpstr>Gill Sans MT</vt:lpstr>
      <vt:lpstr>Gallery</vt:lpstr>
      <vt:lpstr>The Process of Completing a Biomonitoring eDMR</vt:lpstr>
      <vt:lpstr>The Process of completing an eDMR</vt:lpstr>
      <vt:lpstr>E2: Home Page after Login</vt:lpstr>
      <vt:lpstr>E2: Home Page after Login</vt:lpstr>
      <vt:lpstr>E2: Preparer Create eDMR</vt:lpstr>
      <vt:lpstr>E2: Preparer Create eDMR</vt:lpstr>
      <vt:lpstr>E2: Preparer Create eDMR</vt:lpstr>
      <vt:lpstr>E2: Preparer Create eDMR</vt:lpstr>
      <vt:lpstr>E2: Preparer Create eDMR</vt:lpstr>
      <vt:lpstr>E2: Preparer Create eDMR</vt:lpstr>
      <vt:lpstr>Summary reports</vt:lpstr>
      <vt:lpstr>Different types of Biomonitoring eDMRs to fill out</vt:lpstr>
      <vt:lpstr>Different types of Biomonitoring Testing</vt:lpstr>
      <vt:lpstr>Concurrent Testing- Ammonia &amp; ph</vt:lpstr>
      <vt:lpstr>If you have no discharge do you still have to send in the eDMR?</vt:lpstr>
      <vt:lpstr>PROCESS FLOW FOR WET DMRs AND LAB REPORTS </vt:lpstr>
      <vt:lpstr>PROCESS FLOW FOR WET DMRs AND LAB REPORTS continued </vt:lpstr>
      <vt:lpstr>PROCESS FLOW FOR WET DMRs AND LAB REPORTS continued </vt:lpstr>
      <vt:lpstr>Acute Wet Test Protocol</vt:lpstr>
      <vt:lpstr>Calculating the analytical portion of the biomonitoring dmr</vt:lpstr>
      <vt:lpstr>Retest 1 and 2</vt:lpstr>
      <vt:lpstr>How to start to figure the Acute Testing</vt:lpstr>
      <vt:lpstr>Storet Codes </vt:lpstr>
      <vt:lpstr>Storet Codes </vt:lpstr>
      <vt:lpstr>Examples</vt:lpstr>
      <vt:lpstr>Example 1 continued</vt:lpstr>
      <vt:lpstr>Example 1 continued</vt:lpstr>
      <vt:lpstr>Is this DMR correct?</vt:lpstr>
      <vt:lpstr>Answer = no </vt:lpstr>
      <vt:lpstr>PowerPoint Presentation</vt:lpstr>
      <vt:lpstr>Example 2 with Lab Report</vt:lpstr>
      <vt:lpstr>Example 2 with Lab Report</vt:lpstr>
      <vt:lpstr>Example 2 with Lab Report</vt:lpstr>
      <vt:lpstr>PowerPoint Presentation</vt:lpstr>
      <vt:lpstr>PowerPoint Presentation</vt:lpstr>
      <vt:lpstr>Chronic Biomonitoring DMR</vt:lpstr>
      <vt:lpstr>Storet Codes for chronic test</vt:lpstr>
      <vt:lpstr>Storet Codes for chronic test</vt:lpstr>
      <vt:lpstr>Example 1 with lab report</vt:lpstr>
      <vt:lpstr>Example 1 with lab report- C. dubia survival and reproduction test </vt:lpstr>
      <vt:lpstr>Example 1 with lab report- Fathead Minnows survival</vt:lpstr>
      <vt:lpstr>Example 1 with lab report- Fathead Minnows survival</vt:lpstr>
      <vt:lpstr>Example 1 with lab report- Fathead Minnows survival and growth </vt:lpstr>
      <vt:lpstr>Chronic Test dmr </vt:lpstr>
      <vt:lpstr>Chronic Test dmr </vt:lpstr>
      <vt:lpstr>Chronic Test dmr </vt:lpstr>
      <vt:lpstr>What to do with an Invalid test</vt:lpstr>
      <vt:lpstr>How do we report exceedances?</vt:lpstr>
      <vt:lpstr>Lab Report requirements-Part II in the permit</vt:lpstr>
      <vt:lpstr>Lab Report requirements</vt:lpstr>
      <vt:lpstr>E2- lab report attachment</vt:lpstr>
      <vt:lpstr>Any Questions ask the biomonitoring coordinator</vt:lpstr>
    </vt:vector>
  </TitlesOfParts>
  <Company>State of Oklahoma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Process of completing an eDMR</dc:title>
  <dc:creator>Garcia, Charles</dc:creator>
  <cp:lastModifiedBy>Garcia, Charles</cp:lastModifiedBy>
  <cp:revision>93</cp:revision>
  <dcterms:created xsi:type="dcterms:W3CDTF">2019-06-26T14:27:16Z</dcterms:created>
  <dcterms:modified xsi:type="dcterms:W3CDTF">2019-11-12T21:30:00Z</dcterms:modified>
</cp:coreProperties>
</file>