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8"/>
  </p:sldMasterIdLst>
  <p:notesMasterIdLst>
    <p:notesMasterId r:id="rId60"/>
  </p:notesMasterIdLst>
  <p:sldIdLst>
    <p:sldId id="256" r:id="rId9"/>
    <p:sldId id="274" r:id="rId10"/>
    <p:sldId id="314" r:id="rId11"/>
    <p:sldId id="312" r:id="rId12"/>
    <p:sldId id="313" r:id="rId13"/>
    <p:sldId id="315" r:id="rId14"/>
    <p:sldId id="316" r:id="rId15"/>
    <p:sldId id="317" r:id="rId16"/>
    <p:sldId id="318" r:id="rId17"/>
    <p:sldId id="275" r:id="rId18"/>
    <p:sldId id="266" r:id="rId19"/>
    <p:sldId id="257" r:id="rId20"/>
    <p:sldId id="258" r:id="rId21"/>
    <p:sldId id="277" r:id="rId22"/>
    <p:sldId id="279" r:id="rId23"/>
    <p:sldId id="280" r:id="rId24"/>
    <p:sldId id="281" r:id="rId25"/>
    <p:sldId id="282" r:id="rId26"/>
    <p:sldId id="309" r:id="rId27"/>
    <p:sldId id="311" r:id="rId28"/>
    <p:sldId id="278" r:id="rId29"/>
    <p:sldId id="284" r:id="rId30"/>
    <p:sldId id="287" r:id="rId31"/>
    <p:sldId id="288" r:id="rId32"/>
    <p:sldId id="289" r:id="rId33"/>
    <p:sldId id="296" r:id="rId34"/>
    <p:sldId id="295" r:id="rId35"/>
    <p:sldId id="301" r:id="rId36"/>
    <p:sldId id="307" r:id="rId37"/>
    <p:sldId id="299" r:id="rId38"/>
    <p:sldId id="300" r:id="rId39"/>
    <p:sldId id="290" r:id="rId40"/>
    <p:sldId id="297" r:id="rId41"/>
    <p:sldId id="298" r:id="rId42"/>
    <p:sldId id="302" r:id="rId43"/>
    <p:sldId id="303" r:id="rId44"/>
    <p:sldId id="304" r:id="rId45"/>
    <p:sldId id="305" r:id="rId46"/>
    <p:sldId id="306" r:id="rId47"/>
    <p:sldId id="291" r:id="rId48"/>
    <p:sldId id="292" r:id="rId49"/>
    <p:sldId id="294" r:id="rId50"/>
    <p:sldId id="285" r:id="rId51"/>
    <p:sldId id="283" r:id="rId52"/>
    <p:sldId id="286" r:id="rId53"/>
    <p:sldId id="293" r:id="rId54"/>
    <p:sldId id="271" r:id="rId55"/>
    <p:sldId id="272" r:id="rId56"/>
    <p:sldId id="273" r:id="rId57"/>
    <p:sldId id="259" r:id="rId58"/>
    <p:sldId id="268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ad, Ava" initials="AA" lastIdx="7" clrIdx="0">
    <p:extLst>
      <p:ext uri="{19B8F6BF-5375-455C-9EA6-DF929625EA0E}">
        <p15:presenceInfo xmlns:p15="http://schemas.microsoft.com/office/powerpoint/2012/main" userId="S-1-5-21-1339303556-449845944-1601390327-386434" providerId="AD"/>
      </p:ext>
    </p:extLst>
  </p:cmAuthor>
  <p:cmAuthor id="2" name="Freyre, Dominique" initials="FD" lastIdx="6" clrIdx="1">
    <p:extLst>
      <p:ext uri="{19B8F6BF-5375-455C-9EA6-DF929625EA0E}">
        <p15:presenceInfo xmlns:p15="http://schemas.microsoft.com/office/powerpoint/2012/main" userId="S-1-5-21-1339303556-449845944-1601390327-3921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viewProps" Target="viewProp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1.xml"/><Relationship Id="rId51" Type="http://schemas.openxmlformats.org/officeDocument/2006/relationships/slide" Target="slides/slide43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8335D-2070-468C-A0AD-3CC90D2690F9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3F160-CC34-43E7-BBA6-87B3CF02A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36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mailto:Charles.Garcia@deq.state.gov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B5AFD-1812-4D0D-99C9-F545C8E74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>
            <a:normAutofit fontScale="90000"/>
          </a:bodyPr>
          <a:lstStyle/>
          <a:p>
            <a:r>
              <a:rPr lang="en-US" cap="none" dirty="0"/>
              <a:t>Reducing the Rate of NPDES SNC at </a:t>
            </a:r>
            <a:r>
              <a:rPr lang="en-US" cap="none" dirty="0" smtClean="0"/>
              <a:t>State </a:t>
            </a:r>
            <a:r>
              <a:rPr lang="en-US" cap="none" dirty="0"/>
              <a:t>Facilities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E3FF29-6849-4A2B-BAFD-F855C5C622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920716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2CE6E-A635-4B43-AA5B-5758A59ED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Common Causes of SNC at </a:t>
            </a:r>
            <a:r>
              <a:rPr lang="en-US" cap="none" dirty="0" smtClean="0"/>
              <a:t>State Facilities Continued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40874-B8E9-449D-BB3E-912ACB764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Lack of communication between facilities and ODEQ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Not getting the permit to the operators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Not reading the permit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Lack of organization within the Town or City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932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2CE6E-A635-4B43-AA5B-5758A59ED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Common Causes of SNC at </a:t>
            </a:r>
            <a:r>
              <a:rPr lang="en-US" cap="none" dirty="0" smtClean="0"/>
              <a:t>State Facilities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40874-B8E9-449D-BB3E-912ACB764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Lack of Qualified Operators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High turn-over of trained staff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Lack of financial resources-Biggest problem among small facilities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Lack of adequate training- Because of the financial difficulties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Lack of Standard Operating Procedures-permit on site, MORs on site, laboratory paperwork on site, day to day to do list, lab equipment paperwork on site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Lack of computer skills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0619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43418-BEDA-496D-B37E-829793BE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Oklahoma DEQ Strategies </a:t>
            </a:r>
            <a:r>
              <a:rPr lang="en-US" cap="none" dirty="0"/>
              <a:t>to Address </a:t>
            </a:r>
            <a:r>
              <a:rPr lang="en-US" cap="none" dirty="0" smtClean="0"/>
              <a:t>State </a:t>
            </a:r>
            <a:r>
              <a:rPr lang="en-US" cap="none" dirty="0"/>
              <a:t>Facility SNC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EB0A2-F348-4DDF-B8A7-21C1E2F79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Reminder emails 5 days prior to due date to State Permitted Facilities</a:t>
            </a:r>
            <a:endParaRPr lang="en-US" sz="2400" dirty="0">
              <a:solidFill>
                <a:srgbClr val="00B05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Follow-up calls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Data </a:t>
            </a:r>
            <a:r>
              <a:rPr lang="en-US" sz="2400" dirty="0" smtClean="0"/>
              <a:t>fixes for E2</a:t>
            </a:r>
            <a:endParaRPr lang="en-US" sz="2400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Send Warning emails to 10 days after due date to avoid formal enforcement action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Identify State Facilities </a:t>
            </a:r>
            <a:r>
              <a:rPr lang="en-US" sz="2400" dirty="0"/>
              <a:t>in SNC for </a:t>
            </a:r>
            <a:r>
              <a:rPr lang="en-US" sz="2400" dirty="0" smtClean="0"/>
              <a:t>regions </a:t>
            </a:r>
            <a:r>
              <a:rPr lang="en-US" sz="2400" dirty="0"/>
              <a:t>&amp; provide justifications for follow-up </a:t>
            </a:r>
            <a:r>
              <a:rPr lang="en-US" sz="2400" dirty="0" smtClean="0"/>
              <a:t>action (Notice of Violations)</a:t>
            </a:r>
            <a:endParaRPr lang="en-US" sz="2400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300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4B994-AA65-4A11-A798-F8C0387E4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Strategies </a:t>
            </a:r>
            <a:r>
              <a:rPr lang="en-US" cap="none" dirty="0"/>
              <a:t>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80380-BA18-472C-8C61-7587802A9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To provide training on how to fill out </a:t>
            </a:r>
            <a:r>
              <a:rPr lang="en-US" sz="2400" dirty="0" err="1" smtClean="0"/>
              <a:t>eDMRs</a:t>
            </a:r>
            <a:r>
              <a:rPr lang="en-US" sz="2400" dirty="0" smtClean="0"/>
              <a:t> and operational training</a:t>
            </a: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Develop a better way to communicate with facilities (emails or phone calls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8970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Epa</a:t>
            </a:r>
            <a:r>
              <a:rPr lang="en-US" cap="none" dirty="0" err="1" smtClean="0"/>
              <a:t>s</a:t>
            </a:r>
            <a:r>
              <a:rPr lang="en-US" cap="none" dirty="0" smtClean="0"/>
              <a:t> new tool ECHO. Who can see this data…everybody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379" y="2016124"/>
            <a:ext cx="11663464" cy="398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62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098" y="116732"/>
            <a:ext cx="11828833" cy="578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34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549" y="68094"/>
            <a:ext cx="11945566" cy="577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64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004" y="116732"/>
            <a:ext cx="11945566" cy="588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40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101" y="68094"/>
            <a:ext cx="1156618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09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" name="Picture 4" descr="an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1493" y="403412"/>
            <a:ext cx="2504515" cy="2420471"/>
          </a:xfrm>
          <a:prstGeom prst="rect">
            <a:avLst/>
          </a:prstGeom>
          <a:noFill/>
        </p:spPr>
      </p:pic>
      <p:pic>
        <p:nvPicPr>
          <p:cNvPr id="3" name="Picture 4" descr="an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2176" y="403412"/>
            <a:ext cx="2504515" cy="2420471"/>
          </a:xfrm>
          <a:prstGeom prst="rect">
            <a:avLst/>
          </a:prstGeom>
          <a:noFill/>
        </p:spPr>
      </p:pic>
      <p:pic>
        <p:nvPicPr>
          <p:cNvPr id="4" name="Picture 4" descr="an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1493" y="3563470"/>
            <a:ext cx="2504515" cy="2420471"/>
          </a:xfrm>
          <a:prstGeom prst="rect">
            <a:avLst/>
          </a:prstGeom>
          <a:noFill/>
        </p:spPr>
      </p:pic>
      <p:pic>
        <p:nvPicPr>
          <p:cNvPr id="5" name="Picture 4" descr="an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32176" y="3563470"/>
            <a:ext cx="2504515" cy="24204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2198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have to reduce SNC facilities in the state of Oklahoma……EPA’s new objective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092" y="2016125"/>
            <a:ext cx="5636140" cy="3449638"/>
          </a:xfrm>
        </p:spPr>
      </p:pic>
    </p:spTree>
    <p:extLst>
      <p:ext uri="{BB962C8B-B14F-4D97-AF65-F5344CB8AC3E}">
        <p14:creationId xmlns:p14="http://schemas.microsoft.com/office/powerpoint/2010/main" val="17619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" name="Picture 4" descr="an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5110" y="403412"/>
            <a:ext cx="2504515" cy="2420471"/>
          </a:xfrm>
          <a:prstGeom prst="rect">
            <a:avLst/>
          </a:prstGeom>
          <a:noFill/>
        </p:spPr>
      </p:pic>
      <p:sp>
        <p:nvSpPr>
          <p:cNvPr id="1001" name="TextBox 3"/>
          <p:cNvSpPr txBox="1"/>
          <p:nvPr/>
        </p:nvSpPr>
        <p:spPr>
          <a:xfrm>
            <a:off x="2017059" y="2837687"/>
            <a:ext cx="2744662" cy="2009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6">
                <a:latin typeface="fallback"/>
                <a:cs typeface="fallback"/>
              </a:rPr>
              <a:t>Percentages calculated from EPA's data system (ICIS-NPDES) </a:t>
            </a:r>
            <a:endParaRPr lang="en-US" sz="1588" dirty="0"/>
          </a:p>
        </p:txBody>
      </p:sp>
      <p:sp>
        <p:nvSpPr>
          <p:cNvPr id="1002" name="TextBox 3"/>
          <p:cNvSpPr txBox="1"/>
          <p:nvPr/>
        </p:nvSpPr>
        <p:spPr>
          <a:xfrm>
            <a:off x="2017059" y="2941319"/>
            <a:ext cx="2576346" cy="2009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6">
                <a:latin typeface="fallback"/>
                <a:cs typeface="fallback"/>
              </a:rPr>
              <a:t>for major facilities on a fiscal year basis and ANCR data for </a:t>
            </a:r>
            <a:endParaRPr lang="en-US" sz="1588" dirty="0"/>
          </a:p>
        </p:txBody>
      </p:sp>
      <p:sp>
        <p:nvSpPr>
          <p:cNvPr id="1003" name="TextBox 3"/>
          <p:cNvSpPr txBox="1"/>
          <p:nvPr/>
        </p:nvSpPr>
        <p:spPr>
          <a:xfrm>
            <a:off x="2017059" y="3044951"/>
            <a:ext cx="2430474" cy="2009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6">
                <a:latin typeface="fallback"/>
                <a:cs typeface="fallback"/>
              </a:rPr>
              <a:t>non-major facilities on a calendar year basis. Only state </a:t>
            </a:r>
            <a:endParaRPr lang="en-US" sz="1588" dirty="0"/>
          </a:p>
        </p:txBody>
      </p:sp>
      <p:sp>
        <p:nvSpPr>
          <p:cNvPr id="1004" name="TextBox 3"/>
          <p:cNvSpPr txBox="1"/>
          <p:nvPr/>
        </p:nvSpPr>
        <p:spPr>
          <a:xfrm>
            <a:off x="2017059" y="3148584"/>
            <a:ext cx="2686954" cy="2009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6">
                <a:latin typeface="fallback"/>
                <a:cs typeface="fallback"/>
              </a:rPr>
              <a:t>violation determination data on major permittees is required to </a:t>
            </a:r>
            <a:endParaRPr lang="en-US" sz="1588" dirty="0"/>
          </a:p>
        </p:txBody>
      </p:sp>
      <p:sp>
        <p:nvSpPr>
          <p:cNvPr id="1005" name="TextBox 3"/>
          <p:cNvSpPr txBox="1"/>
          <p:nvPr/>
        </p:nvSpPr>
        <p:spPr>
          <a:xfrm>
            <a:off x="2017059" y="3252216"/>
            <a:ext cx="2688557" cy="2009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6">
                <a:latin typeface="fallback"/>
                <a:cs typeface="fallback"/>
              </a:rPr>
              <a:t>be shared with EPA. ANCR data are available for 2011 - 2015.</a:t>
            </a:r>
            <a:endParaRPr lang="en-US" sz="1588" dirty="0"/>
          </a:p>
        </p:txBody>
      </p:sp>
      <p:pic>
        <p:nvPicPr>
          <p:cNvPr id="8" name="Picture 4" descr="an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2176" y="417217"/>
            <a:ext cx="2504515" cy="2420471"/>
          </a:xfrm>
          <a:prstGeom prst="rect">
            <a:avLst/>
          </a:prstGeom>
          <a:noFill/>
        </p:spPr>
      </p:pic>
      <p:pic>
        <p:nvPicPr>
          <p:cNvPr id="9" name="Picture 4" descr="an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2493" y="3966882"/>
            <a:ext cx="2504515" cy="2420471"/>
          </a:xfrm>
          <a:prstGeom prst="rect">
            <a:avLst/>
          </a:prstGeom>
          <a:noFill/>
        </p:spPr>
      </p:pic>
      <p:pic>
        <p:nvPicPr>
          <p:cNvPr id="10" name="Picture 4" descr="an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32176" y="3992909"/>
            <a:ext cx="2504515" cy="24204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3999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586536"/>
          </a:xfrm>
        </p:spPr>
        <p:txBody>
          <a:bodyPr/>
          <a:lstStyle/>
          <a:p>
            <a:r>
              <a:rPr lang="en-US" cap="none" dirty="0" smtClean="0"/>
              <a:t>Oklahoma compared to the Regional level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459" y="1945532"/>
            <a:ext cx="11965021" cy="407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30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The Process of completing an </a:t>
            </a:r>
            <a:r>
              <a:rPr lang="en-US" cap="none" dirty="0" err="1" smtClean="0"/>
              <a:t>eDMR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two different websites: one is to fill in the DMR (E2) and one to sign the </a:t>
            </a:r>
            <a:r>
              <a:rPr lang="en-US" dirty="0" err="1" smtClean="0"/>
              <a:t>eDMR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07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How to start to figure the calculations for the </a:t>
            </a:r>
            <a:r>
              <a:rPr lang="en-US" cap="none" dirty="0" err="1" smtClean="0"/>
              <a:t>eDMR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recognize that calendar weeks and calendar months rarely coincide. There for the purpose of calculating and reporting 7-day averages you should follow this process</a:t>
            </a:r>
          </a:p>
          <a:p>
            <a:r>
              <a:rPr lang="en-US" dirty="0"/>
              <a:t>If you are a weekly tester, you need to define your week and stick with it</a:t>
            </a:r>
          </a:p>
          <a:p>
            <a:r>
              <a:rPr lang="en-US" dirty="0" smtClean="0"/>
              <a:t>Sunday- Saturday or Monday-Sunday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For Monthly testers, calculate everything that falls in that month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301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What to do with a Invalid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invalid test is defined as any test which does not satisfy the test acceptable criteria, procedures , and quality assurance requirements specified in the test methods and permit.</a:t>
            </a:r>
          </a:p>
          <a:p>
            <a:r>
              <a:rPr lang="en-US" dirty="0" smtClean="0"/>
              <a:t>Should we use these results in calculations for the </a:t>
            </a:r>
            <a:r>
              <a:rPr lang="en-US" dirty="0" err="1" smtClean="0"/>
              <a:t>eDMR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830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What to do </a:t>
            </a:r>
            <a:r>
              <a:rPr lang="en-US" cap="none" dirty="0" smtClean="0"/>
              <a:t>we do with a test results that are below detectable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Unless otherwise stated in the permit</a:t>
            </a:r>
            <a:r>
              <a:rPr lang="en-US" dirty="0"/>
              <a:t>, values below the detection limit are to be </a:t>
            </a:r>
            <a:r>
              <a:rPr lang="en-US" dirty="0" smtClean="0"/>
              <a:t>reported with </a:t>
            </a:r>
            <a:r>
              <a:rPr lang="en-US" dirty="0"/>
              <a:t>a less than symbol </a:t>
            </a:r>
            <a:r>
              <a:rPr lang="en-US" b="1" dirty="0"/>
              <a:t>( &lt; ) </a:t>
            </a:r>
            <a:r>
              <a:rPr lang="en-US" dirty="0"/>
              <a:t>and the numeric value for the detection limit using the </a:t>
            </a:r>
            <a:r>
              <a:rPr lang="en-US" dirty="0" smtClean="0"/>
              <a:t>EPA approved </a:t>
            </a:r>
            <a:r>
              <a:rPr lang="en-US" dirty="0"/>
              <a:t>method.</a:t>
            </a:r>
          </a:p>
          <a:p>
            <a:r>
              <a:rPr lang="en-US" dirty="0"/>
              <a:t>Where the permit contains a listing of Minimum Quantification Levels (MQLs) and the</a:t>
            </a:r>
          </a:p>
          <a:p>
            <a:r>
              <a:rPr lang="en-US" b="1" dirty="0"/>
              <a:t>permittee is granted authority in the permit to report zero </a:t>
            </a:r>
            <a:r>
              <a:rPr lang="en-US" dirty="0"/>
              <a:t>in lieu of the &lt;MQL for </a:t>
            </a:r>
            <a:r>
              <a:rPr lang="en-US" dirty="0" smtClean="0"/>
              <a:t>a </a:t>
            </a:r>
            <a:r>
              <a:rPr lang="en-US" b="1" dirty="0" smtClean="0"/>
              <a:t>specified </a:t>
            </a:r>
            <a:r>
              <a:rPr lang="en-US" b="1" dirty="0"/>
              <a:t>parameter</a:t>
            </a:r>
            <a:r>
              <a:rPr lang="en-US" dirty="0"/>
              <a:t>, (conventional, priority pollutants, metals, etc.) </a:t>
            </a:r>
            <a:r>
              <a:rPr lang="en-US" b="1" dirty="0"/>
              <a:t>then zero is to </a:t>
            </a:r>
            <a:r>
              <a:rPr lang="en-US" b="1" dirty="0" smtClean="0"/>
              <a:t>be</a:t>
            </a:r>
            <a:r>
              <a:rPr lang="en-US" dirty="0"/>
              <a:t> </a:t>
            </a:r>
            <a:r>
              <a:rPr lang="en-US" b="1" dirty="0" smtClean="0"/>
              <a:t>reported </a:t>
            </a:r>
            <a:r>
              <a:rPr lang="en-US" b="1" dirty="0"/>
              <a:t>for that parameter</a:t>
            </a:r>
            <a:r>
              <a:rPr lang="en-US" b="1" dirty="0" smtClean="0"/>
              <a:t>.</a:t>
            </a:r>
          </a:p>
          <a:p>
            <a:r>
              <a:rPr lang="en-US" dirty="0"/>
              <a:t>In some cases the permittee has been granted by letter the authority to report zero </a:t>
            </a:r>
            <a:r>
              <a:rPr lang="en-US" dirty="0" smtClean="0"/>
              <a:t>when the </a:t>
            </a:r>
            <a:r>
              <a:rPr lang="en-US" dirty="0"/>
              <a:t>permit does not contain this language. The permittee may request this </a:t>
            </a:r>
            <a:r>
              <a:rPr lang="en-US" dirty="0" smtClean="0"/>
              <a:t>authorization from </a:t>
            </a:r>
            <a:r>
              <a:rPr lang="en-US" dirty="0"/>
              <a:t>its regulatory agency.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31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How do we </a:t>
            </a:r>
            <a:r>
              <a:rPr lang="en-US" cap="none" dirty="0" smtClean="0"/>
              <a:t>report </a:t>
            </a:r>
            <a:r>
              <a:rPr lang="en-US" cap="none" dirty="0" err="1" smtClean="0"/>
              <a:t>exceedences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Number </a:t>
            </a:r>
            <a:r>
              <a:rPr lang="en-US" b="1" dirty="0"/>
              <a:t>of </a:t>
            </a:r>
            <a:r>
              <a:rPr lang="en-US" b="1" dirty="0" smtClean="0"/>
              <a:t>Exceedance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b="1" dirty="0"/>
              <a:t>Total of sample measurements</a:t>
            </a:r>
            <a:r>
              <a:rPr lang="en-US" dirty="0"/>
              <a:t> that exceed </a:t>
            </a:r>
            <a:r>
              <a:rPr lang="en-US" dirty="0" smtClean="0"/>
              <a:t>the </a:t>
            </a:r>
            <a:r>
              <a:rPr lang="en-US" b="1" dirty="0" smtClean="0"/>
              <a:t>daily </a:t>
            </a:r>
            <a:r>
              <a:rPr lang="en-US" b="1" dirty="0"/>
              <a:t>maximum</a:t>
            </a:r>
            <a:r>
              <a:rPr lang="en-US" dirty="0"/>
              <a:t>, </a:t>
            </a:r>
            <a:r>
              <a:rPr lang="en-US" b="1" dirty="0"/>
              <a:t>daily minimum</a:t>
            </a:r>
            <a:r>
              <a:rPr lang="en-US" dirty="0"/>
              <a:t>, or </a:t>
            </a:r>
            <a:r>
              <a:rPr lang="en-US" b="1" dirty="0"/>
              <a:t>7-day (weekly) average</a:t>
            </a:r>
            <a:r>
              <a:rPr lang="en-US" dirty="0"/>
              <a:t> permit limit. </a:t>
            </a:r>
            <a:r>
              <a:rPr lang="en-US" b="1" dirty="0"/>
              <a:t>DO </a:t>
            </a:r>
            <a:r>
              <a:rPr lang="en-US" b="1" dirty="0" smtClean="0"/>
              <a:t>NOT</a:t>
            </a:r>
            <a:r>
              <a:rPr lang="en-US" dirty="0"/>
              <a:t> </a:t>
            </a:r>
            <a:r>
              <a:rPr lang="en-US" b="1" dirty="0" smtClean="0"/>
              <a:t>include </a:t>
            </a:r>
            <a:r>
              <a:rPr lang="en-US" b="1" dirty="0"/>
              <a:t>monthly average or daily average violations in this field</a:t>
            </a:r>
            <a:r>
              <a:rPr lang="en-US" dirty="0"/>
              <a:t>. If none, </a:t>
            </a:r>
            <a:r>
              <a:rPr lang="en-US" dirty="0" smtClean="0"/>
              <a:t>enter “0</a:t>
            </a:r>
            <a:r>
              <a:rPr lang="en-US" dirty="0"/>
              <a:t>". Permittees with continuous pH, or temperature monitoring </a:t>
            </a:r>
            <a:r>
              <a:rPr lang="en-US" dirty="0" smtClean="0"/>
              <a:t>requirements should </a:t>
            </a:r>
            <a:r>
              <a:rPr lang="en-US" dirty="0"/>
              <a:t>consult the permit for what constitutes an </a:t>
            </a:r>
            <a:r>
              <a:rPr lang="en-US" dirty="0" err="1"/>
              <a:t>accedence</a:t>
            </a:r>
            <a:r>
              <a:rPr lang="en-US" dirty="0"/>
              <a:t> and </a:t>
            </a:r>
            <a:r>
              <a:rPr lang="en-US" dirty="0" smtClean="0"/>
              <a:t>report accordingly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69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How do we calculate loadings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calculate loading we use the formula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Sample result  X 8.34  X Flow of the day the sample was took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84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How do we calculate geometric mean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For samples that have a value of  TNTC on a plate count, the value must be 60000 / 100 mL for calculating the geometric mean.  Never put “TNTC” for the geometric mean</a:t>
            </a:r>
          </a:p>
          <a:p>
            <a:r>
              <a:rPr lang="en-US" dirty="0"/>
              <a:t>For samples that have a value of “0 colonies” on a plate count, the value must be 1 / 100 mL for calculating the geometric mean.  Never put “0” for the geometric mean</a:t>
            </a:r>
          </a:p>
          <a:p>
            <a:r>
              <a:rPr lang="en-US" dirty="0" smtClean="0"/>
              <a:t>In </a:t>
            </a:r>
            <a:r>
              <a:rPr lang="en-US" dirty="0"/>
              <a:t>order to calculate geometric mean we use 2 </a:t>
            </a:r>
            <a:r>
              <a:rPr lang="en-US" dirty="0" smtClean="0"/>
              <a:t>formulas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/>
              <a:t>Method 1</a:t>
            </a:r>
            <a:r>
              <a:rPr lang="en-US" dirty="0"/>
              <a:t>:  </a:t>
            </a:r>
            <a:r>
              <a:rPr lang="en-US" dirty="0" smtClean="0"/>
              <a:t>Geometric Mean </a:t>
            </a:r>
            <a:r>
              <a:rPr lang="en-US" dirty="0"/>
              <a:t>= “nth” root of n1 x n2 x n3 </a:t>
            </a:r>
            <a:r>
              <a:rPr lang="en-US" dirty="0" smtClean="0"/>
              <a:t> Example: </a:t>
            </a:r>
            <a:r>
              <a:rPr lang="en-US" dirty="0"/>
              <a:t>1 X 150 =150 of 2</a:t>
            </a:r>
            <a:r>
              <a:rPr lang="en-US" baseline="30000" dirty="0"/>
              <a:t>nd</a:t>
            </a:r>
            <a:r>
              <a:rPr lang="en-US" dirty="0"/>
              <a:t> root = </a:t>
            </a:r>
            <a:r>
              <a:rPr lang="en-US" b="1" dirty="0"/>
              <a:t>12.2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Method </a:t>
            </a:r>
            <a:r>
              <a:rPr lang="en-US" b="1" dirty="0"/>
              <a:t>2</a:t>
            </a:r>
            <a:r>
              <a:rPr lang="en-US" dirty="0"/>
              <a:t>: is the average sum of the logs (log n1 + log n2...) followed by the anti-log of the </a:t>
            </a:r>
            <a:r>
              <a:rPr lang="en-US" dirty="0" smtClean="0"/>
              <a:t>average Example: </a:t>
            </a:r>
            <a:r>
              <a:rPr lang="en-US" dirty="0"/>
              <a:t>log 1 + log 150 = 0 + 2.176 = 2.176 / 2 = 1.088 = </a:t>
            </a:r>
            <a:r>
              <a:rPr lang="en-US" dirty="0" err="1"/>
              <a:t>inv</a:t>
            </a:r>
            <a:r>
              <a:rPr lang="en-US" dirty="0"/>
              <a:t> log 1. 088 = </a:t>
            </a:r>
            <a:r>
              <a:rPr lang="en-US" b="1" dirty="0"/>
              <a:t>12.2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327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Examples of calculating the </a:t>
            </a:r>
            <a:r>
              <a:rPr lang="en-US" cap="none" dirty="0"/>
              <a:t>geometric mean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Sample 1: TNTC</a:t>
            </a:r>
          </a:p>
          <a:p>
            <a:pPr marL="0" indent="0">
              <a:buNone/>
            </a:pPr>
            <a:r>
              <a:rPr lang="en-US" dirty="0" smtClean="0"/>
              <a:t>Sample 2: 300</a:t>
            </a:r>
          </a:p>
          <a:p>
            <a:pPr marL="0" indent="0">
              <a:buNone/>
            </a:pPr>
            <a:r>
              <a:rPr lang="en-US" dirty="0" smtClean="0"/>
              <a:t>Sample 3: 150</a:t>
            </a:r>
          </a:p>
          <a:p>
            <a:pPr marL="0" indent="0">
              <a:buNone/>
            </a:pPr>
            <a:r>
              <a:rPr lang="en-US" dirty="0" smtClean="0"/>
              <a:t>Sample 4: BPQL</a:t>
            </a:r>
          </a:p>
          <a:p>
            <a:pPr marL="0" indent="0">
              <a:buNone/>
            </a:pPr>
            <a:r>
              <a:rPr lang="en-US" dirty="0" smtClean="0"/>
              <a:t>Method 1: 60000 x 300 x 150 x 1=</a:t>
            </a:r>
          </a:p>
          <a:p>
            <a:pPr marL="0" indent="0">
              <a:buNone/>
            </a:pPr>
            <a:r>
              <a:rPr lang="en-US" dirty="0" smtClean="0"/>
              <a:t>Method 2:  log 60000 + log 300 + log 150 + log 1= 4.77 + 2.47 + 2.17 + 0= 9.41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Inv. Log 9.41= 227.95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325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2CE6E-A635-4B43-AA5B-5758A59ED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EPA’s two types of SNC noncompliance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40874-B8E9-449D-BB3E-912ACB764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Category 1: </a:t>
            </a:r>
            <a:r>
              <a:rPr lang="en-US" sz="2400" dirty="0"/>
              <a:t> </a:t>
            </a:r>
            <a:r>
              <a:rPr lang="en-US" sz="2400" dirty="0" smtClean="0"/>
              <a:t>A) Reporting Violations. Includes Non-submit </a:t>
            </a:r>
            <a:r>
              <a:rPr lang="en-US" sz="2400" dirty="0" err="1" smtClean="0"/>
              <a:t>eDMR</a:t>
            </a:r>
            <a:r>
              <a:rPr lang="en-US" sz="2400" dirty="0" smtClean="0"/>
              <a:t>, Non-sampling, effluent limits, final compliance schedule progress reports, construction violations, compliance schedule violations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Category 2: All other types of noncompliance that do not meet category 1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96631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Is there a difference between facilities that test 3 times a month compared to 3 times a week?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696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Why? </a:t>
            </a:r>
            <a:endParaRPr lang="en-US" dirty="0"/>
          </a:p>
          <a:p>
            <a:r>
              <a:rPr lang="en-US" dirty="0" smtClean="0"/>
              <a:t>Calculations are different. Instead of taking the monthly average, weekly average is used. Example for weekly average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Week 1:  (Sample 1 + Sample 2 + Sample 3)/3 = average week 1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Week 2:  </a:t>
            </a:r>
            <a:r>
              <a:rPr lang="en-US" dirty="0"/>
              <a:t>(Sample 1 + Sample 2 + Sample 3)/</a:t>
            </a:r>
            <a:r>
              <a:rPr lang="en-US" dirty="0" smtClean="0"/>
              <a:t>3 = </a:t>
            </a:r>
            <a:r>
              <a:rPr lang="en-US" dirty="0"/>
              <a:t>average week 2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Week 3:  </a:t>
            </a:r>
            <a:r>
              <a:rPr lang="en-US" dirty="0"/>
              <a:t>(Sample 1 + Sample 2 + Sample 3)/</a:t>
            </a:r>
            <a:r>
              <a:rPr lang="en-US" dirty="0" smtClean="0"/>
              <a:t>3 = </a:t>
            </a:r>
            <a:r>
              <a:rPr lang="en-US" dirty="0"/>
              <a:t>average week 2</a:t>
            </a:r>
          </a:p>
          <a:p>
            <a:pPr marL="0" indent="0">
              <a:buNone/>
            </a:pPr>
            <a:r>
              <a:rPr lang="en-US" dirty="0" smtClean="0"/>
              <a:t>   Week 4:  </a:t>
            </a:r>
            <a:r>
              <a:rPr lang="en-US" dirty="0"/>
              <a:t>(Sample 1 + Sample 2 + Sample 3)/</a:t>
            </a:r>
            <a:r>
              <a:rPr lang="en-US" dirty="0" smtClean="0"/>
              <a:t>3 = </a:t>
            </a:r>
            <a:r>
              <a:rPr lang="en-US" dirty="0"/>
              <a:t>average week </a:t>
            </a:r>
            <a:r>
              <a:rPr lang="en-US" dirty="0" smtClean="0"/>
              <a:t>2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Monthly Weekly Average = (Avg. week 1 + Avg. week 2 + Avg. week 3 + Avg. week 4) / 4</a:t>
            </a:r>
          </a:p>
          <a:p>
            <a:pPr marL="0" indent="0">
              <a:buNone/>
            </a:pPr>
            <a:r>
              <a:rPr lang="en-US" dirty="0" smtClean="0"/>
              <a:t>Maximum Weekly Average = the highest of the 4 average weeks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60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Example 1 for facilities that test 2 per month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15732"/>
            <a:ext cx="12191999" cy="412381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BOD sample		Result		Flow of the day of the sample in MGD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1			BPQL			0.36</a:t>
            </a:r>
          </a:p>
          <a:p>
            <a:pPr marL="0" indent="0">
              <a:buNone/>
            </a:pPr>
            <a:r>
              <a:rPr lang="en-US" dirty="0" smtClean="0"/>
              <a:t>     2			45			0.57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BOD’s BPQL is 2.0 mg/l	     Monthly Average:  (&lt;2.0 + 45)/2= &lt;23.5   Maximum:  45</a:t>
            </a:r>
          </a:p>
          <a:p>
            <a:pPr marL="0" indent="0">
              <a:buNone/>
            </a:pPr>
            <a:r>
              <a:rPr lang="en-US" dirty="0" smtClean="0"/>
              <a:t>   BOD Loading Calculations:  Sample 1: 2.0 X 8.34 X 0.36= &lt;6.0	Sample 2:  45 X 8.34 X 0.57= 213.92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BOD Monthly Loading Average :  (&lt;6.0 + 213.92)/2= &lt;109.96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What it should look like on the </a:t>
            </a:r>
            <a:r>
              <a:rPr lang="en-US" dirty="0" err="1" smtClean="0"/>
              <a:t>eDMR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		Loading (Limit is 45)	Monthly Average (Limit is 30)	Maximum (Limit is 45)       No. Ex</a:t>
            </a:r>
          </a:p>
          <a:p>
            <a:pPr marL="0" indent="0">
              <a:buNone/>
            </a:pPr>
            <a:r>
              <a:rPr lang="en-US" dirty="0" smtClean="0"/>
              <a:t>BOD		&lt;109.96			&lt;23.5				45	                            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5191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15732"/>
            <a:ext cx="12191999" cy="412381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BOD sample		Result		Flow of the day of the sample in MGD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1			BPQL			0.36</a:t>
            </a:r>
          </a:p>
          <a:p>
            <a:pPr marL="0" indent="0">
              <a:buNone/>
            </a:pPr>
            <a:r>
              <a:rPr lang="en-US" dirty="0" smtClean="0"/>
              <a:t>     2			65			0.57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BOD’s BPQL is 2.0 mg/l	     Monthly Average:  (&lt;2.0 + 65)/2= &lt;33.5   Maximum:  65</a:t>
            </a:r>
          </a:p>
          <a:p>
            <a:pPr marL="0" indent="0">
              <a:buNone/>
            </a:pPr>
            <a:r>
              <a:rPr lang="en-US" dirty="0" smtClean="0"/>
              <a:t>   BOD Loading Calculations:  Sample 1:  &lt;2.0 X 8.34 X 0.36= &lt;6.0	Sample 2:  65 X 8.34 X 0.57= 308.99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BOD Monthly Loading Average :  (&lt;6.0 + 308.99)/2= &lt;157.49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What it should look like on the </a:t>
            </a:r>
            <a:r>
              <a:rPr lang="en-US" dirty="0" err="1" smtClean="0"/>
              <a:t>eDMR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		Loading (Limit is 45)	Monthly Average (Limit is 30)	Maximum (Limit is 45)       No. Ex</a:t>
            </a:r>
          </a:p>
          <a:p>
            <a:pPr marL="0" indent="0">
              <a:buNone/>
            </a:pPr>
            <a:r>
              <a:rPr lang="en-US" dirty="0" smtClean="0"/>
              <a:t>BOD		&lt;157.49			&lt;33.5				65	                            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525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Example 3 for facilities that test 3 per month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15732"/>
            <a:ext cx="12191999" cy="412381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BOD sample		Result		Flow of the day of the sample in MGD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1			BPQL			0.36</a:t>
            </a:r>
          </a:p>
          <a:p>
            <a:pPr marL="0" indent="0">
              <a:buNone/>
            </a:pPr>
            <a:r>
              <a:rPr lang="en-US" dirty="0" smtClean="0"/>
              <a:t>     2			34			0.57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3			Invalid			0.53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BOD’s BPQL is 2.0 mg/l	     Monthly Average:  (&lt;2.0 + 34)/2= &lt;18   Maximum:  34</a:t>
            </a:r>
          </a:p>
          <a:p>
            <a:pPr marL="0" indent="0">
              <a:buNone/>
            </a:pPr>
            <a:r>
              <a:rPr lang="en-US" dirty="0" smtClean="0"/>
              <a:t>   BOD Loading Calculations:  Sample 1:  &lt;2.0 X 8.34 X 0.36= &lt;6.0	Sample 2:  34 X 8.34 X 0.57= 161.63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BOD Monthly Loading Average :  (&lt;6.0 + 161.63)/2= &lt;83.81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What it should look like on the </a:t>
            </a:r>
            <a:r>
              <a:rPr lang="en-US" dirty="0" err="1" smtClean="0"/>
              <a:t>eDMR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		Loading (Limit is 45)		Monthly Average (Limit is 30)	Maximum (Limit is 45)      	        No. Ex</a:t>
            </a:r>
          </a:p>
          <a:p>
            <a:pPr marL="0" indent="0">
              <a:buNone/>
            </a:pPr>
            <a:r>
              <a:rPr lang="en-US" dirty="0" smtClean="0"/>
              <a:t>BOD		&lt;83.81			&lt;18				34	                            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131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Example 3 for facilities that test 3 per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15732"/>
            <a:ext cx="12191999" cy="4123811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BOD sample		Result		Flow of the day of the sample in MGD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Week 1		1			BPQL			1.1</a:t>
            </a:r>
          </a:p>
          <a:p>
            <a:pPr marL="0" indent="0">
              <a:buNone/>
            </a:pPr>
            <a:r>
              <a:rPr lang="en-US" dirty="0" smtClean="0"/>
              <a:t>     		2			15			0.93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		3			Invalid			0.98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/>
              <a:t>Week </a:t>
            </a:r>
            <a:r>
              <a:rPr lang="en-US" dirty="0" smtClean="0"/>
              <a:t>2</a:t>
            </a:r>
            <a:r>
              <a:rPr lang="en-US" dirty="0"/>
              <a:t>		1			</a:t>
            </a:r>
            <a:r>
              <a:rPr lang="en-US" dirty="0" smtClean="0"/>
              <a:t>23</a:t>
            </a:r>
            <a:r>
              <a:rPr lang="en-US" dirty="0"/>
              <a:t>			</a:t>
            </a:r>
            <a:r>
              <a:rPr lang="en-US" dirty="0" smtClean="0"/>
              <a:t>1.3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		2			</a:t>
            </a:r>
            <a:r>
              <a:rPr lang="en-US" dirty="0" smtClean="0"/>
              <a:t>54</a:t>
            </a:r>
            <a:r>
              <a:rPr lang="en-US" dirty="0"/>
              <a:t>			</a:t>
            </a:r>
            <a:r>
              <a:rPr lang="en-US" dirty="0" smtClean="0"/>
              <a:t>1.5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		3			</a:t>
            </a:r>
            <a:r>
              <a:rPr lang="en-US" dirty="0" smtClean="0"/>
              <a:t>65</a:t>
            </a:r>
            <a:r>
              <a:rPr lang="en-US" dirty="0"/>
              <a:t>			</a:t>
            </a:r>
            <a:r>
              <a:rPr lang="en-US" dirty="0" smtClean="0"/>
              <a:t>1.5</a:t>
            </a:r>
          </a:p>
          <a:p>
            <a:pPr marL="0" indent="0">
              <a:buNone/>
            </a:pPr>
            <a:r>
              <a:rPr lang="en-US" dirty="0" smtClean="0"/>
              <a:t>     Week 3</a:t>
            </a:r>
            <a:r>
              <a:rPr lang="en-US" dirty="0"/>
              <a:t>		1			</a:t>
            </a:r>
            <a:r>
              <a:rPr lang="en-US" dirty="0" smtClean="0"/>
              <a:t>35</a:t>
            </a:r>
            <a:r>
              <a:rPr lang="en-US" dirty="0"/>
              <a:t>			</a:t>
            </a:r>
            <a:r>
              <a:rPr lang="en-US" dirty="0" smtClean="0"/>
              <a:t>1.1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		2			</a:t>
            </a:r>
            <a:r>
              <a:rPr lang="en-US" dirty="0" smtClean="0"/>
              <a:t>30</a:t>
            </a:r>
            <a:r>
              <a:rPr lang="en-US" dirty="0"/>
              <a:t>			</a:t>
            </a:r>
            <a:r>
              <a:rPr lang="en-US" dirty="0" smtClean="0"/>
              <a:t>1.1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		3			</a:t>
            </a:r>
            <a:r>
              <a:rPr lang="en-US" dirty="0" smtClean="0"/>
              <a:t>34</a:t>
            </a:r>
            <a:r>
              <a:rPr lang="en-US" dirty="0"/>
              <a:t>			</a:t>
            </a:r>
            <a:r>
              <a:rPr lang="en-US" dirty="0" smtClean="0"/>
              <a:t>0.99</a:t>
            </a:r>
          </a:p>
          <a:p>
            <a:pPr marL="0" indent="0">
              <a:buNone/>
            </a:pPr>
            <a:r>
              <a:rPr lang="en-US" dirty="0" smtClean="0"/>
              <a:t>     Week 4</a:t>
            </a:r>
            <a:r>
              <a:rPr lang="en-US" dirty="0"/>
              <a:t>		1			</a:t>
            </a:r>
            <a:r>
              <a:rPr lang="en-US" dirty="0" smtClean="0"/>
              <a:t>29</a:t>
            </a:r>
            <a:r>
              <a:rPr lang="en-US" dirty="0"/>
              <a:t>			</a:t>
            </a:r>
            <a:r>
              <a:rPr lang="en-US" dirty="0" smtClean="0"/>
              <a:t>0.95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		2			</a:t>
            </a:r>
            <a:r>
              <a:rPr lang="en-US" dirty="0" smtClean="0"/>
              <a:t>25</a:t>
            </a:r>
            <a:r>
              <a:rPr lang="en-US" dirty="0"/>
              <a:t>			</a:t>
            </a:r>
            <a:r>
              <a:rPr lang="en-US" dirty="0" smtClean="0"/>
              <a:t>0.96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		3			</a:t>
            </a:r>
            <a:r>
              <a:rPr lang="en-US" dirty="0" smtClean="0"/>
              <a:t>22</a:t>
            </a:r>
            <a:r>
              <a:rPr lang="en-US" dirty="0"/>
              <a:t>			0.99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015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Example 3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15732"/>
            <a:ext cx="12191999" cy="4123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BOD Concentrations Calculations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BOD’s BPQL is 2.0 mg/l	</a:t>
            </a:r>
          </a:p>
          <a:p>
            <a:pPr marL="0" indent="0">
              <a:buNone/>
            </a:pPr>
            <a:r>
              <a:rPr lang="en-US" dirty="0" smtClean="0"/>
              <a:t>   Week 1: (&lt;2.0 +15)/ 2 = &lt;8.5 	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Week </a:t>
            </a:r>
            <a:r>
              <a:rPr lang="en-US" dirty="0"/>
              <a:t>2: (23+54+65)/3 = </a:t>
            </a:r>
            <a:r>
              <a:rPr lang="en-US" dirty="0" smtClean="0"/>
              <a:t>47.3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/>
              <a:t>Week 3</a:t>
            </a:r>
            <a:r>
              <a:rPr lang="en-US" dirty="0" smtClean="0"/>
              <a:t>: (35+30+34)/3 = 33</a:t>
            </a:r>
          </a:p>
          <a:p>
            <a:pPr marL="0" indent="0">
              <a:buNone/>
            </a:pPr>
            <a:r>
              <a:rPr lang="en-US" dirty="0" smtClean="0"/>
              <a:t>   Week 4: (29+25+22)/3 = 25.3</a:t>
            </a:r>
          </a:p>
          <a:p>
            <a:pPr marL="0" indent="0">
              <a:buNone/>
            </a:pPr>
            <a:r>
              <a:rPr lang="en-US" dirty="0" smtClean="0"/>
              <a:t>   Monthly </a:t>
            </a:r>
            <a:r>
              <a:rPr lang="en-US" dirty="0"/>
              <a:t>Weekly Average: (&lt;8.5+47.3+33+25.3)/4 =28.5</a:t>
            </a:r>
          </a:p>
          <a:p>
            <a:pPr marL="0" indent="0">
              <a:buNone/>
            </a:pPr>
            <a:r>
              <a:rPr lang="en-US" dirty="0" smtClean="0"/>
              <a:t>   Maximum Weekly Average: 47.3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1062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Example 3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15732"/>
            <a:ext cx="12191999" cy="41296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BOD Loading Calculations</a:t>
            </a:r>
          </a:p>
          <a:p>
            <a:pPr marL="0" indent="0">
              <a:buNone/>
            </a:pPr>
            <a:r>
              <a:rPr lang="en-US" dirty="0" smtClean="0"/>
              <a:t>   Week 1: &lt;2.0 x 8.34 x 1.1=  &lt;18.3	</a:t>
            </a:r>
            <a:r>
              <a:rPr lang="en-US" dirty="0"/>
              <a:t> </a:t>
            </a:r>
            <a:r>
              <a:rPr lang="en-US" dirty="0" smtClean="0"/>
              <a:t>Week </a:t>
            </a:r>
            <a:r>
              <a:rPr lang="en-US" dirty="0"/>
              <a:t>2: </a:t>
            </a:r>
            <a:r>
              <a:rPr lang="en-US" dirty="0" smtClean="0"/>
              <a:t>23 x 8.34 x 1.3 </a:t>
            </a:r>
            <a:r>
              <a:rPr lang="en-US" dirty="0"/>
              <a:t>= </a:t>
            </a:r>
            <a:r>
              <a:rPr lang="en-US" dirty="0" smtClean="0"/>
              <a:t>249.4</a:t>
            </a:r>
          </a:p>
          <a:p>
            <a:pPr marL="0" indent="0">
              <a:buNone/>
            </a:pPr>
            <a:r>
              <a:rPr lang="en-US" dirty="0" smtClean="0"/>
              <a:t>   Week 1: 15 x 8.34 x 0.93=  116.3             	Week </a:t>
            </a:r>
            <a:r>
              <a:rPr lang="en-US" dirty="0"/>
              <a:t>2: </a:t>
            </a:r>
            <a:r>
              <a:rPr lang="en-US" dirty="0" smtClean="0"/>
              <a:t>54 </a:t>
            </a:r>
            <a:r>
              <a:rPr lang="en-US" dirty="0"/>
              <a:t>x 8.34 x </a:t>
            </a:r>
            <a:r>
              <a:rPr lang="en-US" dirty="0" smtClean="0"/>
              <a:t>1.5 = 675.5</a:t>
            </a:r>
          </a:p>
          <a:p>
            <a:pPr marL="0" indent="0">
              <a:buNone/>
            </a:pPr>
            <a:r>
              <a:rPr lang="en-US" dirty="0" smtClean="0"/>
              <a:t>    					Week </a:t>
            </a:r>
            <a:r>
              <a:rPr lang="en-US" dirty="0"/>
              <a:t>2: </a:t>
            </a:r>
            <a:r>
              <a:rPr lang="en-US" dirty="0" smtClean="0"/>
              <a:t>65 x </a:t>
            </a:r>
            <a:r>
              <a:rPr lang="en-US" dirty="0"/>
              <a:t>8.34 x </a:t>
            </a:r>
            <a:r>
              <a:rPr lang="en-US" dirty="0" smtClean="0"/>
              <a:t>1.5 = 813.2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Week </a:t>
            </a:r>
            <a:r>
              <a:rPr lang="en-US" dirty="0"/>
              <a:t>3: </a:t>
            </a:r>
            <a:r>
              <a:rPr lang="en-US" dirty="0" smtClean="0"/>
              <a:t>35 x </a:t>
            </a:r>
            <a:r>
              <a:rPr lang="en-US" dirty="0"/>
              <a:t>8.34 x </a:t>
            </a:r>
            <a:r>
              <a:rPr lang="en-US" dirty="0" smtClean="0"/>
              <a:t>1.1 = 321.1		Week </a:t>
            </a:r>
            <a:r>
              <a:rPr lang="en-US" dirty="0"/>
              <a:t>4: </a:t>
            </a:r>
            <a:r>
              <a:rPr lang="en-US" dirty="0" smtClean="0"/>
              <a:t>29 x </a:t>
            </a:r>
            <a:r>
              <a:rPr lang="en-US" dirty="0"/>
              <a:t>8.34 x </a:t>
            </a:r>
            <a:r>
              <a:rPr lang="en-US" dirty="0" smtClean="0"/>
              <a:t>0.95 =229.8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Week </a:t>
            </a:r>
            <a:r>
              <a:rPr lang="en-US" dirty="0"/>
              <a:t>3: </a:t>
            </a:r>
            <a:r>
              <a:rPr lang="en-US" dirty="0" smtClean="0"/>
              <a:t>30 x </a:t>
            </a:r>
            <a:r>
              <a:rPr lang="en-US" dirty="0"/>
              <a:t>8.34 x </a:t>
            </a:r>
            <a:r>
              <a:rPr lang="en-US" dirty="0" smtClean="0"/>
              <a:t>1.1 = 275.2</a:t>
            </a:r>
            <a:r>
              <a:rPr lang="en-US" dirty="0"/>
              <a:t>		</a:t>
            </a:r>
            <a:r>
              <a:rPr lang="en-US" dirty="0" smtClean="0"/>
              <a:t>Week </a:t>
            </a:r>
            <a:r>
              <a:rPr lang="en-US" dirty="0"/>
              <a:t>4: </a:t>
            </a:r>
            <a:r>
              <a:rPr lang="en-US" dirty="0" smtClean="0"/>
              <a:t>25 x </a:t>
            </a:r>
            <a:r>
              <a:rPr lang="en-US" dirty="0"/>
              <a:t>8.34 x </a:t>
            </a:r>
            <a:r>
              <a:rPr lang="en-US" dirty="0" smtClean="0"/>
              <a:t>0.96 =200.2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Week </a:t>
            </a:r>
            <a:r>
              <a:rPr lang="en-US" dirty="0"/>
              <a:t>3: </a:t>
            </a:r>
            <a:r>
              <a:rPr lang="en-US" dirty="0" smtClean="0"/>
              <a:t>34 x </a:t>
            </a:r>
            <a:r>
              <a:rPr lang="en-US" dirty="0"/>
              <a:t>8.34 x </a:t>
            </a:r>
            <a:r>
              <a:rPr lang="en-US" dirty="0" smtClean="0"/>
              <a:t>0.99 = 280.7</a:t>
            </a:r>
            <a:r>
              <a:rPr lang="en-US" dirty="0"/>
              <a:t>		</a:t>
            </a:r>
            <a:r>
              <a:rPr lang="en-US" dirty="0" smtClean="0"/>
              <a:t>Week </a:t>
            </a:r>
            <a:r>
              <a:rPr lang="en-US" dirty="0"/>
              <a:t>4: </a:t>
            </a:r>
            <a:r>
              <a:rPr lang="en-US" dirty="0" smtClean="0"/>
              <a:t>22 x </a:t>
            </a:r>
            <a:r>
              <a:rPr lang="en-US" dirty="0"/>
              <a:t>8.34 x </a:t>
            </a:r>
            <a:r>
              <a:rPr lang="en-US" dirty="0" smtClean="0"/>
              <a:t>0.99 = 181.6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5036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Example 3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Week 1= (18.3 + 116.3)/2 </a:t>
            </a:r>
            <a:r>
              <a:rPr lang="en-US" dirty="0" smtClean="0"/>
              <a:t>= 269.2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Week 2= (249.4 + 675.5 + 813.2)/</a:t>
            </a:r>
            <a:r>
              <a:rPr lang="en-US" dirty="0" smtClean="0"/>
              <a:t>3 = 579.4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Week 3= (321.1 + 275.2 + 280.7)/</a:t>
            </a:r>
            <a:r>
              <a:rPr lang="en-US" dirty="0" smtClean="0"/>
              <a:t>3 = 292.3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Week 4= (229.8 +200.2 +181.6)/3 = 203.9</a:t>
            </a:r>
          </a:p>
          <a:p>
            <a:pPr marL="0" indent="0">
              <a:buNone/>
            </a:pPr>
            <a:r>
              <a:rPr lang="en-US" dirty="0" smtClean="0"/>
              <a:t>BOD Loading = (269.2 + 579.4 + 292.3 + 203.9)/4 = &lt;336.2</a:t>
            </a:r>
          </a:p>
          <a:p>
            <a:pPr marL="0" indent="0">
              <a:buNone/>
            </a:pPr>
            <a:r>
              <a:rPr lang="en-US" dirty="0" smtClean="0"/>
              <a:t>BOD Monthly Weekly Average = &lt;28.5</a:t>
            </a:r>
          </a:p>
          <a:p>
            <a:pPr marL="0" indent="0">
              <a:buNone/>
            </a:pPr>
            <a:r>
              <a:rPr lang="en-US" dirty="0" smtClean="0"/>
              <a:t>BOD Maximum Weekly Average = 47.3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2700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Example 3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it should look like on the </a:t>
            </a:r>
            <a:r>
              <a:rPr lang="en-US" dirty="0" err="1"/>
              <a:t>eDMR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	 Loading (775.6)  </a:t>
            </a:r>
            <a:r>
              <a:rPr lang="en-US" dirty="0" err="1" smtClean="0"/>
              <a:t>Mon.WK</a:t>
            </a:r>
            <a:r>
              <a:rPr lang="en-US" dirty="0" smtClean="0"/>
              <a:t> AVG (30)     Maximum (45)       </a:t>
            </a:r>
            <a:r>
              <a:rPr lang="en-US" dirty="0"/>
              <a:t>No. Ex</a:t>
            </a:r>
          </a:p>
          <a:p>
            <a:pPr marL="0" indent="0">
              <a:buNone/>
            </a:pPr>
            <a:r>
              <a:rPr lang="en-US" dirty="0"/>
              <a:t>BOD	 &lt;336.2 		&lt;</a:t>
            </a:r>
            <a:r>
              <a:rPr lang="en-US" dirty="0" smtClean="0"/>
              <a:t>28.5		       47.3		1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	                     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297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2CE6E-A635-4B43-AA5B-5758A59ED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What is a significant noncompliance violation (SNC) on your </a:t>
            </a:r>
            <a:r>
              <a:rPr lang="en-US" cap="none" dirty="0" err="1" smtClean="0"/>
              <a:t>eDMR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40874-B8E9-449D-BB3E-912ACB764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Three types of SNC </a:t>
            </a:r>
            <a:r>
              <a:rPr lang="en-US" sz="2400" dirty="0" err="1" smtClean="0"/>
              <a:t>eDMR</a:t>
            </a:r>
            <a:r>
              <a:rPr lang="en-US" sz="2400" dirty="0" smtClean="0"/>
              <a:t>: effluent violations, non-sampling violation, and non-submit violations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What is the most common SNC violation?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52625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BOD sample		Result		Flow of the day of the </a:t>
            </a:r>
            <a:r>
              <a:rPr lang="en-US" dirty="0" smtClean="0"/>
              <a:t>sample in MGD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1			BPQL			</a:t>
            </a:r>
            <a:r>
              <a:rPr lang="en-US" dirty="0" smtClean="0"/>
              <a:t>1.8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2			</a:t>
            </a:r>
            <a:r>
              <a:rPr lang="en-US" dirty="0" smtClean="0"/>
              <a:t>2</a:t>
            </a:r>
            <a:r>
              <a:rPr lang="en-US" dirty="0"/>
              <a:t>			</a:t>
            </a:r>
            <a:r>
              <a:rPr lang="en-US" dirty="0" smtClean="0"/>
              <a:t>1.1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BOD’s BPQL is 2.0 mg/l	     Monthly Average:   </a:t>
            </a:r>
            <a:r>
              <a:rPr lang="en-US" dirty="0" smtClean="0"/>
              <a:t>          Maximum</a:t>
            </a:r>
            <a:r>
              <a:rPr lang="en-US" dirty="0"/>
              <a:t>:   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BOD Loading Calculations: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BOD </a:t>
            </a:r>
            <a:r>
              <a:rPr lang="en-US" dirty="0"/>
              <a:t>Monthly Average 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What it should look like on the </a:t>
            </a:r>
            <a:r>
              <a:rPr lang="en-US" dirty="0" err="1"/>
              <a:t>eDMR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	</a:t>
            </a:r>
            <a:r>
              <a:rPr lang="en-US" dirty="0" smtClean="0"/>
              <a:t>Loading</a:t>
            </a:r>
            <a:r>
              <a:rPr lang="en-US" dirty="0"/>
              <a:t>			Monthly Average		</a:t>
            </a:r>
            <a:r>
              <a:rPr lang="en-US" dirty="0" smtClean="0"/>
              <a:t>Maximum		No. Ex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BOD			</a:t>
            </a:r>
            <a:r>
              <a:rPr lang="en-US" dirty="0" smtClean="0"/>
              <a:t> </a:t>
            </a:r>
            <a:r>
              <a:rPr lang="en-US" dirty="0"/>
              <a:t>			</a:t>
            </a:r>
            <a:r>
              <a:rPr lang="en-US" dirty="0" smtClean="0"/>
              <a:t> </a:t>
            </a:r>
            <a:r>
              <a:rPr lang="en-US" dirty="0"/>
              <a:t>			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0731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Question </a:t>
            </a:r>
            <a:r>
              <a:rPr lang="en-US" cap="none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BOD sample		Result		Flow of the day of the sample in MGD</a:t>
            </a:r>
          </a:p>
          <a:p>
            <a:pPr marL="0" indent="0">
              <a:buNone/>
            </a:pPr>
            <a:r>
              <a:rPr lang="en-US" dirty="0"/>
              <a:t>     1			</a:t>
            </a:r>
            <a:r>
              <a:rPr lang="en-US" dirty="0" smtClean="0"/>
              <a:t>32</a:t>
            </a:r>
            <a:r>
              <a:rPr lang="en-US" dirty="0"/>
              <a:t>			1.8</a:t>
            </a:r>
          </a:p>
          <a:p>
            <a:pPr marL="0" indent="0">
              <a:buNone/>
            </a:pPr>
            <a:r>
              <a:rPr lang="en-US" dirty="0"/>
              <a:t>     2			</a:t>
            </a:r>
            <a:r>
              <a:rPr lang="en-US" dirty="0" smtClean="0"/>
              <a:t>14</a:t>
            </a:r>
            <a:r>
              <a:rPr lang="en-US" dirty="0"/>
              <a:t>			</a:t>
            </a:r>
            <a:r>
              <a:rPr lang="en-US" dirty="0" smtClean="0"/>
              <a:t>1.1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3			25			1.2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BOD’s BPQL is 2.0 mg/l	     Monthly Average:             Maximum:    </a:t>
            </a:r>
          </a:p>
          <a:p>
            <a:pPr marL="0" indent="0">
              <a:buNone/>
            </a:pPr>
            <a:r>
              <a:rPr lang="en-US" dirty="0"/>
              <a:t>   BOD Loading Calculations: </a:t>
            </a:r>
          </a:p>
          <a:p>
            <a:pPr marL="0" indent="0">
              <a:buNone/>
            </a:pPr>
            <a:r>
              <a:rPr lang="en-US" dirty="0"/>
              <a:t>   BOD Monthly Average :</a:t>
            </a:r>
          </a:p>
          <a:p>
            <a:pPr marL="0" indent="0">
              <a:buNone/>
            </a:pPr>
            <a:r>
              <a:rPr lang="en-US" dirty="0"/>
              <a:t>   What it should look like on the </a:t>
            </a:r>
            <a:r>
              <a:rPr lang="en-US" dirty="0" err="1"/>
              <a:t>eDMR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	</a:t>
            </a:r>
            <a:r>
              <a:rPr lang="en-US" dirty="0" smtClean="0"/>
              <a:t>Loading</a:t>
            </a:r>
            <a:r>
              <a:rPr lang="en-US" dirty="0"/>
              <a:t>			Monthly Average		</a:t>
            </a:r>
            <a:r>
              <a:rPr lang="en-US" dirty="0" smtClean="0"/>
              <a:t>Maximum		No. Ex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BOD			 			 			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520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BOD sample		Result		Flow of the day of the sample in MGD</a:t>
            </a:r>
          </a:p>
          <a:p>
            <a:pPr marL="0" indent="0">
              <a:buNone/>
            </a:pPr>
            <a:r>
              <a:rPr lang="en-US" dirty="0"/>
              <a:t>     1			</a:t>
            </a:r>
            <a:r>
              <a:rPr lang="en-US" dirty="0" smtClean="0"/>
              <a:t>62.3</a:t>
            </a:r>
            <a:r>
              <a:rPr lang="en-US" dirty="0"/>
              <a:t>			</a:t>
            </a:r>
            <a:r>
              <a:rPr lang="en-US" dirty="0" smtClean="0"/>
              <a:t>0.78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2			</a:t>
            </a:r>
            <a:r>
              <a:rPr lang="en-US" dirty="0" smtClean="0"/>
              <a:t>Invalid test</a:t>
            </a:r>
            <a:r>
              <a:rPr lang="en-US" dirty="0"/>
              <a:t>		</a:t>
            </a:r>
            <a:r>
              <a:rPr lang="en-US" dirty="0" smtClean="0"/>
              <a:t>0.56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BOD’s BPQL is 2.0 mg/l	     Monthly Average:             Maximum:    </a:t>
            </a:r>
          </a:p>
          <a:p>
            <a:pPr marL="0" indent="0">
              <a:buNone/>
            </a:pPr>
            <a:r>
              <a:rPr lang="en-US" dirty="0"/>
              <a:t>   BOD Loading Calculations: </a:t>
            </a:r>
          </a:p>
          <a:p>
            <a:pPr marL="0" indent="0">
              <a:buNone/>
            </a:pPr>
            <a:r>
              <a:rPr lang="en-US" dirty="0"/>
              <a:t>   BOD Monthly Average :</a:t>
            </a:r>
          </a:p>
          <a:p>
            <a:pPr marL="0" indent="0">
              <a:buNone/>
            </a:pPr>
            <a:r>
              <a:rPr lang="en-US" dirty="0"/>
              <a:t>   What it should look like on the </a:t>
            </a:r>
            <a:r>
              <a:rPr lang="en-US" dirty="0" err="1"/>
              <a:t>eDMR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			Loading			Monthly Average		Maximum</a:t>
            </a:r>
          </a:p>
          <a:p>
            <a:pPr marL="0" indent="0">
              <a:buNone/>
            </a:pPr>
            <a:r>
              <a:rPr lang="en-US" dirty="0"/>
              <a:t>BOD			 			 			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2396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Examples of MORs with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one is testing 3 times per month</a:t>
            </a:r>
          </a:p>
          <a:p>
            <a:r>
              <a:rPr lang="en-US" dirty="0" smtClean="0"/>
              <a:t>Second one is testing 3 times per week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3480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785" y="105508"/>
            <a:ext cx="12098215" cy="67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444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694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What is Oklahoma DEQ using to improve SNC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 system: </a:t>
            </a:r>
            <a:r>
              <a:rPr lang="en-US" dirty="0" err="1" smtClean="0"/>
              <a:t>Gov</a:t>
            </a:r>
            <a:r>
              <a:rPr lang="en-US" dirty="0" smtClean="0"/>
              <a:t> Delivery</a:t>
            </a:r>
          </a:p>
          <a:p>
            <a:r>
              <a:rPr lang="en-US" dirty="0" smtClean="0"/>
              <a:t>Oklahoma’s E2 and ERS website</a:t>
            </a:r>
          </a:p>
          <a:p>
            <a:r>
              <a:rPr lang="en-US" dirty="0" smtClean="0"/>
              <a:t>Oklahoma’s own data base (NMS)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1019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08"/>
            <a:ext cx="12192000" cy="67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742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2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68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1638" y="-233363"/>
            <a:ext cx="15535275" cy="732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63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Answer:  non-submit of </a:t>
            </a:r>
            <a:r>
              <a:rPr lang="en-US" dirty="0" err="1" smtClean="0"/>
              <a:t>DMrs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Non-submit is 64% of SNC rate nationwide, most of that is incomplete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67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86867-20B6-4731-9A6A-F810AFE5B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Long-term Strategies to Address Federal Facility SNC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247DE-B316-4ACC-9754-B99E5314D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Continue data-sharing and dialoguing with Federal Agency HQs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Identify FFs in SNC for regions/states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Fund/conduct FF inspections or compliance assistance work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Improve FF data quality in conjunction with data sub-workgroup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Develop webinars/compliance alerts/content for </a:t>
            </a:r>
            <a:r>
              <a:rPr lang="en-US" sz="2400" dirty="0" err="1"/>
              <a:t>FedCenter</a:t>
            </a: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Continue outreach – present at meetings with Federal Agencies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640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6D1F2-4DC5-4247-B871-7DE55FA62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none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A7CD0-93F9-4532-A201-9F5AE0E79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Wayne Morey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wayne.morey@deq.state.gov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405-702-8138</a:t>
            </a:r>
          </a:p>
          <a:p>
            <a:pPr marL="0" indent="0" algn="ctr">
              <a:buNone/>
            </a:pPr>
            <a:r>
              <a:rPr lang="en-US" dirty="0" smtClean="0"/>
              <a:t>Charles Garcia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Charles.Garcia@deq.state.gov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405-702-8220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023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SNC color code: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8" y="1853754"/>
            <a:ext cx="9603275" cy="4117555"/>
          </a:xfrm>
        </p:spPr>
      </p:pic>
    </p:spTree>
    <p:extLst>
      <p:ext uri="{BB962C8B-B14F-4D97-AF65-F5344CB8AC3E}">
        <p14:creationId xmlns:p14="http://schemas.microsoft.com/office/powerpoint/2010/main" val="1034168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SNC rate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1853755"/>
            <a:ext cx="9604375" cy="3965154"/>
          </a:xfrm>
        </p:spPr>
      </p:pic>
    </p:spTree>
    <p:extLst>
      <p:ext uri="{BB962C8B-B14F-4D97-AF65-F5344CB8AC3E}">
        <p14:creationId xmlns:p14="http://schemas.microsoft.com/office/powerpoint/2010/main" val="817313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2CE6E-A635-4B43-AA5B-5758A59ED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What’s the violation that an operator’s can control the most?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40874-B8E9-449D-BB3E-912ACB764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5609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2CE6E-A635-4B43-AA5B-5758A59ED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ANSWER: Non-submit and non-sampling</a:t>
            </a:r>
            <a:endParaRPr lang="en-US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40874-B8E9-449D-BB3E-912ACB764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5940874-B8E9-449D-BB3E-912ACB764193}"/>
              </a:ext>
            </a:extLst>
          </p:cNvPr>
          <p:cNvSpPr txBox="1">
            <a:spLocks/>
          </p:cNvSpPr>
          <p:nvPr/>
        </p:nvSpPr>
        <p:spPr>
          <a:xfrm>
            <a:off x="1603979" y="21681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/>
              <a:t>Documentation of your day-to day operations (MORs, permit on site, and SOP)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What </a:t>
            </a:r>
            <a:r>
              <a:rPr lang="en-US" sz="2400" dirty="0"/>
              <a:t>you have to sample for and when you have to sample (permit requirements)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/>
              <a:t>Calibration of lab equipment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/>
              <a:t>Your wastewater and water license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Filling </a:t>
            </a:r>
            <a:r>
              <a:rPr lang="en-US" sz="2400" dirty="0"/>
              <a:t>out </a:t>
            </a:r>
            <a:r>
              <a:rPr lang="en-US" sz="2400" dirty="0" err="1"/>
              <a:t>eDMRs</a:t>
            </a:r>
            <a:r>
              <a:rPr lang="en-US" sz="2400" dirty="0"/>
              <a:t> </a:t>
            </a:r>
            <a:r>
              <a:rPr lang="en-US" sz="2400" dirty="0" smtClean="0"/>
              <a:t>properly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664587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CB8AE640-C8E4-4486-9ECA-B3A9407E2134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F874B07A-031E-4463-AAB7-F70B2517ECE2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D95AE5D5-2D87-429D-B70F-C8B2F7E6F448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6CA6C1FC-924A-4D3B-A088-5DE8D40CE440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9D654F98-3350-450B-8400-B85A42033C7E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19450C2C-752D-4408-9169-802F1F1BF696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A87717D1-BEC7-4EDB-AE3F-245A4D3D6943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4985</TotalTime>
  <Words>1539</Words>
  <Application>Microsoft Office PowerPoint</Application>
  <PresentationFormat>Widescreen</PresentationFormat>
  <Paragraphs>228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Calibri</vt:lpstr>
      <vt:lpstr>fallback</vt:lpstr>
      <vt:lpstr>Gill Sans MT</vt:lpstr>
      <vt:lpstr>Wingdings</vt:lpstr>
      <vt:lpstr>Gallery</vt:lpstr>
      <vt:lpstr>Reducing the Rate of NPDES SNC at State Facilities</vt:lpstr>
      <vt:lpstr>Why we have to reduce SNC facilities in the state of Oklahoma……EPA’s new objective</vt:lpstr>
      <vt:lpstr>EPA’s two types of SNC noncompliance</vt:lpstr>
      <vt:lpstr>What is a significant noncompliance violation (SNC) on your eDMR</vt:lpstr>
      <vt:lpstr>Answer:  non-submit of DMrs</vt:lpstr>
      <vt:lpstr>SNC color code: </vt:lpstr>
      <vt:lpstr>SNC rate</vt:lpstr>
      <vt:lpstr>What’s the violation that an operator’s can control the most?</vt:lpstr>
      <vt:lpstr>ANSWER: Non-submit and non-sampling</vt:lpstr>
      <vt:lpstr>Common Causes of SNC at State Facilities Continued</vt:lpstr>
      <vt:lpstr>Common Causes of SNC at State Facilities</vt:lpstr>
      <vt:lpstr>Oklahoma DEQ Strategies to Address State Facility SNC</vt:lpstr>
      <vt:lpstr>Strategies Continued</vt:lpstr>
      <vt:lpstr>Epas new tool ECHO. Who can see this data…everybody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Oklahoma compared to the Regional level</vt:lpstr>
      <vt:lpstr>The Process of completing an eDMR</vt:lpstr>
      <vt:lpstr>How to start to figure the calculations for the eDMR</vt:lpstr>
      <vt:lpstr>What to do with a Invalid test</vt:lpstr>
      <vt:lpstr>What to do we do with a test results that are below detectable limits</vt:lpstr>
      <vt:lpstr>How do we report exceedences</vt:lpstr>
      <vt:lpstr>How do we calculate loadings</vt:lpstr>
      <vt:lpstr>How do we calculate geometric mean</vt:lpstr>
      <vt:lpstr>Examples of calculating the geometric mean</vt:lpstr>
      <vt:lpstr>Is there a difference between facilities that test 3 times a month compared to 3 times a week?</vt:lpstr>
      <vt:lpstr>YES</vt:lpstr>
      <vt:lpstr>Example 1 for facilities that test 2 per month</vt:lpstr>
      <vt:lpstr>Example 2</vt:lpstr>
      <vt:lpstr>Example 3 for facilities that test 3 per month</vt:lpstr>
      <vt:lpstr>Example 3 for facilities that test 3 per Week</vt:lpstr>
      <vt:lpstr>Example 3 continued</vt:lpstr>
      <vt:lpstr>Example 3 continued</vt:lpstr>
      <vt:lpstr>Example 3 continued</vt:lpstr>
      <vt:lpstr>Example 3 continued</vt:lpstr>
      <vt:lpstr>Question 1</vt:lpstr>
      <vt:lpstr>Question 2</vt:lpstr>
      <vt:lpstr>Question 3</vt:lpstr>
      <vt:lpstr>Examples of MORs with calculations</vt:lpstr>
      <vt:lpstr>PowerPoint Presentation</vt:lpstr>
      <vt:lpstr>PowerPoint Presentation</vt:lpstr>
      <vt:lpstr>What is Oklahoma DEQ using to improve SNC rate</vt:lpstr>
      <vt:lpstr>PowerPoint Presentation</vt:lpstr>
      <vt:lpstr>PowerPoint Presentation</vt:lpstr>
      <vt:lpstr>PowerPoint Presentation</vt:lpstr>
      <vt:lpstr>Long-term Strategies to Address Federal Facility SNC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Reducing the Rate of NPDES SNC at Federal Facilities</dc:title>
  <dc:creator>Freyre, Dominique</dc:creator>
  <cp:lastModifiedBy>Garcia, Charles</cp:lastModifiedBy>
  <cp:revision>108</cp:revision>
  <dcterms:created xsi:type="dcterms:W3CDTF">2019-04-23T18:59:24Z</dcterms:created>
  <dcterms:modified xsi:type="dcterms:W3CDTF">2019-06-10T19:45:51Z</dcterms:modified>
</cp:coreProperties>
</file>