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65" r:id="rId4"/>
    <p:sldId id="270" r:id="rId5"/>
    <p:sldId id="271" r:id="rId6"/>
    <p:sldId id="272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5" r:id="rId16"/>
    <p:sldId id="296" r:id="rId17"/>
    <p:sldId id="297" r:id="rId18"/>
    <p:sldId id="298" r:id="rId19"/>
    <p:sldId id="299" r:id="rId20"/>
    <p:sldId id="300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12A5-F83E-47FA-B916-8659F0FD71C3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4D64-02ED-4E8F-B8C7-6E0F6EBA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5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34F2-4795-4890-A6DB-A02D0500E32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1660-8B60-4663-94A6-80C70494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77FE3D6-8671-4DA1-AC3D-D4FDC2A6D03A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05BD76-D889-4D77-B552-BD618C23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086E-7DE7-4E25-A216-5FBE11B2684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6AD9-2E4F-4119-9F3C-955E8E82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10B4-7FC1-4241-8DD9-43F5C6EFBAC4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544-D0D9-4096-8FC1-29CFD269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2923-F2FC-4A4F-8627-57FC480D2022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20B-7EC9-45B8-B11C-34C65C75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70DE-711E-475C-AC5F-E86CF9AB69E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0F2C-E746-4342-92D3-3AEA53C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D3C-FD21-4D79-BF7E-2FC52CD2B5D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4661-D3BE-4492-AE73-6D8A521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DC9D-3FAC-422C-BA7D-56A5D8CF9B41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7EA-C802-4CFF-97F1-B00CD6E0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899-8DF4-411A-956C-7CE664848760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755-12C7-47BE-9F9B-A2704C51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0C4-0405-4F4C-8D55-C307BFD83A05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431D-6BD5-48D3-98DC-4089AE18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34D-E100-47F3-882F-FC286AF759A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626B-DE6D-499C-B4E7-6305EA8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DD4-DDD6-42F7-BF2B-AE2277117B3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579C-2806-4906-B3E7-CE3E3942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F0E51-6052-4655-842B-65F9CB9F5CB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001C-B516-4B10-8179-07F76ABE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s/deq.ok.gov/e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r>
              <a:rPr lang="en-US" altLang="en-US" dirty="0" smtClean="0"/>
              <a:t>E2 Revisions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altLang="en-US" dirty="0" smtClean="0"/>
              <a:t>How to revise an </a:t>
            </a:r>
            <a:r>
              <a:rPr lang="en-US" altLang="en-US" dirty="0" err="1" smtClean="0"/>
              <a:t>eDMR</a:t>
            </a:r>
            <a:r>
              <a:rPr lang="en-US" altLang="en-US" dirty="0" smtClean="0"/>
              <a:t> that has been rejected by a signatory or a member of DEQ.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505200" cy="17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1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2400" dirty="0">
                <a:solidFill>
                  <a:srgbClr val="94C600"/>
                </a:solidFill>
              </a:rPr>
              <a:t>E2: Revision</a:t>
            </a:r>
            <a:endParaRPr lang="en-US" alt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66800" y="5257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2286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5943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3352800"/>
            <a:ext cx="7010400" cy="114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685800" y="2438400"/>
            <a:ext cx="1752600" cy="838201"/>
          </a:xfrm>
          <a:prstGeom prst="wedgeRectCallout">
            <a:avLst>
              <a:gd name="adj1" fmla="val 45321"/>
              <a:gd name="adj2" fmla="val 1210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2438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must enter a comment denoting that this is a Revised DMR</a:t>
            </a:r>
            <a:endParaRPr lang="en-US" sz="1200" dirty="0"/>
          </a:p>
        </p:txBody>
      </p:sp>
      <p:sp>
        <p:nvSpPr>
          <p:cNvPr id="22" name="Rectangular Callout 21"/>
          <p:cNvSpPr/>
          <p:nvPr/>
        </p:nvSpPr>
        <p:spPr>
          <a:xfrm>
            <a:off x="685800" y="4267200"/>
            <a:ext cx="1295400" cy="819834"/>
          </a:xfrm>
          <a:prstGeom prst="wedgeRectCallout">
            <a:avLst>
              <a:gd name="adj1" fmla="val -9435"/>
              <a:gd name="adj2" fmla="val 779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4267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Name</a:t>
            </a:r>
            <a:endParaRPr lang="en-US" sz="1600" dirty="0"/>
          </a:p>
        </p:txBody>
      </p:sp>
      <p:sp>
        <p:nvSpPr>
          <p:cNvPr id="24" name="Rectangular Callout 23"/>
          <p:cNvSpPr/>
          <p:nvPr/>
        </p:nvSpPr>
        <p:spPr>
          <a:xfrm>
            <a:off x="3962400" y="4572000"/>
            <a:ext cx="2286000" cy="609600"/>
          </a:xfrm>
          <a:prstGeom prst="wedgeRectCallout">
            <a:avLst>
              <a:gd name="adj1" fmla="val 45371"/>
              <a:gd name="adj2" fmla="val 840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62400" y="45810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 phone number</a:t>
            </a:r>
            <a:endParaRPr lang="en-US" sz="1600" dirty="0"/>
          </a:p>
        </p:txBody>
      </p:sp>
      <p:sp>
        <p:nvSpPr>
          <p:cNvPr id="26" name="Rectangular Callout 25"/>
          <p:cNvSpPr/>
          <p:nvPr/>
        </p:nvSpPr>
        <p:spPr>
          <a:xfrm>
            <a:off x="7620000" y="5144868"/>
            <a:ext cx="762000" cy="646331"/>
          </a:xfrm>
          <a:prstGeom prst="wedgeRectCallout">
            <a:avLst>
              <a:gd name="adj1" fmla="val 18561"/>
              <a:gd name="adj2" fmla="val 831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0" y="5144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2400" dirty="0">
                <a:solidFill>
                  <a:srgbClr val="94C600"/>
                </a:solidFill>
              </a:rPr>
              <a:t>E2: Revision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5740"/>
            <a:ext cx="8077200" cy="39692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1600200"/>
            <a:ext cx="2514600" cy="1204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160481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page is optional. If you have a “Non-Compliance Report” and/or “Waste Water MORs” you can use this page to attach it to your </a:t>
            </a:r>
            <a:r>
              <a:rPr lang="en-US" sz="1200" dirty="0" err="1" smtClean="0"/>
              <a:t>eDMR</a:t>
            </a:r>
            <a:r>
              <a:rPr lang="en-US" sz="1200" dirty="0" smtClean="0"/>
              <a:t> submission</a:t>
            </a:r>
            <a:endParaRPr lang="en-US" sz="1200" dirty="0"/>
          </a:p>
        </p:txBody>
      </p:sp>
      <p:sp>
        <p:nvSpPr>
          <p:cNvPr id="19" name="Rectangular Callout 18"/>
          <p:cNvSpPr/>
          <p:nvPr/>
        </p:nvSpPr>
        <p:spPr>
          <a:xfrm>
            <a:off x="7620000" y="4572000"/>
            <a:ext cx="762000" cy="685800"/>
          </a:xfrm>
          <a:prstGeom prst="wedgeRectCallout">
            <a:avLst>
              <a:gd name="adj1" fmla="val 20193"/>
              <a:gd name="adj2" fmla="val 7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2400" dirty="0">
                <a:solidFill>
                  <a:srgbClr val="94C600"/>
                </a:solidFill>
              </a:rPr>
              <a:t>E2: Revision</a:t>
            </a:r>
            <a:endParaRPr lang="en-US" alt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3477"/>
            <a:ext cx="8077200" cy="3731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362200"/>
            <a:ext cx="609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48768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038600" y="2249268"/>
            <a:ext cx="1981200" cy="646331"/>
          </a:xfrm>
          <a:prstGeom prst="wedgeRectCallout">
            <a:avLst>
              <a:gd name="adj1" fmla="val -67453"/>
              <a:gd name="adj2" fmla="val -60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2249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 copy of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you will be submitting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696200" y="3962400"/>
            <a:ext cx="838200" cy="685800"/>
          </a:xfrm>
          <a:prstGeom prst="wedgeRectCallout">
            <a:avLst>
              <a:gd name="adj1" fmla="val -998"/>
              <a:gd name="adj2" fmla="val 880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29240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2400" dirty="0">
                <a:solidFill>
                  <a:srgbClr val="94C600"/>
                </a:solidFill>
              </a:rPr>
              <a:t>E2: </a:t>
            </a:r>
            <a:r>
              <a:rPr lang="en-US" altLang="en-US" sz="2400" dirty="0" smtClean="0">
                <a:solidFill>
                  <a:srgbClr val="94C600"/>
                </a:solidFill>
              </a:rPr>
              <a:t>Revision - Submit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8143"/>
            <a:ext cx="8077200" cy="2781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3048000"/>
            <a:ext cx="40386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3733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45720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676400" y="2743200"/>
            <a:ext cx="1371600" cy="584775"/>
          </a:xfrm>
          <a:prstGeom prst="wedgeRectCallout">
            <a:avLst>
              <a:gd name="adj1" fmla="val 63343"/>
              <a:gd name="adj2" fmla="val 66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2743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Read the Agreement</a:t>
            </a:r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905000" y="4114800"/>
            <a:ext cx="2362200" cy="647700"/>
          </a:xfrm>
          <a:prstGeom prst="wedgeRectCallout">
            <a:avLst>
              <a:gd name="adj1" fmla="val 45043"/>
              <a:gd name="adj2" fmla="val -69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the “I acknowledge that I have read the certification statement”</a:t>
            </a:r>
            <a:endParaRPr lang="en-US" sz="1200" dirty="0"/>
          </a:p>
        </p:txBody>
      </p:sp>
      <p:sp>
        <p:nvSpPr>
          <p:cNvPr id="17" name="Rectangular Callout 16"/>
          <p:cNvSpPr/>
          <p:nvPr/>
        </p:nvSpPr>
        <p:spPr>
          <a:xfrm>
            <a:off x="7696200" y="3886200"/>
            <a:ext cx="838200" cy="552450"/>
          </a:xfrm>
          <a:prstGeom prst="wedgeRectCallout">
            <a:avLst>
              <a:gd name="adj1" fmla="val -12018"/>
              <a:gd name="adj2" fmla="val 859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Submit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3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9656" y="914400"/>
            <a:ext cx="7024687" cy="344487"/>
          </a:xfrm>
        </p:spPr>
        <p:txBody>
          <a:bodyPr/>
          <a:lstStyle/>
          <a:p>
            <a:r>
              <a:rPr lang="en-US" altLang="en-US" sz="2400" dirty="0">
                <a:solidFill>
                  <a:srgbClr val="94C600"/>
                </a:solidFill>
              </a:rPr>
              <a:t>E2: </a:t>
            </a:r>
            <a:r>
              <a:rPr lang="en-US" altLang="en-US" sz="2400" dirty="0" smtClean="0">
                <a:solidFill>
                  <a:srgbClr val="94C600"/>
                </a:solidFill>
              </a:rPr>
              <a:t>Revision – Submission Receipt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772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276600"/>
            <a:ext cx="2057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4419600" y="1752600"/>
            <a:ext cx="2514600" cy="1477328"/>
          </a:xfrm>
          <a:prstGeom prst="wedgeRectCallout">
            <a:avLst>
              <a:gd name="adj1" fmla="val -85536"/>
              <a:gd name="adj2" fmla="val 6104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1752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will treat any submittal as a new submittal. That is why the ID will change. Keep this in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Submission Receipt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87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2142067"/>
            <a:ext cx="2057400" cy="1376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1336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submitting the </a:t>
            </a:r>
            <a:r>
              <a:rPr lang="en-US" sz="1400" dirty="0" err="1" smtClean="0"/>
              <a:t>eDMR</a:t>
            </a:r>
            <a:r>
              <a:rPr lang="en-US" sz="1400" dirty="0" smtClean="0"/>
              <a:t> in E2, you will get an E2 Receipt. You will then click the home button above.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58000" y="1524000"/>
            <a:ext cx="533400" cy="2286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80771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Home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1" y="2749898"/>
            <a:ext cx="1600199" cy="2584102"/>
          </a:xfrm>
          <a:prstGeom prst="rect">
            <a:avLst/>
          </a:prstGeom>
          <a:solidFill>
            <a:srgbClr val="F1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989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5029200"/>
            <a:ext cx="2971800" cy="3048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648200" y="3924301"/>
            <a:ext cx="2133600" cy="876299"/>
          </a:xfrm>
          <a:prstGeom prst="wedgeRectCallout">
            <a:avLst>
              <a:gd name="adj1" fmla="val -36218"/>
              <a:gd name="adj2" fmla="val 798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39243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here to go to ERS to sign your submission.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5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969532"/>
            <a:ext cx="5648325" cy="395978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ERS: Signatory Sign and Submit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600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ERS Home Page, after you log 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3275290"/>
            <a:ext cx="15049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57200" y="2894290"/>
            <a:ext cx="1676400" cy="990600"/>
          </a:xfrm>
          <a:prstGeom prst="rightArrowCallout">
            <a:avLst>
              <a:gd name="adj1" fmla="val 15676"/>
              <a:gd name="adj2" fmla="val 25000"/>
              <a:gd name="adj3" fmla="val 25000"/>
              <a:gd name="adj4" fmla="val 715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9725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all e-DMR submissions.</a:t>
            </a:r>
            <a:endParaRPr lang="en-US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449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343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557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2667000"/>
            <a:ext cx="13716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Mark this Box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962400"/>
            <a:ext cx="1524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“Sign and Submit”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3581400"/>
            <a:ext cx="14478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on “View Submission” to view your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124200"/>
            <a:ext cx="304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505200"/>
            <a:ext cx="1295400" cy="266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487" y="3048000"/>
            <a:ext cx="59531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9" name="Rectangle 8"/>
          <p:cNvSpPr/>
          <p:nvPr/>
        </p:nvSpPr>
        <p:spPr>
          <a:xfrm>
            <a:off x="4800600" y="2133600"/>
            <a:ext cx="1905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the Statement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688477"/>
            <a:ext cx="2286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Enter your Account Password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410200"/>
            <a:ext cx="2590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Answer the Security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76800"/>
            <a:ext cx="1143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Click “Accept and Sign”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124200"/>
            <a:ext cx="63246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8006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52578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4864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024687" cy="573087"/>
          </a:xfrm>
        </p:spPr>
        <p:txBody>
          <a:bodyPr/>
          <a:lstStyle/>
          <a:p>
            <a:r>
              <a:rPr lang="en-US" altLang="en-US" sz="2400" dirty="0" smtClean="0"/>
              <a:t>E2: Revision Information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981200"/>
            <a:ext cx="6777037" cy="4114800"/>
          </a:xfrm>
        </p:spPr>
        <p:txBody>
          <a:bodyPr/>
          <a:lstStyle/>
          <a:p>
            <a:pPr marL="69850" indent="0">
              <a:buNone/>
            </a:pPr>
            <a:r>
              <a:rPr lang="en-US" sz="1800" dirty="0" smtClean="0"/>
              <a:t>There are a few ways that an </a:t>
            </a:r>
            <a:r>
              <a:rPr lang="en-US" sz="1800" dirty="0" err="1" smtClean="0"/>
              <a:t>eDMR</a:t>
            </a:r>
            <a:r>
              <a:rPr lang="en-US" sz="1800" dirty="0" smtClean="0"/>
              <a:t> that has been submitted will then need to be revised and resubmitted</a:t>
            </a:r>
          </a:p>
          <a:p>
            <a:pPr marL="412750" indent="-342900">
              <a:buFont typeface="+mj-lt"/>
              <a:buAutoNum type="arabicPeriod"/>
            </a:pPr>
            <a:r>
              <a:rPr lang="en-US" sz="1800" dirty="0" smtClean="0"/>
              <a:t>A Signatory submits a signed </a:t>
            </a:r>
            <a:r>
              <a:rPr lang="en-US" sz="1800" dirty="0" err="1" smtClean="0"/>
              <a:t>eDMR</a:t>
            </a:r>
            <a:r>
              <a:rPr lang="en-US" sz="1800" dirty="0" smtClean="0"/>
              <a:t> and an Enforcement Coordinator reviews the document and finds a problem with it. They will then reject it and all Signatories associated with that facility will get an email notifying them that they will need to revise the </a:t>
            </a:r>
            <a:r>
              <a:rPr lang="en-US" sz="1800" dirty="0" err="1" smtClean="0"/>
              <a:t>eDMR</a:t>
            </a:r>
            <a:r>
              <a:rPr lang="en-US" sz="1800" dirty="0" smtClean="0"/>
              <a:t> and it will include a comment on why they have rejected it.</a:t>
            </a:r>
          </a:p>
          <a:p>
            <a:pPr marL="412750" indent="-342900">
              <a:buFont typeface="+mj-lt"/>
              <a:buAutoNum type="arabicPeriod"/>
            </a:pPr>
            <a:r>
              <a:rPr lang="en-US" sz="1800" dirty="0" smtClean="0"/>
              <a:t>A Signatory finds an error with it when they are in ERS and they revise it themselves.</a:t>
            </a:r>
          </a:p>
          <a:p>
            <a:pPr marL="69850" indent="0">
              <a:buNone/>
            </a:pPr>
            <a:r>
              <a:rPr lang="en-US" sz="1800" b="1" u="sng" dirty="0" smtClean="0"/>
              <a:t>NOTE</a:t>
            </a:r>
            <a:r>
              <a:rPr lang="en-US" sz="1800" dirty="0" smtClean="0"/>
              <a:t>: In either case, the revision process with be the same.</a:t>
            </a:r>
            <a:endParaRPr lang="en-US" sz="1800" dirty="0"/>
          </a:p>
          <a:p>
            <a:pPr marL="6985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83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76400" y="4800600"/>
            <a:ext cx="28956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Once the submission has been submitted, you will receive the above message, and an email saying that it was received. You are done with the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 submission process.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286000"/>
            <a:ext cx="3581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279"/>
            <a:ext cx="8077200" cy="4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687" cy="420687"/>
          </a:xfrm>
        </p:spPr>
        <p:txBody>
          <a:bodyPr/>
          <a:lstStyle/>
          <a:p>
            <a:r>
              <a:rPr lang="en-US" altLang="en-US" sz="2400" dirty="0" smtClean="0"/>
              <a:t>E2: Rejection Email from DEQ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3352800"/>
            <a:ext cx="914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3848100"/>
            <a:ext cx="1676400" cy="876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800600"/>
            <a:ext cx="3429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4864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4724400" y="2514599"/>
            <a:ext cx="1905000" cy="969925"/>
          </a:xfrm>
          <a:prstGeom prst="wedgeRectCallout">
            <a:avLst>
              <a:gd name="adj1" fmla="val -75621"/>
              <a:gd name="adj2" fmla="val 446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2514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the Submission ID found on the submission receipt for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that needs correction</a:t>
            </a:r>
            <a:endParaRPr lang="en-US" sz="12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562600" y="4223542"/>
            <a:ext cx="1905000" cy="653258"/>
          </a:xfrm>
          <a:prstGeom prst="wedgeRectCallout">
            <a:avLst>
              <a:gd name="adj1" fmla="val -72227"/>
              <a:gd name="adj2" fmla="val 5699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422354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Comments from DEQ as to why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was rejected.</a:t>
            </a:r>
            <a:endParaRPr lang="en-US" sz="1200" dirty="0"/>
          </a:p>
        </p:txBody>
      </p:sp>
      <p:sp>
        <p:nvSpPr>
          <p:cNvPr id="15" name="Rectangular Callout 14"/>
          <p:cNvSpPr/>
          <p:nvPr/>
        </p:nvSpPr>
        <p:spPr>
          <a:xfrm>
            <a:off x="304800" y="3161360"/>
            <a:ext cx="1905000" cy="648640"/>
          </a:xfrm>
          <a:prstGeom prst="wedgeRectCallout">
            <a:avLst>
              <a:gd name="adj1" fmla="val 48015"/>
              <a:gd name="adj2" fmla="val 856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316136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 information about the rejected </a:t>
            </a:r>
            <a:r>
              <a:rPr lang="en-US" sz="1200" dirty="0" err="1" smtClean="0"/>
              <a:t>eDMR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486400"/>
            <a:ext cx="259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hlinkClick r:id="rId3"/>
              </a:rPr>
              <a:t>https://applications/deq.ok.gov/e2</a:t>
            </a:r>
            <a:endParaRPr lang="en-US" sz="1050" dirty="0" smtClean="0"/>
          </a:p>
          <a:p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24687" cy="496887"/>
          </a:xfrm>
        </p:spPr>
        <p:txBody>
          <a:bodyPr/>
          <a:lstStyle/>
          <a:p>
            <a:r>
              <a:rPr lang="en-US" altLang="en-US" sz="2400" dirty="0" smtClean="0"/>
              <a:t>E2: Revision – Starting from after E2 login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981200"/>
            <a:ext cx="2686050" cy="3590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8975" y="3200400"/>
            <a:ext cx="134302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990600" y="2598003"/>
            <a:ext cx="1828800" cy="830997"/>
          </a:xfrm>
          <a:prstGeom prst="wedgeRectCallout">
            <a:avLst>
              <a:gd name="adj1" fmla="val 78772"/>
              <a:gd name="adj2" fmla="val 347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598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begin the revision process, click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77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687" cy="420687"/>
          </a:xfrm>
        </p:spPr>
        <p:txBody>
          <a:bodyPr/>
          <a:lstStyle/>
          <a:p>
            <a:r>
              <a:rPr lang="en-US" altLang="en-US" sz="2400" dirty="0" smtClean="0"/>
              <a:t>E2: Revision –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77200" cy="4117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3352800"/>
            <a:ext cx="3429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581400"/>
            <a:ext cx="3429000" cy="229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191000"/>
            <a:ext cx="33528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1371600" y="2514600"/>
            <a:ext cx="1524000" cy="609600"/>
          </a:xfrm>
          <a:prstGeom prst="wedgeRectCallout">
            <a:avLst>
              <a:gd name="adj1" fmla="val 46886"/>
              <a:gd name="adj2" fmla="val 18926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Facility Information</a:t>
            </a:r>
            <a:endParaRPr lang="en-US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6477000" y="2209800"/>
            <a:ext cx="1905000" cy="1384995"/>
          </a:xfrm>
          <a:prstGeom prst="wedgeRectCallout">
            <a:avLst>
              <a:gd name="adj1" fmla="val -84590"/>
              <a:gd name="adj2" fmla="val 57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2209801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number comes from the Rejection email you get from DEQ. It can also be given by they Signatory.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681018" y="5257800"/>
            <a:ext cx="376382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4972050"/>
            <a:ext cx="6934200" cy="819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8600" y="4705350"/>
            <a:ext cx="60960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609600" y="3391450"/>
            <a:ext cx="1600200" cy="799550"/>
          </a:xfrm>
          <a:prstGeom prst="wedgeRectCallout">
            <a:avLst>
              <a:gd name="adj1" fmla="val 67816"/>
              <a:gd name="adj2" fmla="val 710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39145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Delete anything that may be in these fields</a:t>
            </a:r>
            <a:endParaRPr lang="en-US" sz="1400" dirty="0"/>
          </a:p>
        </p:txBody>
      </p:sp>
      <p:sp>
        <p:nvSpPr>
          <p:cNvPr id="17" name="Rectangular Callout 16"/>
          <p:cNvSpPr/>
          <p:nvPr/>
        </p:nvSpPr>
        <p:spPr>
          <a:xfrm>
            <a:off x="7315200" y="3811101"/>
            <a:ext cx="1295400" cy="684699"/>
          </a:xfrm>
          <a:prstGeom prst="wedgeRectCallout">
            <a:avLst>
              <a:gd name="adj1" fmla="val -4433"/>
              <a:gd name="adj2" fmla="val 935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38111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“Search” 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5029200" y="4252436"/>
            <a:ext cx="1676400" cy="736932"/>
          </a:xfrm>
          <a:prstGeom prst="wedgeRectCallout">
            <a:avLst>
              <a:gd name="adj1" fmla="val -20282"/>
              <a:gd name="adj2" fmla="val 895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29200" y="42524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List of Submitted </a:t>
            </a:r>
            <a:r>
              <a:rPr lang="en-US" sz="1400" dirty="0" err="1" smtClean="0"/>
              <a:t>eDMRs</a:t>
            </a:r>
            <a:r>
              <a:rPr lang="en-US" sz="1400" dirty="0" smtClean="0"/>
              <a:t> matching the criteria given</a:t>
            </a:r>
            <a:endParaRPr lang="en-US" sz="1400" dirty="0"/>
          </a:p>
        </p:txBody>
      </p:sp>
      <p:sp>
        <p:nvSpPr>
          <p:cNvPr id="21" name="Rectangular Callout 20"/>
          <p:cNvSpPr/>
          <p:nvPr/>
        </p:nvSpPr>
        <p:spPr>
          <a:xfrm>
            <a:off x="114300" y="5105400"/>
            <a:ext cx="1371600" cy="990600"/>
          </a:xfrm>
          <a:prstGeom prst="wedgeRectCallout">
            <a:avLst>
              <a:gd name="adj1" fmla="val 74790"/>
              <a:gd name="adj2" fmla="val -214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" y="5105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open the </a:t>
            </a:r>
            <a:r>
              <a:rPr lang="en-US" dirty="0" err="1" smtClean="0"/>
              <a:t>eDMR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  <p:bldP spid="9" grpId="0"/>
      <p:bldP spid="10" grpId="0" animBg="1"/>
      <p:bldP spid="11" grpId="0"/>
      <p:bldP spid="13" grpId="0" animBg="1"/>
      <p:bldP spid="14" grpId="0" animBg="1"/>
      <p:bldP spid="15" grpId="0" animBg="1"/>
      <p:bldP spid="12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687" cy="420687"/>
          </a:xfrm>
        </p:spPr>
        <p:txBody>
          <a:bodyPr/>
          <a:lstStyle/>
          <a:p>
            <a:r>
              <a:rPr lang="en-US" altLang="en-US" sz="2400" dirty="0" smtClean="0"/>
              <a:t>E2: Revision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5022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6200" y="1981200"/>
            <a:ext cx="4572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572000" y="1057870"/>
            <a:ext cx="2438400" cy="923330"/>
          </a:xfrm>
          <a:prstGeom prst="wedgeRectCallout">
            <a:avLst>
              <a:gd name="adj1" fmla="val 83334"/>
              <a:gd name="adj2" fmla="val 6076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066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on the “Revision” tab to revise the selected </a:t>
            </a:r>
            <a:r>
              <a:rPr lang="en-US" sz="1600" dirty="0" err="1" smtClean="0"/>
              <a:t>eDMR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1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024687" cy="420687"/>
          </a:xfrm>
        </p:spPr>
        <p:txBody>
          <a:bodyPr/>
          <a:lstStyle/>
          <a:p>
            <a:r>
              <a:rPr lang="en-US" altLang="en-US" sz="2400" dirty="0" smtClean="0"/>
              <a:t>E2: Revision – Revision Reason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77200" cy="25405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3505200"/>
            <a:ext cx="55626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2400" y="4038600"/>
            <a:ext cx="609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381000" y="2588765"/>
            <a:ext cx="1981200" cy="685800"/>
          </a:xfrm>
          <a:prstGeom prst="wedgeRectCallout">
            <a:avLst>
              <a:gd name="adj1" fmla="val 38841"/>
              <a:gd name="adj2" fmla="val 1136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58876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reason for the Revision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5638800" y="4419600"/>
            <a:ext cx="1716809" cy="646331"/>
          </a:xfrm>
          <a:prstGeom prst="wedgeRectCallout">
            <a:avLst>
              <a:gd name="adj1" fmla="val 88942"/>
              <a:gd name="adj2" fmla="val -616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4419600"/>
            <a:ext cx="171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“Revise”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6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9656" y="1295400"/>
            <a:ext cx="7024687" cy="344487"/>
          </a:xfrm>
        </p:spPr>
        <p:txBody>
          <a:bodyPr/>
          <a:lstStyle/>
          <a:p>
            <a:r>
              <a:rPr lang="en-US" altLang="en-US" sz="2400" dirty="0"/>
              <a:t>E2: Revision</a:t>
            </a:r>
            <a:endParaRPr lang="en-US" alt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0280"/>
            <a:ext cx="7924800" cy="237744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67000" y="2667000"/>
            <a:ext cx="1295400" cy="685800"/>
          </a:xfrm>
          <a:prstGeom prst="wedgeRectCallout">
            <a:avLst>
              <a:gd name="adj1" fmla="val -52919"/>
              <a:gd name="adj2" fmla="val 732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Edit Form</a:t>
            </a:r>
            <a:endParaRPr lang="en-US" dirty="0"/>
          </a:p>
        </p:txBody>
      </p:sp>
      <p:sp>
        <p:nvSpPr>
          <p:cNvPr id="9" name="Up Arrow Callout 8"/>
          <p:cNvSpPr/>
          <p:nvPr/>
        </p:nvSpPr>
        <p:spPr>
          <a:xfrm>
            <a:off x="7467600" y="4191000"/>
            <a:ext cx="990600" cy="990600"/>
          </a:xfrm>
          <a:prstGeom prst="upArrowCallout">
            <a:avLst>
              <a:gd name="adj1" fmla="val 11946"/>
              <a:gd name="adj2" fmla="val 18473"/>
              <a:gd name="adj3" fmla="val 19406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4582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01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2400" dirty="0"/>
              <a:t>E2: </a:t>
            </a:r>
            <a:r>
              <a:rPr lang="en-US" altLang="en-US" sz="2400" dirty="0" smtClean="0"/>
              <a:t>Revision – Correcting Values/Data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49935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2819400"/>
            <a:ext cx="4038600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77200" y="6096000"/>
            <a:ext cx="457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33400" y="1699736"/>
            <a:ext cx="1524000" cy="738664"/>
          </a:xfrm>
          <a:prstGeom prst="wedgeRectCallout">
            <a:avLst>
              <a:gd name="adj1" fmla="val -20195"/>
              <a:gd name="adj2" fmla="val 800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169973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on the parameter that needs revision</a:t>
            </a:r>
            <a:endParaRPr lang="en-US" sz="1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572000" y="1699736"/>
            <a:ext cx="1524000" cy="1043464"/>
          </a:xfrm>
          <a:prstGeom prst="wedgeRectCallout">
            <a:avLst>
              <a:gd name="adj1" fmla="val -21439"/>
              <a:gd name="adj2" fmla="val 734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1720518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the values that need to be revised</a:t>
            </a:r>
            <a:endParaRPr lang="en-US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848600" y="5257800"/>
            <a:ext cx="1282700" cy="609600"/>
          </a:xfrm>
          <a:prstGeom prst="wedgeRectCallout">
            <a:avLst>
              <a:gd name="adj1" fmla="val -6288"/>
              <a:gd name="adj2" fmla="val 943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600" y="52578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everything looks correct, click Next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6096000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029200" y="5781332"/>
            <a:ext cx="1676400" cy="629335"/>
          </a:xfrm>
          <a:prstGeom prst="wedgeRectCallout">
            <a:avLst>
              <a:gd name="adj1" fmla="val 74484"/>
              <a:gd name="adj2" fmla="val 81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7813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preview what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will look like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03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2114</TotalTime>
  <Words>648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Austin</vt:lpstr>
      <vt:lpstr>E2 Revisions</vt:lpstr>
      <vt:lpstr>E2: Revision Information </vt:lpstr>
      <vt:lpstr>E2: Rejection Email from DEQ</vt:lpstr>
      <vt:lpstr>E2: Revision – Starting from after E2 login</vt:lpstr>
      <vt:lpstr>E2: Revision – Search</vt:lpstr>
      <vt:lpstr>E2: Revision</vt:lpstr>
      <vt:lpstr>E2: Revision – Revision Reason</vt:lpstr>
      <vt:lpstr>E2: Revision</vt:lpstr>
      <vt:lpstr>E2: Revision – Correcting Values/Data</vt:lpstr>
      <vt:lpstr>E2: Revision</vt:lpstr>
      <vt:lpstr>E2: Revision</vt:lpstr>
      <vt:lpstr>E2: Revision</vt:lpstr>
      <vt:lpstr>E2: Revision - Submit</vt:lpstr>
      <vt:lpstr>E2: Revision – Submission Receipt</vt:lpstr>
      <vt:lpstr>E2: Submission Receipt</vt:lpstr>
      <vt:lpstr>E2: Home Page</vt:lpstr>
      <vt:lpstr>ERS: Signatory Sign and Submit eDMR</vt:lpstr>
      <vt:lpstr>ERS: Signatory Sign and Submit eDMR</vt:lpstr>
      <vt:lpstr>ERS: Signatory Sign and Submit eDMR (Sign and Submit)</vt:lpstr>
      <vt:lpstr>ERS: Signatory Sign and Submit eDMR (Sign and Submit)</vt:lpstr>
      <vt:lpstr>PowerPoint Presentation</vt:lpstr>
    </vt:vector>
  </TitlesOfParts>
  <Company>ODEQ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&amp; E2</dc:title>
  <dc:creator>Parks, Paul A.</dc:creator>
  <cp:lastModifiedBy>Parks, Paul A.</cp:lastModifiedBy>
  <cp:revision>91</cp:revision>
  <dcterms:created xsi:type="dcterms:W3CDTF">2016-06-07T14:26:52Z</dcterms:created>
  <dcterms:modified xsi:type="dcterms:W3CDTF">2019-04-15T14:52:10Z</dcterms:modified>
</cp:coreProperties>
</file>