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53"/>
  </p:notesMasterIdLst>
  <p:sldIdLst>
    <p:sldId id="256" r:id="rId6"/>
    <p:sldId id="261" r:id="rId7"/>
    <p:sldId id="362" r:id="rId8"/>
    <p:sldId id="363" r:id="rId9"/>
    <p:sldId id="380" r:id="rId10"/>
    <p:sldId id="360" r:id="rId11"/>
    <p:sldId id="381" r:id="rId12"/>
    <p:sldId id="262" r:id="rId13"/>
    <p:sldId id="290" r:id="rId14"/>
    <p:sldId id="280" r:id="rId15"/>
    <p:sldId id="271" r:id="rId16"/>
    <p:sldId id="283" r:id="rId17"/>
    <p:sldId id="284" r:id="rId18"/>
    <p:sldId id="285" r:id="rId19"/>
    <p:sldId id="286" r:id="rId20"/>
    <p:sldId id="282" r:id="rId21"/>
    <p:sldId id="287" r:id="rId22"/>
    <p:sldId id="272" r:id="rId23"/>
    <p:sldId id="273" r:id="rId24"/>
    <p:sldId id="274" r:id="rId25"/>
    <p:sldId id="365" r:id="rId26"/>
    <p:sldId id="275" r:id="rId27"/>
    <p:sldId id="276" r:id="rId28"/>
    <p:sldId id="277" r:id="rId29"/>
    <p:sldId id="278" r:id="rId30"/>
    <p:sldId id="279" r:id="rId31"/>
    <p:sldId id="366" r:id="rId32"/>
    <p:sldId id="288" r:id="rId33"/>
    <p:sldId id="289" r:id="rId34"/>
    <p:sldId id="367" r:id="rId35"/>
    <p:sldId id="257" r:id="rId36"/>
    <p:sldId id="384" r:id="rId37"/>
    <p:sldId id="267" r:id="rId38"/>
    <p:sldId id="371" r:id="rId39"/>
    <p:sldId id="368" r:id="rId40"/>
    <p:sldId id="370" r:id="rId41"/>
    <p:sldId id="369" r:id="rId42"/>
    <p:sldId id="373" r:id="rId43"/>
    <p:sldId id="374" r:id="rId44"/>
    <p:sldId id="383" r:id="rId45"/>
    <p:sldId id="377" r:id="rId46"/>
    <p:sldId id="378" r:id="rId47"/>
    <p:sldId id="382" r:id="rId48"/>
    <p:sldId id="264" r:id="rId49"/>
    <p:sldId id="265" r:id="rId50"/>
    <p:sldId id="266" r:id="rId51"/>
    <p:sldId id="364"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9E0006-A8B6-4172-ACAC-E05A6C06B5C6}" type="datetimeFigureOut">
              <a:rPr lang="en-US" smtClean="0"/>
              <a:t>9/28/2020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0F4FDE-4A6A-4AF9-90E6-7340056D1303}" type="slidenum">
              <a:rPr lang="en-US" smtClean="0"/>
              <a:t>‹#›</a:t>
            </a:fld>
            <a:endParaRPr lang="en-US"/>
          </a:p>
        </p:txBody>
      </p:sp>
    </p:spTree>
    <p:extLst>
      <p:ext uri="{BB962C8B-B14F-4D97-AF65-F5344CB8AC3E}">
        <p14:creationId xmlns:p14="http://schemas.microsoft.com/office/powerpoint/2010/main" val="89797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0F4FDE-4A6A-4AF9-90E6-7340056D1303}" type="slidenum">
              <a:rPr lang="en-US" smtClean="0"/>
              <a:t>1</a:t>
            </a:fld>
            <a:endParaRPr lang="en-US"/>
          </a:p>
        </p:txBody>
      </p:sp>
    </p:spTree>
    <p:extLst>
      <p:ext uri="{BB962C8B-B14F-4D97-AF65-F5344CB8AC3E}">
        <p14:creationId xmlns:p14="http://schemas.microsoft.com/office/powerpoint/2010/main" val="3892768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BCF254-93E6-48FD-8D40-1FF7D94AD2F2}" type="slidenum">
              <a:rPr lang="en-US" smtClean="0"/>
              <a:t>32</a:t>
            </a:fld>
            <a:endParaRPr lang="en-US"/>
          </a:p>
        </p:txBody>
      </p:sp>
    </p:spTree>
    <p:extLst>
      <p:ext uri="{BB962C8B-B14F-4D97-AF65-F5344CB8AC3E}">
        <p14:creationId xmlns:p14="http://schemas.microsoft.com/office/powerpoint/2010/main" val="3088507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BCF254-93E6-48FD-8D40-1FF7D94AD2F2}" type="slidenum">
              <a:rPr lang="en-US" smtClean="0"/>
              <a:t>37</a:t>
            </a:fld>
            <a:endParaRPr lang="en-US"/>
          </a:p>
        </p:txBody>
      </p:sp>
    </p:spTree>
    <p:extLst>
      <p:ext uri="{BB962C8B-B14F-4D97-AF65-F5344CB8AC3E}">
        <p14:creationId xmlns:p14="http://schemas.microsoft.com/office/powerpoint/2010/main" val="1604899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BCF254-93E6-48FD-8D40-1FF7D94AD2F2}" type="slidenum">
              <a:rPr lang="en-US" smtClean="0"/>
              <a:t>40</a:t>
            </a:fld>
            <a:endParaRPr lang="en-US"/>
          </a:p>
        </p:txBody>
      </p:sp>
    </p:spTree>
    <p:extLst>
      <p:ext uri="{BB962C8B-B14F-4D97-AF65-F5344CB8AC3E}">
        <p14:creationId xmlns:p14="http://schemas.microsoft.com/office/powerpoint/2010/main" val="2446908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BCF254-93E6-48FD-8D40-1FF7D94AD2F2}" type="slidenum">
              <a:rPr lang="en-US" smtClean="0"/>
              <a:t>43</a:t>
            </a:fld>
            <a:endParaRPr lang="en-US"/>
          </a:p>
        </p:txBody>
      </p:sp>
    </p:spTree>
    <p:extLst>
      <p:ext uri="{BB962C8B-B14F-4D97-AF65-F5344CB8AC3E}">
        <p14:creationId xmlns:p14="http://schemas.microsoft.com/office/powerpoint/2010/main" val="68880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A571-9E4D-4F2A-8BEC-C1D814C631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C79F9C-AF12-4359-928D-F74F27652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FA50C6-9514-410D-BEE2-8C6662443629}"/>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B8EDE90C-7B53-46AB-B9AD-49FBAF401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E4E90-926F-4588-84FB-50488B7F5DF8}"/>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259962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B8333-07FC-4A4E-B705-D0C0712CCA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036CDB-0B16-43C6-90CD-D462520266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8FDA2D-B158-4C8B-9371-521A01614273}"/>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CB0CDB10-1461-4C61-8053-E3C5BD660F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75920-D582-4959-9AA5-2CB3447FCA2B}"/>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16892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87FD65-980A-4EA3-903E-E7323FBFA6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CE38A8-F273-46AF-AD5E-7BEFF3274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FF467F-9655-4AA8-B8F1-D261D0BEC5AC}"/>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F49EC353-5E1F-4404-B310-C7908B2635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A678B-9551-40F9-9FFA-2F3E3919A22C}"/>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2648775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29701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6315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66660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57897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7011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1941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370779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347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696-8E26-4018-A5B1-2D5F92C106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B95CED-DF24-4F96-A208-E2DC983D83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8B0C5-CEB3-4AD0-BD45-D96ACDDA62E1}"/>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7AAFB556-DF13-4B70-872B-08D9805A18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4D2703-A0EC-4AFA-BFF6-CE657555D25D}"/>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18232621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41546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30117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37938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060649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88671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960969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0590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475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50603-93EB-400A-BF75-3F273111B8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90E098-8CAF-4A73-9067-084EA89651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D87B92-81FF-4B37-B2C6-91BD5E918559}"/>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3DD9414A-0199-44DB-9FF4-5127B2B4D0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428F5-03D4-4931-A21C-10AF614D67D7}"/>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347437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8B65B-10C7-4147-BD4B-402652B089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C8A9DF-761C-47FB-85EC-EF2DA9C5D4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6A412A-2E80-4B03-A42A-6FFD0E50B8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068708-0C8B-4015-96AC-A09C298CD7C3}"/>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6" name="Footer Placeholder 5">
            <a:extLst>
              <a:ext uri="{FF2B5EF4-FFF2-40B4-BE49-F238E27FC236}">
                <a16:creationId xmlns:a16="http://schemas.microsoft.com/office/drawing/2014/main" id="{C69534D5-3EC0-4F1D-BA11-9FB0D2EE8D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59797D-2D03-4890-84D4-A87BAF0E7385}"/>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1776886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EE3E2-E92C-4A03-8066-11D0A8D94C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1EFD0-D209-45B2-A375-BEC6C2CD0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7A0F03-7F18-4B1D-9DCA-E61F6F35BC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913A7B-A9B3-4EC3-B89D-29CA1CC21E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5BEFC2-0DCB-46CD-9FA0-89672748DB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EBC8AF-BEEC-455E-BF2C-663BA48296CD}"/>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8" name="Footer Placeholder 7">
            <a:extLst>
              <a:ext uri="{FF2B5EF4-FFF2-40B4-BE49-F238E27FC236}">
                <a16:creationId xmlns:a16="http://schemas.microsoft.com/office/drawing/2014/main" id="{B19F7826-95CD-422C-9E0A-34AF662E7A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21E376-0A25-4FFF-A4E6-6801724DA029}"/>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251401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DF46C-874E-456F-8763-044A88D2E9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E2D4C7-A3DA-4F1C-B1C0-AD82575607C7}"/>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4" name="Footer Placeholder 3">
            <a:extLst>
              <a:ext uri="{FF2B5EF4-FFF2-40B4-BE49-F238E27FC236}">
                <a16:creationId xmlns:a16="http://schemas.microsoft.com/office/drawing/2014/main" id="{B7505F4C-05CB-4856-B057-CF9DF42AA4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7D53B5-F449-40A6-8973-33A17DA93B6B}"/>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41316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27684B-A3E3-4C65-91D8-FAFF15882EAF}"/>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3" name="Footer Placeholder 2">
            <a:extLst>
              <a:ext uri="{FF2B5EF4-FFF2-40B4-BE49-F238E27FC236}">
                <a16:creationId xmlns:a16="http://schemas.microsoft.com/office/drawing/2014/main" id="{829DB8EF-219F-434D-A5FB-C836BE080E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0B1BA6-DA20-4020-A560-A5419F009A5A}"/>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227096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999E-46CA-41A3-A786-9BD37A46F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8C9571-EAEE-49D5-8083-35CD866041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AAE9F3-2A2E-483A-BDEE-A8B363A01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731E0A-4F8A-4A34-A8CD-D4D021D46606}"/>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6" name="Footer Placeholder 5">
            <a:extLst>
              <a:ext uri="{FF2B5EF4-FFF2-40B4-BE49-F238E27FC236}">
                <a16:creationId xmlns:a16="http://schemas.microsoft.com/office/drawing/2014/main" id="{5FD9B5FE-22CB-4B2F-971E-3270E27E9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75F280-D331-4A36-8301-0ED8BF912584}"/>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37721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C21A-BD88-4729-A8E4-28CF2CAF53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B0468-6C18-4652-AEDE-CFA24B409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8723A4-FC72-4338-B01F-1BD8C9B6F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A671A-77BA-41DD-A2ED-625C74BCAB06}"/>
              </a:ext>
            </a:extLst>
          </p:cNvPr>
          <p:cNvSpPr>
            <a:spLocks noGrp="1"/>
          </p:cNvSpPr>
          <p:nvPr>
            <p:ph type="dt" sz="half" idx="10"/>
          </p:nvPr>
        </p:nvSpPr>
        <p:spPr/>
        <p:txBody>
          <a:bodyPr/>
          <a:lstStyle/>
          <a:p>
            <a:fld id="{D245CE10-8E6C-47FA-B31E-F8942937F7CC}" type="datetimeFigureOut">
              <a:rPr lang="en-US" smtClean="0"/>
              <a:t>9/28/2020</a:t>
            </a:fld>
            <a:endParaRPr lang="en-US"/>
          </a:p>
        </p:txBody>
      </p:sp>
      <p:sp>
        <p:nvSpPr>
          <p:cNvPr id="6" name="Footer Placeholder 5">
            <a:extLst>
              <a:ext uri="{FF2B5EF4-FFF2-40B4-BE49-F238E27FC236}">
                <a16:creationId xmlns:a16="http://schemas.microsoft.com/office/drawing/2014/main" id="{8FE61FEA-9B53-4918-9A16-C0F607B83A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1B1A6F-275B-443B-89FE-AF0BA83F169F}"/>
              </a:ext>
            </a:extLst>
          </p:cNvPr>
          <p:cNvSpPr>
            <a:spLocks noGrp="1"/>
          </p:cNvSpPr>
          <p:nvPr>
            <p:ph type="sldNum" sz="quarter" idx="12"/>
          </p:nvPr>
        </p:nvSpPr>
        <p:spPr/>
        <p:txBody>
          <a:bodyPr/>
          <a:lstStyle/>
          <a:p>
            <a:fld id="{AB6C1741-B636-42B3-839A-39BBD49836C8}" type="slidenum">
              <a:rPr lang="en-US" smtClean="0"/>
              <a:t>‹#›</a:t>
            </a:fld>
            <a:endParaRPr lang="en-US"/>
          </a:p>
        </p:txBody>
      </p:sp>
    </p:spTree>
    <p:extLst>
      <p:ext uri="{BB962C8B-B14F-4D97-AF65-F5344CB8AC3E}">
        <p14:creationId xmlns:p14="http://schemas.microsoft.com/office/powerpoint/2010/main" val="345721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F142A1-9CB1-4C81-9EE2-6D421EA00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F2B023-6312-41FA-91EF-B4EA7BA69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43BFA3-FA51-481E-959A-5CC5F573BC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5CE10-8E6C-47FA-B31E-F8942937F7CC}" type="datetimeFigureOut">
              <a:rPr lang="en-US" smtClean="0"/>
              <a:t>9/28/2020</a:t>
            </a:fld>
            <a:endParaRPr lang="en-US"/>
          </a:p>
        </p:txBody>
      </p:sp>
      <p:sp>
        <p:nvSpPr>
          <p:cNvPr id="5" name="Footer Placeholder 4">
            <a:extLst>
              <a:ext uri="{FF2B5EF4-FFF2-40B4-BE49-F238E27FC236}">
                <a16:creationId xmlns:a16="http://schemas.microsoft.com/office/drawing/2014/main" id="{822CD7BC-1908-4743-9F9B-61A342CCB8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1E1D97-DF29-4EE3-995F-95089D05DC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C1741-B636-42B3-839A-39BBD49836C8}" type="slidenum">
              <a:rPr lang="en-US" smtClean="0"/>
              <a:t>‹#›</a:t>
            </a:fld>
            <a:endParaRPr lang="en-US"/>
          </a:p>
        </p:txBody>
      </p:sp>
    </p:spTree>
    <p:extLst>
      <p:ext uri="{BB962C8B-B14F-4D97-AF65-F5344CB8AC3E}">
        <p14:creationId xmlns:p14="http://schemas.microsoft.com/office/powerpoint/2010/main" val="207850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87627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deq.ok.gov/council-meeting-single/?meetingid=MTA5MzI" TargetMode="External"/><Relationship Id="rId5" Type="http://schemas.openxmlformats.org/officeDocument/2006/relationships/hyperlink" Target="https://www.deq.ok.gov/council-meetings/water-quality-management-advisory-council"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Nicholas.Huber@deq.ok.gov" TargetMode="Externa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A close up of a glass&#10;&#10;Description automatically generated">
            <a:extLst>
              <a:ext uri="{FF2B5EF4-FFF2-40B4-BE49-F238E27FC236}">
                <a16:creationId xmlns:a16="http://schemas.microsoft.com/office/drawing/2014/main" id="{D6898FB1-634C-4EC7-864B-BC94CCA25FE8}"/>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44028" r="5624"/>
          <a:stretch/>
        </p:blipFill>
        <p:spPr>
          <a:xfrm>
            <a:off x="6413631" y="10"/>
            <a:ext cx="5778063" cy="6857990"/>
          </a:xfrm>
          <a:prstGeom prst="rect">
            <a:avLst/>
          </a:prstGeom>
        </p:spPr>
      </p:pic>
      <p:pic>
        <p:nvPicPr>
          <p:cNvPr id="16" name="Picture 15">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4F060792-0669-422C-A875-51466B927808}"/>
              </a:ext>
            </a:extLst>
          </p:cNvPr>
          <p:cNvSpPr>
            <a:spLocks noGrp="1"/>
          </p:cNvSpPr>
          <p:nvPr>
            <p:ph type="ctrTitle"/>
          </p:nvPr>
        </p:nvSpPr>
        <p:spPr>
          <a:xfrm>
            <a:off x="168676" y="211563"/>
            <a:ext cx="5608327" cy="947962"/>
          </a:xfrm>
        </p:spPr>
        <p:txBody>
          <a:bodyPr vert="horz" lIns="91440" tIns="45720" rIns="91440" bIns="45720" rtlCol="0" anchor="ctr">
            <a:normAutofit fontScale="90000"/>
          </a:bodyPr>
          <a:lstStyle/>
          <a:p>
            <a:pPr algn="l"/>
            <a:r>
              <a:rPr lang="en-US" sz="2100" b="1" dirty="0">
                <a:solidFill>
                  <a:srgbClr val="000000"/>
                </a:solidFill>
              </a:rPr>
              <a:t>Water Quality Management</a:t>
            </a:r>
            <a:br>
              <a:rPr lang="en-US" sz="2100" b="1" dirty="0">
                <a:solidFill>
                  <a:srgbClr val="000000"/>
                </a:solidFill>
              </a:rPr>
            </a:br>
            <a:r>
              <a:rPr lang="en-US" sz="2100" b="1" dirty="0">
                <a:solidFill>
                  <a:srgbClr val="000000"/>
                </a:solidFill>
              </a:rPr>
              <a:t>Advisory Council</a:t>
            </a:r>
            <a:br>
              <a:rPr lang="en-US" sz="2100" dirty="0">
                <a:solidFill>
                  <a:srgbClr val="000000"/>
                </a:solidFill>
              </a:rPr>
            </a:br>
            <a:r>
              <a:rPr lang="en-US" sz="2100" dirty="0">
                <a:solidFill>
                  <a:srgbClr val="000000"/>
                </a:solidFill>
              </a:rPr>
              <a:t>September 29</a:t>
            </a:r>
            <a:r>
              <a:rPr lang="en-US" sz="2100" baseline="30000" dirty="0">
                <a:solidFill>
                  <a:srgbClr val="000000"/>
                </a:solidFill>
              </a:rPr>
              <a:t>th</a:t>
            </a:r>
            <a:r>
              <a:rPr lang="en-US" sz="2100" dirty="0">
                <a:solidFill>
                  <a:srgbClr val="000000"/>
                </a:solidFill>
              </a:rPr>
              <a:t>, 2020</a:t>
            </a:r>
          </a:p>
        </p:txBody>
      </p:sp>
      <p:sp>
        <p:nvSpPr>
          <p:cNvPr id="3" name="Subtitle 2">
            <a:extLst>
              <a:ext uri="{FF2B5EF4-FFF2-40B4-BE49-F238E27FC236}">
                <a16:creationId xmlns:a16="http://schemas.microsoft.com/office/drawing/2014/main" id="{0D792A59-F13E-4DCE-8E41-60463CA77E9D}"/>
              </a:ext>
            </a:extLst>
          </p:cNvPr>
          <p:cNvSpPr>
            <a:spLocks noGrp="1"/>
          </p:cNvSpPr>
          <p:nvPr>
            <p:ph type="subTitle" idx="1"/>
          </p:nvPr>
        </p:nvSpPr>
        <p:spPr>
          <a:xfrm>
            <a:off x="168676" y="1159525"/>
            <a:ext cx="6244649" cy="5486912"/>
          </a:xfrm>
        </p:spPr>
        <p:txBody>
          <a:bodyPr vert="horz" lIns="91440" tIns="45720" rIns="91440" bIns="45720" rtlCol="0" anchor="ctr">
            <a:noAutofit/>
          </a:bodyPr>
          <a:lstStyle/>
          <a:p>
            <a:pPr indent="-228600" algn="l">
              <a:buFont typeface="Arial" panose="020B0604020202020204" pitchFamily="34" charset="0"/>
              <a:buChar char="•"/>
            </a:pPr>
            <a:r>
              <a:rPr lang="en-US" sz="1200" dirty="0">
                <a:solidFill>
                  <a:srgbClr val="000000"/>
                </a:solidFill>
              </a:rPr>
              <a:t>Thank you for your patience as we allow time for people to sign on to this public meeting.  The meeting will be called to order at approximately 2:05pm.</a:t>
            </a:r>
          </a:p>
          <a:p>
            <a:pPr indent="-228600" algn="l">
              <a:buFont typeface="Arial" panose="020B0604020202020204" pitchFamily="34" charset="0"/>
              <a:buChar char="•"/>
            </a:pPr>
            <a:r>
              <a:rPr lang="en-US" sz="1200" dirty="0">
                <a:solidFill>
                  <a:srgbClr val="000000"/>
                </a:solidFill>
              </a:rPr>
              <a:t>This regular meeting of the Water Quality Management Advisory Council was called in accordance with the Open Meeting Act.</a:t>
            </a:r>
          </a:p>
          <a:p>
            <a:pPr indent="-228600" algn="l">
              <a:buFont typeface="Arial" panose="020B0604020202020204" pitchFamily="34" charset="0"/>
              <a:buChar char="•"/>
            </a:pPr>
            <a:r>
              <a:rPr lang="en-US" sz="1200" dirty="0">
                <a:solidFill>
                  <a:srgbClr val="000000"/>
                </a:solidFill>
              </a:rPr>
              <a:t>Notice for this September 29</a:t>
            </a:r>
            <a:r>
              <a:rPr lang="en-US" sz="1200" baseline="30000" dirty="0">
                <a:solidFill>
                  <a:srgbClr val="000000"/>
                </a:solidFill>
              </a:rPr>
              <a:t>th</a:t>
            </a:r>
            <a:r>
              <a:rPr lang="en-US" sz="1200" dirty="0">
                <a:solidFill>
                  <a:srgbClr val="000000"/>
                </a:solidFill>
              </a:rPr>
              <a:t>, 2020 virtual meeting was filed with the Secretary of State on October 16, 2019. The Agenda was duly posted at DEQ at least twenty-four hours prior to the meeting.</a:t>
            </a:r>
          </a:p>
          <a:p>
            <a:pPr indent="-228600" algn="l">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If the meeting host becomes disconnected during the meeting, DEQ will attempt for 15 minutes to re-start the meeting. Such an event would require all participants (Council members and members of the public) to log back into the meeting. If successful, the meeting would be restarted once a quorum is re-established. If unsuccessful, the meeting will be continued and reconvened on Wednesday, September 30, 2020, at 2:00 pm. If such a reconvened meeting becomes necessary, only matters appearing on this agenda will be discussed, and the videoconference and teleconference information for such meeting will be posted at: </a:t>
            </a:r>
            <a:r>
              <a:rPr lang="en-US" sz="12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https://www.deq.ok.gov/council-meetings/water-quality-management-advisory-council</a:t>
            </a:r>
            <a:r>
              <a:rPr lang="en-US" sz="1200" dirty="0">
                <a:latin typeface="Calibri" panose="020F0502020204030204" pitchFamily="34" charset="0"/>
                <a:ea typeface="Calibri" panose="020F0502020204030204" pitchFamily="34" charset="0"/>
                <a:cs typeface="Times New Roman" panose="02020603050405020304" pitchFamily="18" charset="0"/>
              </a:rPr>
              <a:t>.</a:t>
            </a:r>
          </a:p>
          <a:p>
            <a:pPr indent="-228600" algn="l">
              <a:buFont typeface="Arial" panose="020B0604020202020204" pitchFamily="34" charset="0"/>
              <a:buChar char="•"/>
            </a:pPr>
            <a:r>
              <a:rPr lang="en-US" sz="1200" dirty="0"/>
              <a:t>Please note that public comments will only be accepted at the appropriate time. Please use the “Raise hand” feature to notify the Host of your intent to provide a public comment.</a:t>
            </a:r>
          </a:p>
          <a:p>
            <a:pPr indent="-228600" algn="l">
              <a:buFont typeface="Arial" panose="020B0604020202020204" pitchFamily="34" charset="0"/>
              <a:buChar char="•"/>
            </a:pPr>
            <a:r>
              <a:rPr lang="en-US" sz="1200" dirty="0">
                <a:solidFill>
                  <a:srgbClr val="000000"/>
                </a:solidFill>
              </a:rPr>
              <a:t>Connection Issues</a:t>
            </a:r>
          </a:p>
          <a:p>
            <a:pPr lvl="1" indent="-228600" algn="l">
              <a:buFont typeface="Arial" panose="020B0604020202020204" pitchFamily="34" charset="0"/>
              <a:buChar char="•"/>
            </a:pPr>
            <a:r>
              <a:rPr lang="en-US" sz="1000" dirty="0"/>
              <a:t>If you lose connectivity, please try to reconnect and rejoin the meeting in progress.</a:t>
            </a:r>
          </a:p>
          <a:p>
            <a:pPr lvl="1" indent="-228600" algn="l">
              <a:buFont typeface="Arial" panose="020B0604020202020204" pitchFamily="34" charset="0"/>
              <a:buChar char="•"/>
            </a:pPr>
            <a:r>
              <a:rPr lang="en-US" sz="1000" dirty="0"/>
              <a:t>You may also call from your landline or cell phone 1-312-626-6799 </a:t>
            </a:r>
            <a:r>
              <a:rPr lang="en-US" sz="1000" dirty="0">
                <a:ea typeface="+mn-lt"/>
                <a:cs typeface="+mn-lt"/>
              </a:rPr>
              <a:t>to join the meeting with audio only. </a:t>
            </a:r>
            <a:r>
              <a:rPr lang="en-US" sz="1000" b="1" dirty="0"/>
              <a:t>Meeting ID: 935 9757 6346 Password: 426782</a:t>
            </a:r>
          </a:p>
          <a:p>
            <a:pPr lvl="1" indent="-228600" algn="l">
              <a:buFont typeface="Arial" panose="020B0604020202020204" pitchFamily="34" charset="0"/>
              <a:buChar char="•"/>
            </a:pPr>
            <a:r>
              <a:rPr lang="en-US" sz="1000" dirty="0">
                <a:ea typeface="+mn-lt"/>
                <a:cs typeface="+mn-lt"/>
              </a:rPr>
              <a:t>To ensure the public can listen to the Council’s deliberation throughout the meeting, all discussion and questions will be made audibly and the chat features in Zoom will not be used.</a:t>
            </a:r>
          </a:p>
          <a:p>
            <a:pPr lvl="1" indent="-228600" algn="l">
              <a:buFont typeface="Arial" panose="020B0604020202020204" pitchFamily="34" charset="0"/>
              <a:buChar char="•"/>
            </a:pPr>
            <a:r>
              <a:rPr lang="en-US" sz="1000" dirty="0"/>
              <a:t>This presentation as well as helpful tips are located on the webpage for this meeting: </a:t>
            </a:r>
            <a:r>
              <a:rPr lang="en-US" sz="1000" u="sng" dirty="0">
                <a:hlinkClick r:id="rId6"/>
              </a:rPr>
              <a:t>https://www.deq.ok.gov/council-meeting-single/?meetingid=MTA5MzI</a:t>
            </a:r>
            <a:r>
              <a:rPr lang="en-US" sz="1000" dirty="0">
                <a:ea typeface="+mn-lt"/>
                <a:cs typeface="+mn-lt"/>
              </a:rPr>
              <a:t>.</a:t>
            </a:r>
            <a:endParaRPr lang="en-US" sz="1000" dirty="0">
              <a:solidFill>
                <a:srgbClr val="000000"/>
              </a:solidFill>
            </a:endParaRPr>
          </a:p>
        </p:txBody>
      </p:sp>
    </p:spTree>
    <p:extLst>
      <p:ext uri="{BB962C8B-B14F-4D97-AF65-F5344CB8AC3E}">
        <p14:creationId xmlns:p14="http://schemas.microsoft.com/office/powerpoint/2010/main" val="63928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FBE7-536C-414B-B00A-3A91C13F009F}"/>
              </a:ext>
            </a:extLst>
          </p:cNvPr>
          <p:cNvSpPr>
            <a:spLocks noGrp="1"/>
          </p:cNvSpPr>
          <p:nvPr>
            <p:ph type="title"/>
          </p:nvPr>
        </p:nvSpPr>
        <p:spPr/>
        <p:txBody>
          <a:bodyPr/>
          <a:lstStyle/>
          <a:p>
            <a:r>
              <a:rPr lang="en-US" dirty="0"/>
              <a:t>OAC 252:641-1-2. Definitions</a:t>
            </a:r>
          </a:p>
        </p:txBody>
      </p:sp>
      <p:sp>
        <p:nvSpPr>
          <p:cNvPr id="3" name="Content Placeholder 2">
            <a:extLst>
              <a:ext uri="{FF2B5EF4-FFF2-40B4-BE49-F238E27FC236}">
                <a16:creationId xmlns:a16="http://schemas.microsoft.com/office/drawing/2014/main" id="{6687970A-1A42-4E31-8DFD-7B40F6C83959}"/>
              </a:ext>
            </a:extLst>
          </p:cNvPr>
          <p:cNvSpPr>
            <a:spLocks noGrp="1"/>
          </p:cNvSpPr>
          <p:nvPr>
            <p:ph idx="1"/>
          </p:nvPr>
        </p:nvSpPr>
        <p:spPr/>
        <p:txBody>
          <a:bodyPr>
            <a:normAutofit/>
          </a:bodyPr>
          <a:lstStyle/>
          <a:p>
            <a:r>
              <a:rPr lang="en-US" sz="2800" dirty="0"/>
              <a:t>Manufactured Media Systems</a:t>
            </a:r>
          </a:p>
          <a:p>
            <a:endParaRPr lang="en-US" sz="2800" dirty="0"/>
          </a:p>
          <a:p>
            <a:endParaRPr lang="en-US" sz="2800" dirty="0"/>
          </a:p>
          <a:p>
            <a:r>
              <a:rPr lang="en-US" sz="2800" dirty="0"/>
              <a:t>Zone 1 Waterbody Protection Area</a:t>
            </a:r>
          </a:p>
        </p:txBody>
      </p:sp>
    </p:spTree>
    <p:extLst>
      <p:ext uri="{BB962C8B-B14F-4D97-AF65-F5344CB8AC3E}">
        <p14:creationId xmlns:p14="http://schemas.microsoft.com/office/powerpoint/2010/main" val="722914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Manufactured Media Systems</a:t>
            </a:r>
          </a:p>
        </p:txBody>
      </p:sp>
      <p:sp>
        <p:nvSpPr>
          <p:cNvPr id="3" name="Content Placeholder 2"/>
          <p:cNvSpPr>
            <a:spLocks noGrp="1"/>
          </p:cNvSpPr>
          <p:nvPr>
            <p:ph idx="1"/>
          </p:nvPr>
        </p:nvSpPr>
        <p:spPr/>
        <p:txBody>
          <a:bodyPr>
            <a:normAutofit lnSpcReduction="10000"/>
          </a:bodyPr>
          <a:lstStyle/>
          <a:p>
            <a:pPr marL="0" indent="0">
              <a:buNone/>
            </a:pPr>
            <a:r>
              <a:rPr lang="en-US" b="1" u="sng" dirty="0"/>
              <a:t>"Manufactured Media System" </a:t>
            </a:r>
            <a:r>
              <a:rPr lang="en-US" u="sng" dirty="0"/>
              <a:t>means a system containing a dispersal trench product utilizing a non-gravel, fines-free storage media specifically designed for the dispersal and treatment of sewage.</a:t>
            </a:r>
            <a:endParaRPr lang="en-US" dirty="0"/>
          </a:p>
          <a:p>
            <a:endParaRPr lang="en-US" dirty="0"/>
          </a:p>
          <a:p>
            <a:r>
              <a:rPr lang="en-US" dirty="0"/>
              <a:t>Historically this has meant Chamber type systems- this definition has been removed from Chapter 641.  </a:t>
            </a:r>
          </a:p>
          <a:p>
            <a:r>
              <a:rPr lang="en-US" dirty="0"/>
              <a:t>This change is being proposed to expand the types of dispersal systems that are allowed for use. </a:t>
            </a:r>
          </a:p>
          <a:p>
            <a:pPr lvl="1"/>
            <a:r>
              <a:rPr lang="en-US" dirty="0"/>
              <a:t>Chambers</a:t>
            </a:r>
          </a:p>
          <a:p>
            <a:pPr lvl="1"/>
            <a:r>
              <a:rPr lang="en-US" dirty="0"/>
              <a:t>Bundled Expanded Polystyrene</a:t>
            </a:r>
          </a:p>
          <a:p>
            <a:pPr lvl="1"/>
            <a:r>
              <a:rPr lang="en-US" dirty="0"/>
              <a:t>Other synthetic media systems</a:t>
            </a:r>
          </a:p>
          <a:p>
            <a:endParaRPr lang="en-US" dirty="0"/>
          </a:p>
        </p:txBody>
      </p:sp>
    </p:spTree>
    <p:extLst>
      <p:ext uri="{BB962C8B-B14F-4D97-AF65-F5344CB8AC3E}">
        <p14:creationId xmlns:p14="http://schemas.microsoft.com/office/powerpoint/2010/main" val="348177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Zone 1- Water body protection area</a:t>
            </a:r>
          </a:p>
        </p:txBody>
      </p:sp>
      <p:sp>
        <p:nvSpPr>
          <p:cNvPr id="3" name="Content Placeholder 2"/>
          <p:cNvSpPr>
            <a:spLocks noGrp="1"/>
          </p:cNvSpPr>
          <p:nvPr>
            <p:ph idx="1"/>
          </p:nvPr>
        </p:nvSpPr>
        <p:spPr/>
        <p:txBody>
          <a:bodyPr/>
          <a:lstStyle/>
          <a:p>
            <a:pPr marL="0" indent="0">
              <a:buNone/>
            </a:pPr>
            <a:r>
              <a:rPr lang="en-US" b="1" u="sng" dirty="0"/>
              <a:t>“Zone 1”</a:t>
            </a:r>
            <a:r>
              <a:rPr lang="en-US" u="sng" dirty="0"/>
              <a:t> means the land within three hundred feet (300’) of the highest normal pool elevation established for a reservoir or within three hundred feet (300’) of a stream bed.</a:t>
            </a:r>
          </a:p>
          <a:p>
            <a:endParaRPr lang="en-US" dirty="0"/>
          </a:p>
          <a:p>
            <a:r>
              <a:rPr lang="en-US" dirty="0"/>
              <a:t>Original definition established a separation distance of 660 feet.  </a:t>
            </a:r>
          </a:p>
          <a:p>
            <a:r>
              <a:rPr lang="en-US" dirty="0"/>
              <a:t>This proposed reduction is based on current separation distances for public water supply water wells.</a:t>
            </a:r>
          </a:p>
          <a:p>
            <a:r>
              <a:rPr lang="en-US" dirty="0"/>
              <a:t>Maintains the high protection standard for Waters of the State. </a:t>
            </a:r>
          </a:p>
        </p:txBody>
      </p:sp>
    </p:spTree>
    <p:extLst>
      <p:ext uri="{BB962C8B-B14F-4D97-AF65-F5344CB8AC3E}">
        <p14:creationId xmlns:p14="http://schemas.microsoft.com/office/powerpoint/2010/main" val="3470465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OAC 252:641-12-1. General Provisions</a:t>
            </a:r>
          </a:p>
        </p:txBody>
      </p:sp>
      <p:sp>
        <p:nvSpPr>
          <p:cNvPr id="10" name="Content Placeholder 9"/>
          <p:cNvSpPr>
            <a:spLocks noGrp="1"/>
          </p:cNvSpPr>
          <p:nvPr>
            <p:ph idx="1"/>
          </p:nvPr>
        </p:nvSpPr>
        <p:spPr>
          <a:xfrm>
            <a:off x="1881052" y="1905000"/>
            <a:ext cx="10067698" cy="4422056"/>
          </a:xfrm>
        </p:spPr>
        <p:txBody>
          <a:bodyPr/>
          <a:lstStyle/>
          <a:p>
            <a:pPr marL="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(f)	</a:t>
            </a:r>
            <a:r>
              <a:rPr lang="en-US" b="1"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Dispersal Systems.	</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Systems utilized for the treatment of sewage shall meet the following requirements:</a:t>
            </a:r>
            <a:endParaRPr lang="en-US" dirty="0">
              <a:latin typeface="Courier"/>
              <a:ea typeface="Times New Roman" panose="02020603050405020304" pitchFamily="18" charset="0"/>
              <a:cs typeface="Times New Roman" panose="02020603050405020304" pitchFamily="18" charset="0"/>
            </a:endParaRPr>
          </a:p>
          <a:p>
            <a:pPr marL="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(1)	</a:t>
            </a:r>
            <a:r>
              <a:rPr lang="en-US" b="1"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Perforated pipe with storage media.  </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When perforated pipe and storage media are used to disperse and store effluent throughout the trenches, the following requirements shall apply:</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	</a:t>
            </a:r>
            <a:r>
              <a:rPr lang="en-US" b="1"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Perforated pipe.</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The perforated pipe shall: </a:t>
            </a:r>
            <a:endParaRPr lang="en-US" dirty="0">
              <a:latin typeface="Courier"/>
              <a:ea typeface="Times New Roman" panose="02020603050405020304" pitchFamily="18" charset="0"/>
              <a:cs typeface="Times New Roman" panose="02020603050405020304" pitchFamily="18" charset="0"/>
            </a:endParaRPr>
          </a:p>
          <a:p>
            <a:pPr marL="6858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t>
            </a:r>
            <a:r>
              <a:rPr lang="en-US" u="sng" dirty="0" err="1">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meet the minimum specifications listed in Appendix C;</a:t>
            </a:r>
            <a:endParaRPr lang="en-US" dirty="0">
              <a:latin typeface="Courier"/>
              <a:ea typeface="Times New Roman" panose="02020603050405020304" pitchFamily="18" charset="0"/>
              <a:cs typeface="Times New Roman" panose="02020603050405020304" pitchFamily="18" charset="0"/>
            </a:endParaRPr>
          </a:p>
          <a:p>
            <a:pPr marL="6858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(ii)	extend the entire length of the trenches;</a:t>
            </a:r>
            <a:endParaRPr lang="en-US" dirty="0">
              <a:latin typeface="Courier"/>
              <a:ea typeface="Times New Roman" panose="02020603050405020304" pitchFamily="18" charset="0"/>
              <a:cs typeface="Times New Roman" panose="02020603050405020304" pitchFamily="18" charset="0"/>
            </a:endParaRPr>
          </a:p>
          <a:p>
            <a:pPr marL="6858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(iii)	be installed in the center of the storage media and the trench.</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(B)	</a:t>
            </a:r>
            <a:r>
              <a:rPr lang="en-US" b="1"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Storage Media. </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The storage media shall:</a:t>
            </a:r>
            <a:endParaRPr lang="en-US" dirty="0">
              <a:latin typeface="Courier"/>
              <a:ea typeface="Times New Roman" panose="02020603050405020304" pitchFamily="18" charset="0"/>
              <a:cs typeface="Times New Roman" panose="02020603050405020304" pitchFamily="18" charset="0"/>
            </a:endParaRPr>
          </a:p>
          <a:p>
            <a:pPr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t>
            </a:r>
            <a:r>
              <a:rPr lang="en-US" u="sng" dirty="0" err="1">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be at least twenty-four inches (24") wide the entire length of the trench; </a:t>
            </a:r>
            <a:endParaRPr lang="en-US" dirty="0">
              <a:latin typeface="Courier"/>
              <a:ea typeface="Times New Roman" panose="02020603050405020304" pitchFamily="18" charset="0"/>
              <a:cs typeface="Times New Roman" panose="02020603050405020304" pitchFamily="18" charset="0"/>
            </a:endParaRPr>
          </a:p>
          <a:p>
            <a:pPr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(ii)	be level:</a:t>
            </a:r>
            <a:endParaRPr lang="en-US" dirty="0">
              <a:latin typeface="Courier"/>
              <a:ea typeface="Times New Roman" panose="02020603050405020304" pitchFamily="18" charset="0"/>
              <a:cs typeface="Times New Roman" panose="02020603050405020304" pitchFamily="18" charset="0"/>
            </a:endParaRPr>
          </a:p>
          <a:p>
            <a:pPr marL="5715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	in each trench; and</a:t>
            </a:r>
            <a:endParaRPr lang="en-US" dirty="0">
              <a:latin typeface="Courier"/>
              <a:ea typeface="Times New Roman" panose="02020603050405020304" pitchFamily="18" charset="0"/>
              <a:cs typeface="Times New Roman" panose="02020603050405020304" pitchFamily="18" charset="0"/>
            </a:endParaRPr>
          </a:p>
          <a:p>
            <a:pPr marL="5715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(II)	across the dispersal field, unless installed in trenches of different elevations.</a:t>
            </a:r>
            <a:endParaRPr lang="en-US" dirty="0">
              <a:latin typeface="Courier"/>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06764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OAC 252:641-12-1. General Provisions</a:t>
            </a:r>
          </a:p>
        </p:txBody>
      </p:sp>
      <p:sp>
        <p:nvSpPr>
          <p:cNvPr id="6" name="Content Placeholder 5"/>
          <p:cNvSpPr>
            <a:spLocks noGrp="1"/>
          </p:cNvSpPr>
          <p:nvPr>
            <p:ph idx="1"/>
          </p:nvPr>
        </p:nvSpPr>
        <p:spPr>
          <a:xfrm>
            <a:off x="1818503" y="1905000"/>
            <a:ext cx="8915400" cy="4521926"/>
          </a:xfrm>
        </p:spPr>
        <p:txBody>
          <a:bodyPr>
            <a:normAutofit/>
          </a:bodyPr>
          <a:lstStyle/>
          <a:p>
            <a:pPr marL="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(2) </a:t>
            </a:r>
            <a:r>
              <a:rPr lang="en-US" b="1"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Manufactured Media Systems.</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When manufactured media systems are used to disperse and store effluent throughout the trenches, the systems shall:</a:t>
            </a:r>
          </a:p>
          <a:p>
            <a:pPr marL="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	have a minimum exterior width of twenty-two inches (22");</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(B)	have a permeable sidewall interface evenly distributed along the manufactured media system.  If the manufactured media system does not meet the storage media minimum height requirement, then the trench shall be backfilled with storage media to the depth required for the dispersal field being installed;</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(C)	has been tested and certified by an ANSI accredited third party certifier as having a minimum load rating of American Association of State Highway and Transportation Officials H-10 with 12 inches of compacted soil cover over the top of the manufactured media system;</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(D)	be fabricated from durable, non-deteriorating materials;</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(E)	extend the entire length of the trenches;</a:t>
            </a:r>
            <a:endParaRPr lang="en-US" dirty="0">
              <a:latin typeface="Courier"/>
              <a:ea typeface="Times New Roman" panose="02020603050405020304" pitchFamily="18" charset="0"/>
              <a:cs typeface="Times New Roman" panose="02020603050405020304" pitchFamily="18" charset="0"/>
            </a:endParaRPr>
          </a:p>
          <a:p>
            <a:pPr marL="1143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(F)	be level:</a:t>
            </a:r>
            <a:endParaRPr lang="en-US" dirty="0">
              <a:latin typeface="Courier"/>
              <a:ea typeface="Times New Roman" panose="02020603050405020304" pitchFamily="18" charset="0"/>
              <a:cs typeface="Times New Roman" panose="02020603050405020304" pitchFamily="18" charset="0"/>
            </a:endParaRPr>
          </a:p>
          <a:p>
            <a:pPr marL="6858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t>
            </a:r>
            <a:r>
              <a:rPr lang="en-US" u="sng" dirty="0" err="1">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in each trench; and</a:t>
            </a:r>
            <a:endParaRPr lang="en-US" dirty="0">
              <a:latin typeface="Courier"/>
              <a:ea typeface="Times New Roman" panose="02020603050405020304" pitchFamily="18" charset="0"/>
              <a:cs typeface="Times New Roman" panose="02020603050405020304" pitchFamily="18" charset="0"/>
            </a:endParaRPr>
          </a:p>
          <a:p>
            <a:pPr marL="68580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(ii)	across the dispersal field, unless installed in trenches of different elevations.</a:t>
            </a:r>
            <a:endParaRPr lang="en-US" dirty="0">
              <a:latin typeface="Courier"/>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21637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108" y="624110"/>
            <a:ext cx="8911687" cy="1280890"/>
          </a:xfrm>
        </p:spPr>
        <p:txBody>
          <a:bodyPr/>
          <a:lstStyle/>
          <a:p>
            <a:r>
              <a:rPr lang="en-US" dirty="0"/>
              <a:t>OAC 252:641-12-2. Conventional subsurface absorption fields</a:t>
            </a:r>
          </a:p>
        </p:txBody>
      </p:sp>
      <p:sp>
        <p:nvSpPr>
          <p:cNvPr id="5" name="Content Placeholder 4"/>
          <p:cNvSpPr>
            <a:spLocks noGrp="1"/>
          </p:cNvSpPr>
          <p:nvPr>
            <p:ph idx="1"/>
          </p:nvPr>
        </p:nvSpPr>
        <p:spPr>
          <a:xfrm>
            <a:off x="1779316" y="2492829"/>
            <a:ext cx="8915400" cy="3777622"/>
          </a:xfrm>
        </p:spPr>
        <p:txBody>
          <a:bodyPr/>
          <a:lstStyle/>
          <a:p>
            <a:pPr marL="0" indent="0" algn="just">
              <a:spcBef>
                <a:spcPts val="0"/>
              </a:spcBef>
              <a:buNone/>
              <a:tabLst>
                <a:tab pos="-762000" algn="l"/>
                <a:tab pos="-457200" algn="l"/>
                <a:tab pos="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771900" algn="l"/>
                <a:tab pos="3886200" algn="l"/>
                <a:tab pos="4114800" algn="l"/>
                <a:tab pos="4343400" algn="l"/>
                <a:tab pos="4572000" algn="l"/>
                <a:tab pos="4800600" algn="l"/>
              </a:tabLst>
            </a:pPr>
            <a:r>
              <a:rPr lang="en-US"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(c)	</a:t>
            </a:r>
            <a:r>
              <a:rPr lang="en-US" b="1"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Minimum linear length.</a:t>
            </a:r>
            <a:r>
              <a:rPr lang="en-US"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All conventional subsurface absorption fields must meet the minimum length requirements set forth in Appendix H, Figures 1-</a:t>
            </a:r>
            <a:r>
              <a:rPr lang="en-US" strike="sngStrike"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5</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6</a:t>
            </a:r>
            <a:r>
              <a:rPr lang="en-US"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a:t>
            </a:r>
            <a:r>
              <a:rPr lang="en-US" u="sng"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  An optional reduction of the required minimum length is available as set forth in Appendix H, Figures 3 and 4.  A reduction of fifteen (15) percent is established for Net Evaporation Zones 6-8 and a reduction of thirty (30) percent is established for Net Evaporation Zones 9 and 10. </a:t>
            </a:r>
            <a:r>
              <a:rPr lang="en-US" dirty="0">
                <a:solidFill>
                  <a:srgbClr val="000000"/>
                </a:solidFill>
                <a:latin typeface="Times New Roman" panose="02020603050405020304" pitchFamily="18" charset="0"/>
                <a:ea typeface="MingLiU-ExtB" panose="02020500000000000000" pitchFamily="18" charset="-120"/>
                <a:cs typeface="Times New Roman" panose="02020603050405020304" pitchFamily="18" charset="0"/>
              </a:rPr>
              <a:t>If perforated pipe is used between distribution structures and installed in accordance with the trench requirements of this Section, it may be counted as part of the overall required length of the conventional subsurface absorption field.</a:t>
            </a:r>
            <a:endParaRPr lang="en-US" dirty="0">
              <a:latin typeface="Courier"/>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25039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Conventional Subsurface Absorption Sizing</a:t>
            </a:r>
          </a:p>
        </p:txBody>
      </p:sp>
      <p:pic>
        <p:nvPicPr>
          <p:cNvPr id="4" name="Content Placeholder 3"/>
          <p:cNvPicPr>
            <a:picLocks noGrp="1" noChangeAspect="1"/>
          </p:cNvPicPr>
          <p:nvPr>
            <p:ph idx="1"/>
          </p:nvPr>
        </p:nvPicPr>
        <p:blipFill rotWithShape="1">
          <a:blip r:embed="rId2"/>
          <a:srcRect r="1338" b="51597"/>
          <a:stretch/>
        </p:blipFill>
        <p:spPr>
          <a:xfrm>
            <a:off x="2855684" y="1905000"/>
            <a:ext cx="7864868" cy="4769186"/>
          </a:xfrm>
          <a:prstGeom prst="rect">
            <a:avLst/>
          </a:prstGeom>
        </p:spPr>
      </p:pic>
    </p:spTree>
    <p:extLst>
      <p:ext uri="{BB962C8B-B14F-4D97-AF65-F5344CB8AC3E}">
        <p14:creationId xmlns:p14="http://schemas.microsoft.com/office/powerpoint/2010/main" val="3270614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Conventional Subsurface Absorption Sizing</a:t>
            </a:r>
          </a:p>
        </p:txBody>
      </p:sp>
      <p:sp>
        <p:nvSpPr>
          <p:cNvPr id="3" name="Content Placeholder 2"/>
          <p:cNvSpPr>
            <a:spLocks noGrp="1"/>
          </p:cNvSpPr>
          <p:nvPr>
            <p:ph idx="1"/>
          </p:nvPr>
        </p:nvSpPr>
        <p:spPr>
          <a:xfrm>
            <a:off x="2589212" y="2120537"/>
            <a:ext cx="8915400" cy="426720"/>
          </a:xfrm>
        </p:spPr>
        <p:txBody>
          <a:bodyPr>
            <a:noAutofit/>
          </a:bodyPr>
          <a:lstStyle/>
          <a:p>
            <a:r>
              <a:rPr lang="en-US" dirty="0"/>
              <a:t>Appendix H, Figure 1 (Percolation Testing) </a:t>
            </a:r>
          </a:p>
        </p:txBody>
      </p:sp>
      <p:graphicFrame>
        <p:nvGraphicFramePr>
          <p:cNvPr id="4" name="Table 3"/>
          <p:cNvGraphicFramePr>
            <a:graphicFrameLocks noGrp="1"/>
          </p:cNvGraphicFramePr>
          <p:nvPr/>
        </p:nvGraphicFramePr>
        <p:xfrm>
          <a:off x="2589212" y="2762794"/>
          <a:ext cx="8762410" cy="3690258"/>
        </p:xfrm>
        <a:graphic>
          <a:graphicData uri="http://schemas.openxmlformats.org/drawingml/2006/table">
            <a:tbl>
              <a:tblPr firstRow="1" firstCol="1" bandRow="1">
                <a:tableStyleId>{5C22544A-7EE6-4342-B048-85BDC9FD1C3A}</a:tableStyleId>
              </a:tblPr>
              <a:tblGrid>
                <a:gridCol w="819546">
                  <a:extLst>
                    <a:ext uri="{9D8B030D-6E8A-4147-A177-3AD203B41FA5}">
                      <a16:colId xmlns:a16="http://schemas.microsoft.com/office/drawing/2014/main" val="34536339"/>
                    </a:ext>
                  </a:extLst>
                </a:gridCol>
                <a:gridCol w="992858">
                  <a:extLst>
                    <a:ext uri="{9D8B030D-6E8A-4147-A177-3AD203B41FA5}">
                      <a16:colId xmlns:a16="http://schemas.microsoft.com/office/drawing/2014/main" val="1658934922"/>
                    </a:ext>
                  </a:extLst>
                </a:gridCol>
                <a:gridCol w="992858">
                  <a:extLst>
                    <a:ext uri="{9D8B030D-6E8A-4147-A177-3AD203B41FA5}">
                      <a16:colId xmlns:a16="http://schemas.microsoft.com/office/drawing/2014/main" val="1774624166"/>
                    </a:ext>
                  </a:extLst>
                </a:gridCol>
                <a:gridCol w="992858">
                  <a:extLst>
                    <a:ext uri="{9D8B030D-6E8A-4147-A177-3AD203B41FA5}">
                      <a16:colId xmlns:a16="http://schemas.microsoft.com/office/drawing/2014/main" val="2409566205"/>
                    </a:ext>
                  </a:extLst>
                </a:gridCol>
                <a:gridCol w="992858">
                  <a:extLst>
                    <a:ext uri="{9D8B030D-6E8A-4147-A177-3AD203B41FA5}">
                      <a16:colId xmlns:a16="http://schemas.microsoft.com/office/drawing/2014/main" val="2177852786"/>
                    </a:ext>
                  </a:extLst>
                </a:gridCol>
                <a:gridCol w="992858">
                  <a:extLst>
                    <a:ext uri="{9D8B030D-6E8A-4147-A177-3AD203B41FA5}">
                      <a16:colId xmlns:a16="http://schemas.microsoft.com/office/drawing/2014/main" val="1300657912"/>
                    </a:ext>
                  </a:extLst>
                </a:gridCol>
                <a:gridCol w="992858">
                  <a:extLst>
                    <a:ext uri="{9D8B030D-6E8A-4147-A177-3AD203B41FA5}">
                      <a16:colId xmlns:a16="http://schemas.microsoft.com/office/drawing/2014/main" val="2040590799"/>
                    </a:ext>
                  </a:extLst>
                </a:gridCol>
                <a:gridCol w="992858">
                  <a:extLst>
                    <a:ext uri="{9D8B030D-6E8A-4147-A177-3AD203B41FA5}">
                      <a16:colId xmlns:a16="http://schemas.microsoft.com/office/drawing/2014/main" val="572909674"/>
                    </a:ext>
                  </a:extLst>
                </a:gridCol>
                <a:gridCol w="992858">
                  <a:extLst>
                    <a:ext uri="{9D8B030D-6E8A-4147-A177-3AD203B41FA5}">
                      <a16:colId xmlns:a16="http://schemas.microsoft.com/office/drawing/2014/main" val="3600563075"/>
                    </a:ext>
                  </a:extLst>
                </a:gridCol>
              </a:tblGrid>
              <a:tr h="360427">
                <a:tc rowSpan="3">
                  <a:txBody>
                    <a:bodyPr/>
                    <a:lstStyle/>
                    <a:p>
                      <a:pPr marL="0" marR="0" indent="0" algn="ctr">
                        <a:lnSpc>
                          <a:spcPct val="92000"/>
                        </a:lnSpc>
                        <a:spcBef>
                          <a:spcPts val="0"/>
                        </a:spcBef>
                        <a:spcAft>
                          <a:spcPts val="0"/>
                        </a:spcAft>
                      </a:pPr>
                      <a:r>
                        <a:rPr lang="en-US" sz="1100">
                          <a:effectLst/>
                        </a:rPr>
                        <a:t>Soil Percolation Rate</a:t>
                      </a:r>
                      <a:endParaRPr lang="en-US" sz="900">
                        <a:effectLst/>
                      </a:endParaRPr>
                    </a:p>
                    <a:p>
                      <a:pPr marL="0" marR="0" indent="0" algn="ctr">
                        <a:lnSpc>
                          <a:spcPct val="92000"/>
                        </a:lnSpc>
                        <a:spcBef>
                          <a:spcPts val="0"/>
                        </a:spcBef>
                        <a:spcAft>
                          <a:spcPts val="0"/>
                        </a:spcAft>
                      </a:pPr>
                      <a:r>
                        <a:rPr lang="en-US" sz="1100">
                          <a:effectLst/>
                        </a:rPr>
                        <a:t>min/inch</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100">
                          <a:effectLst/>
                        </a:rPr>
                        <a:t>NUMBER OF BEDROOMS IN RESIDENCE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01938726"/>
                  </a:ext>
                </a:extLst>
              </a:tr>
              <a:tr h="475802">
                <a:tc v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Each Add.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60126477"/>
                  </a:ext>
                </a:extLst>
              </a:tr>
              <a:tr h="758071">
                <a:tc vMerge="1">
                  <a:txBody>
                    <a:bodyPr/>
                    <a:lstStyle/>
                    <a:p>
                      <a:endParaRPr lang="en-US"/>
                    </a:p>
                  </a:txBody>
                  <a:tcP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1653679"/>
                  </a:ext>
                </a:extLst>
              </a:tr>
              <a:tr h="343776">
                <a:tc>
                  <a:txBody>
                    <a:bodyPr/>
                    <a:lstStyle/>
                    <a:p>
                      <a:pPr marL="0" marR="0" indent="0" algn="ctr">
                        <a:lnSpc>
                          <a:spcPct val="92000"/>
                        </a:lnSpc>
                        <a:spcBef>
                          <a:spcPts val="0"/>
                        </a:spcBef>
                        <a:spcAft>
                          <a:spcPts val="0"/>
                        </a:spcAft>
                      </a:pPr>
                      <a:r>
                        <a:rPr lang="en-US" sz="1100">
                          <a:effectLst/>
                        </a:rPr>
                        <a:t>0-15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0985932"/>
                  </a:ext>
                </a:extLst>
              </a:tr>
              <a:tr h="343776">
                <a:tc>
                  <a:txBody>
                    <a:bodyPr/>
                    <a:lstStyle/>
                    <a:p>
                      <a:pPr marL="0" marR="0" indent="0" algn="ctr">
                        <a:lnSpc>
                          <a:spcPct val="92000"/>
                        </a:lnSpc>
                        <a:spcBef>
                          <a:spcPts val="0"/>
                        </a:spcBef>
                        <a:spcAft>
                          <a:spcPts val="0"/>
                        </a:spcAft>
                      </a:pPr>
                      <a:r>
                        <a:rPr lang="en-US" sz="1100">
                          <a:effectLst/>
                        </a:rPr>
                        <a:t>16-30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dirty="0">
                          <a:effectLst/>
                        </a:rPr>
                        <a:t>410</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9517189"/>
                  </a:ext>
                </a:extLst>
              </a:tr>
              <a:tr h="343776">
                <a:tc>
                  <a:txBody>
                    <a:bodyPr/>
                    <a:lstStyle/>
                    <a:p>
                      <a:pPr marL="0" marR="0" indent="0" algn="ctr">
                        <a:lnSpc>
                          <a:spcPct val="92000"/>
                        </a:lnSpc>
                        <a:spcBef>
                          <a:spcPts val="0"/>
                        </a:spcBef>
                        <a:spcAft>
                          <a:spcPts val="0"/>
                        </a:spcAft>
                      </a:pPr>
                      <a:r>
                        <a:rPr lang="en-US" sz="1100">
                          <a:effectLst/>
                        </a:rPr>
                        <a:t>31-45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2914751"/>
                  </a:ext>
                </a:extLst>
              </a:tr>
              <a:tr h="343776">
                <a:tc>
                  <a:txBody>
                    <a:bodyPr/>
                    <a:lstStyle/>
                    <a:p>
                      <a:pPr marL="0" marR="0" indent="0" algn="ctr">
                        <a:lnSpc>
                          <a:spcPct val="92000"/>
                        </a:lnSpc>
                        <a:spcBef>
                          <a:spcPts val="0"/>
                        </a:spcBef>
                        <a:spcAft>
                          <a:spcPts val="0"/>
                        </a:spcAft>
                      </a:pPr>
                      <a:r>
                        <a:rPr lang="en-US" sz="1100">
                          <a:effectLst/>
                        </a:rPr>
                        <a:t>46-60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990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30757301"/>
                  </a:ext>
                </a:extLst>
              </a:tr>
              <a:tr h="360427">
                <a:tc>
                  <a:txBody>
                    <a:bodyPr/>
                    <a:lstStyle/>
                    <a:p>
                      <a:pPr marL="0" marR="0" indent="0" algn="ctr">
                        <a:lnSpc>
                          <a:spcPct val="92000"/>
                        </a:lnSpc>
                        <a:spcBef>
                          <a:spcPts val="0"/>
                        </a:spcBef>
                        <a:spcAft>
                          <a:spcPts val="0"/>
                        </a:spcAft>
                      </a:pPr>
                      <a:r>
                        <a:rPr lang="en-US" sz="1100">
                          <a:effectLst/>
                        </a:rPr>
                        <a:t>61-75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53715936"/>
                  </a:ext>
                </a:extLst>
              </a:tr>
              <a:tr h="360427">
                <a:tc>
                  <a:txBody>
                    <a:bodyPr/>
                    <a:lstStyle/>
                    <a:p>
                      <a:pPr marL="0" marR="0" indent="0" algn="ctr">
                        <a:lnSpc>
                          <a:spcPct val="92000"/>
                        </a:lnSpc>
                        <a:spcBef>
                          <a:spcPts val="0"/>
                        </a:spcBef>
                        <a:spcAft>
                          <a:spcPts val="0"/>
                        </a:spcAft>
                      </a:pPr>
                      <a:r>
                        <a:rPr lang="en-US" sz="1100">
                          <a:effectLst/>
                        </a:rPr>
                        <a:t>&gt;75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dirty="0">
                          <a:effectLst/>
                        </a:rPr>
                        <a:t>Prohibited</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8193595"/>
                  </a:ext>
                </a:extLst>
              </a:tr>
            </a:tbl>
          </a:graphicData>
        </a:graphic>
      </p:graphicFrame>
    </p:spTree>
    <p:extLst>
      <p:ext uri="{BB962C8B-B14F-4D97-AF65-F5344CB8AC3E}">
        <p14:creationId xmlns:p14="http://schemas.microsoft.com/office/powerpoint/2010/main" val="2975880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Conventional Subsurface Absorption Sizing</a:t>
            </a:r>
          </a:p>
        </p:txBody>
      </p:sp>
      <p:sp>
        <p:nvSpPr>
          <p:cNvPr id="3" name="Content Placeholder 2"/>
          <p:cNvSpPr>
            <a:spLocks noGrp="1"/>
          </p:cNvSpPr>
          <p:nvPr>
            <p:ph idx="1"/>
          </p:nvPr>
        </p:nvSpPr>
        <p:spPr>
          <a:xfrm>
            <a:off x="2589212" y="2133600"/>
            <a:ext cx="8915400" cy="426720"/>
          </a:xfrm>
        </p:spPr>
        <p:txBody>
          <a:bodyPr>
            <a:noAutofit/>
          </a:bodyPr>
          <a:lstStyle/>
          <a:p>
            <a:r>
              <a:rPr lang="en-US" dirty="0"/>
              <a:t>Appendix H, Figure 2 (Standard Sizing, Statewide) </a:t>
            </a:r>
          </a:p>
        </p:txBody>
      </p:sp>
      <p:graphicFrame>
        <p:nvGraphicFramePr>
          <p:cNvPr id="7" name="Table 6"/>
          <p:cNvGraphicFramePr>
            <a:graphicFrameLocks noGrp="1"/>
          </p:cNvGraphicFramePr>
          <p:nvPr/>
        </p:nvGraphicFramePr>
        <p:xfrm>
          <a:off x="2589212" y="2788920"/>
          <a:ext cx="8514218" cy="3694470"/>
        </p:xfrm>
        <a:graphic>
          <a:graphicData uri="http://schemas.openxmlformats.org/drawingml/2006/table">
            <a:tbl>
              <a:tblPr firstRow="1" firstCol="1" bandRow="1">
                <a:tableStyleId>{5C22544A-7EE6-4342-B048-85BDC9FD1C3A}</a:tableStyleId>
              </a:tblPr>
              <a:tblGrid>
                <a:gridCol w="764788">
                  <a:extLst>
                    <a:ext uri="{9D8B030D-6E8A-4147-A177-3AD203B41FA5}">
                      <a16:colId xmlns:a16="http://schemas.microsoft.com/office/drawing/2014/main" val="2173142063"/>
                    </a:ext>
                  </a:extLst>
                </a:gridCol>
                <a:gridCol w="962734">
                  <a:extLst>
                    <a:ext uri="{9D8B030D-6E8A-4147-A177-3AD203B41FA5}">
                      <a16:colId xmlns:a16="http://schemas.microsoft.com/office/drawing/2014/main" val="145799837"/>
                    </a:ext>
                  </a:extLst>
                </a:gridCol>
                <a:gridCol w="962734">
                  <a:extLst>
                    <a:ext uri="{9D8B030D-6E8A-4147-A177-3AD203B41FA5}">
                      <a16:colId xmlns:a16="http://schemas.microsoft.com/office/drawing/2014/main" val="4273695432"/>
                    </a:ext>
                  </a:extLst>
                </a:gridCol>
                <a:gridCol w="962734">
                  <a:extLst>
                    <a:ext uri="{9D8B030D-6E8A-4147-A177-3AD203B41FA5}">
                      <a16:colId xmlns:a16="http://schemas.microsoft.com/office/drawing/2014/main" val="1654128222"/>
                    </a:ext>
                  </a:extLst>
                </a:gridCol>
                <a:gridCol w="962734">
                  <a:extLst>
                    <a:ext uri="{9D8B030D-6E8A-4147-A177-3AD203B41FA5}">
                      <a16:colId xmlns:a16="http://schemas.microsoft.com/office/drawing/2014/main" val="901752146"/>
                    </a:ext>
                  </a:extLst>
                </a:gridCol>
                <a:gridCol w="962734">
                  <a:extLst>
                    <a:ext uri="{9D8B030D-6E8A-4147-A177-3AD203B41FA5}">
                      <a16:colId xmlns:a16="http://schemas.microsoft.com/office/drawing/2014/main" val="2749464369"/>
                    </a:ext>
                  </a:extLst>
                </a:gridCol>
                <a:gridCol w="962734">
                  <a:extLst>
                    <a:ext uri="{9D8B030D-6E8A-4147-A177-3AD203B41FA5}">
                      <a16:colId xmlns:a16="http://schemas.microsoft.com/office/drawing/2014/main" val="878181546"/>
                    </a:ext>
                  </a:extLst>
                </a:gridCol>
                <a:gridCol w="986513">
                  <a:extLst>
                    <a:ext uri="{9D8B030D-6E8A-4147-A177-3AD203B41FA5}">
                      <a16:colId xmlns:a16="http://schemas.microsoft.com/office/drawing/2014/main" val="441309902"/>
                    </a:ext>
                  </a:extLst>
                </a:gridCol>
                <a:gridCol w="986513">
                  <a:extLst>
                    <a:ext uri="{9D8B030D-6E8A-4147-A177-3AD203B41FA5}">
                      <a16:colId xmlns:a16="http://schemas.microsoft.com/office/drawing/2014/main" val="1028820228"/>
                    </a:ext>
                  </a:extLst>
                </a:gridCol>
              </a:tblGrid>
              <a:tr h="326306">
                <a:tc rowSpan="3">
                  <a:txBody>
                    <a:bodyPr/>
                    <a:lstStyle/>
                    <a:p>
                      <a:pPr marL="0" marR="0" indent="0" algn="ctr">
                        <a:lnSpc>
                          <a:spcPct val="92000"/>
                        </a:lnSpc>
                        <a:spcBef>
                          <a:spcPts val="0"/>
                        </a:spcBef>
                        <a:spcAft>
                          <a:spcPts val="0"/>
                        </a:spcAft>
                      </a:pPr>
                      <a:r>
                        <a:rPr lang="en-US" sz="1100">
                          <a:effectLst/>
                        </a:rPr>
                        <a:t>Soil 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100">
                          <a:effectLst/>
                        </a:rPr>
                        <a:t>NUMBER OF BEDROOMS IN RESIDENCE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197713"/>
                  </a:ext>
                </a:extLst>
              </a:tr>
              <a:tr h="332965">
                <a:tc v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Each Add.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103679224"/>
                  </a:ext>
                </a:extLst>
              </a:tr>
              <a:tr h="808773">
                <a:tc vMerge="1">
                  <a:txBody>
                    <a:bodyPr/>
                    <a:lstStyle/>
                    <a:p>
                      <a:endParaRPr lang="en-US"/>
                    </a:p>
                  </a:txBody>
                  <a:tcP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7113173"/>
                  </a:ext>
                </a:extLst>
              </a:tr>
              <a:tr h="326306">
                <a:tc>
                  <a:txBody>
                    <a:bodyPr/>
                    <a:lstStyle/>
                    <a:p>
                      <a:pPr marL="0" marR="0" indent="0" algn="ctr">
                        <a:lnSpc>
                          <a:spcPct val="92000"/>
                        </a:lnSpc>
                        <a:spcBef>
                          <a:spcPts val="0"/>
                        </a:spcBef>
                        <a:spcAft>
                          <a:spcPts val="0"/>
                        </a:spcAft>
                      </a:pPr>
                      <a:r>
                        <a:rPr lang="en-US" sz="11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a:effectLst/>
                        </a:rPr>
                        <a:t>Prohibited</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772695"/>
                  </a:ext>
                </a:extLst>
              </a:tr>
              <a:tr h="311877">
                <a:tc>
                  <a:txBody>
                    <a:bodyPr/>
                    <a:lstStyle/>
                    <a:p>
                      <a:pPr marL="0" marR="0" indent="0" algn="ctr">
                        <a:lnSpc>
                          <a:spcPct val="92000"/>
                        </a:lnSpc>
                        <a:spcBef>
                          <a:spcPts val="0"/>
                        </a:spcBef>
                        <a:spcAft>
                          <a:spcPts val="0"/>
                        </a:spcAft>
                      </a:pPr>
                      <a:r>
                        <a:rPr lang="en-US" sz="11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dirty="0">
                          <a:effectLst/>
                        </a:rPr>
                        <a:t>160</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195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6853018"/>
                  </a:ext>
                </a:extLst>
              </a:tr>
              <a:tr h="311877">
                <a:tc>
                  <a:txBody>
                    <a:bodyPr/>
                    <a:lstStyle/>
                    <a:p>
                      <a:pPr marL="0" marR="0" indent="0" algn="ctr">
                        <a:lnSpc>
                          <a:spcPct val="92000"/>
                        </a:lnSpc>
                        <a:spcBef>
                          <a:spcPts val="0"/>
                        </a:spcBef>
                        <a:spcAft>
                          <a:spcPts val="0"/>
                        </a:spcAft>
                      </a:pPr>
                      <a:r>
                        <a:rPr lang="en-US" sz="11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1887628"/>
                  </a:ext>
                </a:extLst>
              </a:tr>
              <a:tr h="311877">
                <a:tc>
                  <a:txBody>
                    <a:bodyPr/>
                    <a:lstStyle/>
                    <a:p>
                      <a:pPr marL="0" marR="0" indent="0" algn="ctr">
                        <a:lnSpc>
                          <a:spcPct val="92000"/>
                        </a:lnSpc>
                        <a:spcBef>
                          <a:spcPts val="0"/>
                        </a:spcBef>
                        <a:spcAft>
                          <a:spcPts val="0"/>
                        </a:spcAft>
                      </a:pPr>
                      <a:r>
                        <a:rPr lang="en-US" sz="11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255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81147478"/>
                  </a:ext>
                </a:extLst>
              </a:tr>
              <a:tr h="311877">
                <a:tc>
                  <a:txBody>
                    <a:bodyPr/>
                    <a:lstStyle/>
                    <a:p>
                      <a:pPr marL="0" marR="0" indent="0" algn="ctr">
                        <a:lnSpc>
                          <a:spcPct val="92000"/>
                        </a:lnSpc>
                        <a:spcBef>
                          <a:spcPts val="0"/>
                        </a:spcBef>
                        <a:spcAft>
                          <a:spcPts val="0"/>
                        </a:spcAft>
                      </a:pPr>
                      <a:r>
                        <a:rPr lang="en-US" sz="11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2463609"/>
                  </a:ext>
                </a:extLst>
              </a:tr>
              <a:tr h="326306">
                <a:tc>
                  <a:txBody>
                    <a:bodyPr/>
                    <a:lstStyle/>
                    <a:p>
                      <a:pPr marL="0" marR="0" indent="0" algn="ctr">
                        <a:lnSpc>
                          <a:spcPct val="92000"/>
                        </a:lnSpc>
                        <a:spcBef>
                          <a:spcPts val="0"/>
                        </a:spcBef>
                        <a:spcAft>
                          <a:spcPts val="0"/>
                        </a:spcAft>
                      </a:pPr>
                      <a:r>
                        <a:rPr lang="en-US" sz="11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52761948"/>
                  </a:ext>
                </a:extLst>
              </a:tr>
              <a:tr h="326306">
                <a:tc>
                  <a:txBody>
                    <a:bodyPr/>
                    <a:lstStyle/>
                    <a:p>
                      <a:pPr marL="0" marR="0" indent="0" algn="ctr">
                        <a:lnSpc>
                          <a:spcPct val="92000"/>
                        </a:lnSpc>
                        <a:spcBef>
                          <a:spcPts val="0"/>
                        </a:spcBef>
                        <a:spcAft>
                          <a:spcPts val="0"/>
                        </a:spcAft>
                      </a:pPr>
                      <a:r>
                        <a:rPr lang="en-US" sz="11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dirty="0">
                          <a:effectLst/>
                        </a:rPr>
                        <a:t>Prohibited</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8528617"/>
                  </a:ext>
                </a:extLst>
              </a:tr>
            </a:tbl>
          </a:graphicData>
        </a:graphic>
      </p:graphicFrame>
    </p:spTree>
    <p:extLst>
      <p:ext uri="{BB962C8B-B14F-4D97-AF65-F5344CB8AC3E}">
        <p14:creationId xmlns:p14="http://schemas.microsoft.com/office/powerpoint/2010/main" val="3880161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Conventional Subsurface Absorption Sizing</a:t>
            </a:r>
          </a:p>
        </p:txBody>
      </p:sp>
      <p:sp>
        <p:nvSpPr>
          <p:cNvPr id="3" name="Content Placeholder 2"/>
          <p:cNvSpPr>
            <a:spLocks noGrp="1"/>
          </p:cNvSpPr>
          <p:nvPr>
            <p:ph idx="1"/>
          </p:nvPr>
        </p:nvSpPr>
        <p:spPr>
          <a:xfrm>
            <a:off x="2589212" y="2133600"/>
            <a:ext cx="8915400" cy="400594"/>
          </a:xfrm>
        </p:spPr>
        <p:txBody>
          <a:bodyPr/>
          <a:lstStyle/>
          <a:p>
            <a:r>
              <a:rPr lang="en-US" dirty="0"/>
              <a:t>Appendix H, Figure 3 (Net. Evap. Zones 6-8, Central Ok)</a:t>
            </a:r>
          </a:p>
        </p:txBody>
      </p:sp>
      <p:graphicFrame>
        <p:nvGraphicFramePr>
          <p:cNvPr id="4" name="Table 3"/>
          <p:cNvGraphicFramePr>
            <a:graphicFrameLocks noGrp="1"/>
          </p:cNvGraphicFramePr>
          <p:nvPr/>
        </p:nvGraphicFramePr>
        <p:xfrm>
          <a:off x="2589212" y="2762794"/>
          <a:ext cx="8915400" cy="3742509"/>
        </p:xfrm>
        <a:graphic>
          <a:graphicData uri="http://schemas.openxmlformats.org/drawingml/2006/table">
            <a:tbl>
              <a:tblPr firstRow="1" firstCol="1" bandRow="1">
                <a:tableStyleId>{5C22544A-7EE6-4342-B048-85BDC9FD1C3A}</a:tableStyleId>
              </a:tblPr>
              <a:tblGrid>
                <a:gridCol w="800824">
                  <a:extLst>
                    <a:ext uri="{9D8B030D-6E8A-4147-A177-3AD203B41FA5}">
                      <a16:colId xmlns:a16="http://schemas.microsoft.com/office/drawing/2014/main" val="1792257050"/>
                    </a:ext>
                  </a:extLst>
                </a:gridCol>
                <a:gridCol w="1008097">
                  <a:extLst>
                    <a:ext uri="{9D8B030D-6E8A-4147-A177-3AD203B41FA5}">
                      <a16:colId xmlns:a16="http://schemas.microsoft.com/office/drawing/2014/main" val="4280708620"/>
                    </a:ext>
                  </a:extLst>
                </a:gridCol>
                <a:gridCol w="1008097">
                  <a:extLst>
                    <a:ext uri="{9D8B030D-6E8A-4147-A177-3AD203B41FA5}">
                      <a16:colId xmlns:a16="http://schemas.microsoft.com/office/drawing/2014/main" val="2224712923"/>
                    </a:ext>
                  </a:extLst>
                </a:gridCol>
                <a:gridCol w="1008097">
                  <a:extLst>
                    <a:ext uri="{9D8B030D-6E8A-4147-A177-3AD203B41FA5}">
                      <a16:colId xmlns:a16="http://schemas.microsoft.com/office/drawing/2014/main" val="3049856731"/>
                    </a:ext>
                  </a:extLst>
                </a:gridCol>
                <a:gridCol w="1008097">
                  <a:extLst>
                    <a:ext uri="{9D8B030D-6E8A-4147-A177-3AD203B41FA5}">
                      <a16:colId xmlns:a16="http://schemas.microsoft.com/office/drawing/2014/main" val="13192117"/>
                    </a:ext>
                  </a:extLst>
                </a:gridCol>
                <a:gridCol w="1008097">
                  <a:extLst>
                    <a:ext uri="{9D8B030D-6E8A-4147-A177-3AD203B41FA5}">
                      <a16:colId xmlns:a16="http://schemas.microsoft.com/office/drawing/2014/main" val="2853174923"/>
                    </a:ext>
                  </a:extLst>
                </a:gridCol>
                <a:gridCol w="1008097">
                  <a:extLst>
                    <a:ext uri="{9D8B030D-6E8A-4147-A177-3AD203B41FA5}">
                      <a16:colId xmlns:a16="http://schemas.microsoft.com/office/drawing/2014/main" val="1180525450"/>
                    </a:ext>
                  </a:extLst>
                </a:gridCol>
                <a:gridCol w="1032997">
                  <a:extLst>
                    <a:ext uri="{9D8B030D-6E8A-4147-A177-3AD203B41FA5}">
                      <a16:colId xmlns:a16="http://schemas.microsoft.com/office/drawing/2014/main" val="2172890859"/>
                    </a:ext>
                  </a:extLst>
                </a:gridCol>
                <a:gridCol w="1032997">
                  <a:extLst>
                    <a:ext uri="{9D8B030D-6E8A-4147-A177-3AD203B41FA5}">
                      <a16:colId xmlns:a16="http://schemas.microsoft.com/office/drawing/2014/main" val="3532717197"/>
                    </a:ext>
                  </a:extLst>
                </a:gridCol>
              </a:tblGrid>
              <a:tr h="330549">
                <a:tc rowSpan="3">
                  <a:txBody>
                    <a:bodyPr/>
                    <a:lstStyle/>
                    <a:p>
                      <a:pPr marL="0" marR="0" indent="0" algn="ctr">
                        <a:lnSpc>
                          <a:spcPct val="92000"/>
                        </a:lnSpc>
                        <a:spcBef>
                          <a:spcPts val="0"/>
                        </a:spcBef>
                        <a:spcAft>
                          <a:spcPts val="0"/>
                        </a:spcAft>
                      </a:pPr>
                      <a:r>
                        <a:rPr lang="en-US" sz="1100">
                          <a:effectLst/>
                        </a:rPr>
                        <a:t>Soil 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100" dirty="0">
                          <a:effectLst/>
                        </a:rPr>
                        <a:t>NUMBER OF BEDROOMS IN RESIDENCE</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89123678"/>
                  </a:ext>
                </a:extLst>
              </a:tr>
              <a:tr h="337295">
                <a:tc v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Each Add.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483491755"/>
                  </a:ext>
                </a:extLst>
              </a:tr>
              <a:tr h="819290">
                <a:tc vMerge="1">
                  <a:txBody>
                    <a:bodyPr/>
                    <a:lstStyle/>
                    <a:p>
                      <a:endParaRPr lang="en-US"/>
                    </a:p>
                  </a:txBody>
                  <a:tcP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8569390"/>
                  </a:ext>
                </a:extLst>
              </a:tr>
              <a:tr h="330549">
                <a:tc>
                  <a:txBody>
                    <a:bodyPr/>
                    <a:lstStyle/>
                    <a:p>
                      <a:pPr marL="0" marR="0" indent="0" algn="ctr">
                        <a:lnSpc>
                          <a:spcPct val="92000"/>
                        </a:lnSpc>
                        <a:spcBef>
                          <a:spcPts val="0"/>
                        </a:spcBef>
                        <a:spcAft>
                          <a:spcPts val="0"/>
                        </a:spcAft>
                      </a:pPr>
                      <a:r>
                        <a:rPr lang="en-US" sz="11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a:effectLst/>
                        </a:rPr>
                        <a:t>Prohibited</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3321873"/>
                  </a:ext>
                </a:extLst>
              </a:tr>
              <a:tr h="315932">
                <a:tc>
                  <a:txBody>
                    <a:bodyPr/>
                    <a:lstStyle/>
                    <a:p>
                      <a:pPr marL="0" marR="0" indent="0" algn="ctr">
                        <a:lnSpc>
                          <a:spcPct val="92000"/>
                        </a:lnSpc>
                        <a:spcBef>
                          <a:spcPts val="0"/>
                        </a:spcBef>
                        <a:spcAft>
                          <a:spcPts val="0"/>
                        </a:spcAft>
                      </a:pPr>
                      <a:r>
                        <a:rPr lang="en-US" sz="11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195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0343722"/>
                  </a:ext>
                </a:extLst>
              </a:tr>
              <a:tr h="315932">
                <a:tc>
                  <a:txBody>
                    <a:bodyPr/>
                    <a:lstStyle/>
                    <a:p>
                      <a:pPr marL="0" marR="0" indent="0" algn="ctr">
                        <a:lnSpc>
                          <a:spcPct val="92000"/>
                        </a:lnSpc>
                        <a:spcBef>
                          <a:spcPts val="0"/>
                        </a:spcBef>
                        <a:spcAft>
                          <a:spcPts val="0"/>
                        </a:spcAft>
                      </a:pPr>
                      <a:r>
                        <a:rPr lang="en-US" sz="11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dirty="0">
                          <a:effectLst/>
                        </a:rPr>
                        <a:t>250</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9136122"/>
                  </a:ext>
                </a:extLst>
              </a:tr>
              <a:tr h="315932">
                <a:tc>
                  <a:txBody>
                    <a:bodyPr/>
                    <a:lstStyle/>
                    <a:p>
                      <a:pPr marL="0" marR="0" indent="0" algn="ctr">
                        <a:lnSpc>
                          <a:spcPct val="92000"/>
                        </a:lnSpc>
                        <a:spcBef>
                          <a:spcPts val="0"/>
                        </a:spcBef>
                        <a:spcAft>
                          <a:spcPts val="0"/>
                        </a:spcAft>
                      </a:pPr>
                      <a:r>
                        <a:rPr lang="en-US" sz="11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255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667218"/>
                  </a:ext>
                </a:extLst>
              </a:tr>
              <a:tr h="315932">
                <a:tc>
                  <a:txBody>
                    <a:bodyPr/>
                    <a:lstStyle/>
                    <a:p>
                      <a:pPr marL="0" marR="0" indent="0" algn="ctr">
                        <a:lnSpc>
                          <a:spcPct val="92000"/>
                        </a:lnSpc>
                        <a:spcBef>
                          <a:spcPts val="0"/>
                        </a:spcBef>
                        <a:spcAft>
                          <a:spcPts val="0"/>
                        </a:spcAft>
                      </a:pPr>
                      <a:r>
                        <a:rPr lang="en-US" sz="11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705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2427651"/>
                  </a:ext>
                </a:extLst>
              </a:tr>
              <a:tr h="330549">
                <a:tc>
                  <a:txBody>
                    <a:bodyPr/>
                    <a:lstStyle/>
                    <a:p>
                      <a:pPr marL="0" marR="0" indent="0" algn="ctr">
                        <a:lnSpc>
                          <a:spcPct val="92000"/>
                        </a:lnSpc>
                        <a:spcBef>
                          <a:spcPts val="0"/>
                        </a:spcBef>
                        <a:spcAft>
                          <a:spcPts val="0"/>
                        </a:spcAft>
                      </a:pPr>
                      <a:r>
                        <a:rPr lang="en-US" sz="11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935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7641993"/>
                  </a:ext>
                </a:extLst>
              </a:tr>
              <a:tr h="330549">
                <a:tc>
                  <a:txBody>
                    <a:bodyPr/>
                    <a:lstStyle/>
                    <a:p>
                      <a:pPr marL="0" marR="0" indent="0" algn="ctr">
                        <a:lnSpc>
                          <a:spcPct val="92000"/>
                        </a:lnSpc>
                        <a:spcBef>
                          <a:spcPts val="0"/>
                        </a:spcBef>
                        <a:spcAft>
                          <a:spcPts val="0"/>
                        </a:spcAft>
                      </a:pPr>
                      <a:r>
                        <a:rPr lang="en-US" sz="11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dirty="0">
                          <a:effectLst/>
                        </a:rPr>
                        <a:t>Prohibited</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0747427"/>
                  </a:ext>
                </a:extLst>
              </a:tr>
            </a:tbl>
          </a:graphicData>
        </a:graphic>
      </p:graphicFrame>
    </p:spTree>
    <p:extLst>
      <p:ext uri="{BB962C8B-B14F-4D97-AF65-F5344CB8AC3E}">
        <p14:creationId xmlns:p14="http://schemas.microsoft.com/office/powerpoint/2010/main" val="126511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vert="horz" lIns="91440" tIns="45720" rIns="91440" bIns="45720" rtlCol="0" anchor="t">
            <a:normAutofit/>
          </a:bodyPr>
          <a:lstStyle/>
          <a:p>
            <a:pPr marL="0" indent="0" algn="ctr">
              <a:buNone/>
            </a:pPr>
            <a:endParaRPr lang="en-US" sz="2400" b="1" dirty="0"/>
          </a:p>
          <a:p>
            <a:pPr marL="0" indent="0" algn="ctr">
              <a:buNone/>
            </a:pPr>
            <a:r>
              <a:rPr lang="en-US" sz="6000" b="1" dirty="0"/>
              <a:t>CALL TO ORDER</a:t>
            </a:r>
          </a:p>
          <a:p>
            <a:pPr marL="0" indent="0" algn="ctr">
              <a:buNone/>
            </a:pPr>
            <a:r>
              <a:rPr lang="en-US" b="1" dirty="0"/>
              <a:t>(Brian </a:t>
            </a:r>
            <a:r>
              <a:rPr lang="en-US" b="1" dirty="0" err="1"/>
              <a:t>Duzan</a:t>
            </a:r>
            <a:r>
              <a:rPr lang="en-US" b="1" dirty="0"/>
              <a:t>, Chair of the Council)</a:t>
            </a:r>
            <a:endParaRPr lang="en-US" dirty="0"/>
          </a:p>
        </p:txBody>
      </p:sp>
    </p:spTree>
    <p:extLst>
      <p:ext uri="{BB962C8B-B14F-4D97-AF65-F5344CB8AC3E}">
        <p14:creationId xmlns:p14="http://schemas.microsoft.com/office/powerpoint/2010/main" val="1356130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Conventional Subsurface Absorption Sizing</a:t>
            </a:r>
          </a:p>
        </p:txBody>
      </p:sp>
      <p:sp>
        <p:nvSpPr>
          <p:cNvPr id="3" name="Content Placeholder 2"/>
          <p:cNvSpPr>
            <a:spLocks noGrp="1"/>
          </p:cNvSpPr>
          <p:nvPr>
            <p:ph idx="1"/>
          </p:nvPr>
        </p:nvSpPr>
        <p:spPr>
          <a:xfrm>
            <a:off x="2589212" y="2133600"/>
            <a:ext cx="8915400" cy="426720"/>
          </a:xfrm>
        </p:spPr>
        <p:txBody>
          <a:bodyPr/>
          <a:lstStyle/>
          <a:p>
            <a:r>
              <a:rPr lang="en-US" dirty="0"/>
              <a:t>Appendix H, Figure 4 (Net. Evap. Zones 9-10, Western OK)</a:t>
            </a:r>
          </a:p>
        </p:txBody>
      </p:sp>
      <p:graphicFrame>
        <p:nvGraphicFramePr>
          <p:cNvPr id="4" name="Table 3"/>
          <p:cNvGraphicFramePr>
            <a:graphicFrameLocks noGrp="1"/>
          </p:cNvGraphicFramePr>
          <p:nvPr/>
        </p:nvGraphicFramePr>
        <p:xfrm>
          <a:off x="2589212" y="2788920"/>
          <a:ext cx="8915400" cy="3690260"/>
        </p:xfrm>
        <a:graphic>
          <a:graphicData uri="http://schemas.openxmlformats.org/drawingml/2006/table">
            <a:tbl>
              <a:tblPr firstRow="1" firstCol="1" bandRow="1">
                <a:tableStyleId>{5C22544A-7EE6-4342-B048-85BDC9FD1C3A}</a:tableStyleId>
              </a:tblPr>
              <a:tblGrid>
                <a:gridCol w="800824">
                  <a:extLst>
                    <a:ext uri="{9D8B030D-6E8A-4147-A177-3AD203B41FA5}">
                      <a16:colId xmlns:a16="http://schemas.microsoft.com/office/drawing/2014/main" val="2810380074"/>
                    </a:ext>
                  </a:extLst>
                </a:gridCol>
                <a:gridCol w="1008097">
                  <a:extLst>
                    <a:ext uri="{9D8B030D-6E8A-4147-A177-3AD203B41FA5}">
                      <a16:colId xmlns:a16="http://schemas.microsoft.com/office/drawing/2014/main" val="3402223470"/>
                    </a:ext>
                  </a:extLst>
                </a:gridCol>
                <a:gridCol w="1008097">
                  <a:extLst>
                    <a:ext uri="{9D8B030D-6E8A-4147-A177-3AD203B41FA5}">
                      <a16:colId xmlns:a16="http://schemas.microsoft.com/office/drawing/2014/main" val="43176325"/>
                    </a:ext>
                  </a:extLst>
                </a:gridCol>
                <a:gridCol w="1008097">
                  <a:extLst>
                    <a:ext uri="{9D8B030D-6E8A-4147-A177-3AD203B41FA5}">
                      <a16:colId xmlns:a16="http://schemas.microsoft.com/office/drawing/2014/main" val="1639772367"/>
                    </a:ext>
                  </a:extLst>
                </a:gridCol>
                <a:gridCol w="1008097">
                  <a:extLst>
                    <a:ext uri="{9D8B030D-6E8A-4147-A177-3AD203B41FA5}">
                      <a16:colId xmlns:a16="http://schemas.microsoft.com/office/drawing/2014/main" val="494044353"/>
                    </a:ext>
                  </a:extLst>
                </a:gridCol>
                <a:gridCol w="1008097">
                  <a:extLst>
                    <a:ext uri="{9D8B030D-6E8A-4147-A177-3AD203B41FA5}">
                      <a16:colId xmlns:a16="http://schemas.microsoft.com/office/drawing/2014/main" val="1394829168"/>
                    </a:ext>
                  </a:extLst>
                </a:gridCol>
                <a:gridCol w="1008097">
                  <a:extLst>
                    <a:ext uri="{9D8B030D-6E8A-4147-A177-3AD203B41FA5}">
                      <a16:colId xmlns:a16="http://schemas.microsoft.com/office/drawing/2014/main" val="543451292"/>
                    </a:ext>
                  </a:extLst>
                </a:gridCol>
                <a:gridCol w="1032997">
                  <a:extLst>
                    <a:ext uri="{9D8B030D-6E8A-4147-A177-3AD203B41FA5}">
                      <a16:colId xmlns:a16="http://schemas.microsoft.com/office/drawing/2014/main" val="1239824323"/>
                    </a:ext>
                  </a:extLst>
                </a:gridCol>
                <a:gridCol w="1032997">
                  <a:extLst>
                    <a:ext uri="{9D8B030D-6E8A-4147-A177-3AD203B41FA5}">
                      <a16:colId xmlns:a16="http://schemas.microsoft.com/office/drawing/2014/main" val="1858025076"/>
                    </a:ext>
                  </a:extLst>
                </a:gridCol>
              </a:tblGrid>
              <a:tr h="325934">
                <a:tc rowSpan="3">
                  <a:txBody>
                    <a:bodyPr/>
                    <a:lstStyle/>
                    <a:p>
                      <a:pPr marL="0" marR="0" indent="0" algn="ctr">
                        <a:lnSpc>
                          <a:spcPct val="92000"/>
                        </a:lnSpc>
                        <a:spcBef>
                          <a:spcPts val="0"/>
                        </a:spcBef>
                        <a:spcAft>
                          <a:spcPts val="0"/>
                        </a:spcAft>
                      </a:pPr>
                      <a:r>
                        <a:rPr lang="en-US" sz="1100">
                          <a:effectLst/>
                        </a:rPr>
                        <a:t>Soil 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100">
                          <a:effectLst/>
                        </a:rPr>
                        <a:t>NUMBER OF BEDROOMS IN RESIDENCE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8217034"/>
                  </a:ext>
                </a:extLst>
              </a:tr>
              <a:tr h="332585">
                <a:tc v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indent="0" algn="ctr">
                        <a:lnSpc>
                          <a:spcPct val="92000"/>
                        </a:lnSpc>
                        <a:spcBef>
                          <a:spcPts val="0"/>
                        </a:spcBef>
                        <a:spcAft>
                          <a:spcPts val="0"/>
                        </a:spcAft>
                      </a:pPr>
                      <a:r>
                        <a:rPr lang="en-US" sz="1100">
                          <a:effectLst/>
                        </a:rPr>
                        <a:t>Each Add.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540677663"/>
                  </a:ext>
                </a:extLst>
              </a:tr>
              <a:tr h="807851">
                <a:tc vMerge="1">
                  <a:txBody>
                    <a:bodyPr/>
                    <a:lstStyle/>
                    <a:p>
                      <a:endParaRPr lang="en-US"/>
                    </a:p>
                  </a:txBody>
                  <a:tcP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Gravel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Manufactured Media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5355101"/>
                  </a:ext>
                </a:extLst>
              </a:tr>
              <a:tr h="325934">
                <a:tc>
                  <a:txBody>
                    <a:bodyPr/>
                    <a:lstStyle/>
                    <a:p>
                      <a:pPr marL="0" marR="0" indent="0" algn="ctr">
                        <a:lnSpc>
                          <a:spcPct val="92000"/>
                        </a:lnSpc>
                        <a:spcBef>
                          <a:spcPts val="0"/>
                        </a:spcBef>
                        <a:spcAft>
                          <a:spcPts val="0"/>
                        </a:spcAft>
                      </a:pPr>
                      <a:r>
                        <a:rPr lang="en-US" sz="11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dirty="0">
                          <a:effectLst/>
                        </a:rPr>
                        <a:t>Prohibited</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2039565"/>
                  </a:ext>
                </a:extLst>
              </a:tr>
              <a:tr h="311522">
                <a:tc>
                  <a:txBody>
                    <a:bodyPr/>
                    <a:lstStyle/>
                    <a:p>
                      <a:pPr marL="0" marR="0" indent="0" algn="ctr">
                        <a:lnSpc>
                          <a:spcPct val="92000"/>
                        </a:lnSpc>
                        <a:spcBef>
                          <a:spcPts val="0"/>
                        </a:spcBef>
                        <a:spcAft>
                          <a:spcPts val="0"/>
                        </a:spcAft>
                      </a:pPr>
                      <a:r>
                        <a:rPr lang="en-US" sz="11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0203954"/>
                  </a:ext>
                </a:extLst>
              </a:tr>
              <a:tr h="311522">
                <a:tc>
                  <a:txBody>
                    <a:bodyPr/>
                    <a:lstStyle/>
                    <a:p>
                      <a:pPr marL="0" marR="0" indent="0" algn="ctr">
                        <a:lnSpc>
                          <a:spcPct val="92000"/>
                        </a:lnSpc>
                        <a:spcBef>
                          <a:spcPts val="0"/>
                        </a:spcBef>
                        <a:spcAft>
                          <a:spcPts val="0"/>
                        </a:spcAft>
                      </a:pPr>
                      <a:r>
                        <a:rPr lang="en-US" sz="11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0801155"/>
                  </a:ext>
                </a:extLst>
              </a:tr>
              <a:tr h="311522">
                <a:tc>
                  <a:txBody>
                    <a:bodyPr/>
                    <a:lstStyle/>
                    <a:p>
                      <a:pPr marL="0" marR="0" indent="0" algn="ctr">
                        <a:lnSpc>
                          <a:spcPct val="92000"/>
                        </a:lnSpc>
                        <a:spcBef>
                          <a:spcPts val="0"/>
                        </a:spcBef>
                        <a:spcAft>
                          <a:spcPts val="0"/>
                        </a:spcAft>
                      </a:pPr>
                      <a:r>
                        <a:rPr lang="en-US" sz="11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29668256"/>
                  </a:ext>
                </a:extLst>
              </a:tr>
              <a:tr h="311522">
                <a:tc>
                  <a:txBody>
                    <a:bodyPr/>
                    <a:lstStyle/>
                    <a:p>
                      <a:pPr marL="0" marR="0" indent="0" algn="ctr">
                        <a:lnSpc>
                          <a:spcPct val="92000"/>
                        </a:lnSpc>
                        <a:spcBef>
                          <a:spcPts val="0"/>
                        </a:spcBef>
                        <a:spcAft>
                          <a:spcPts val="0"/>
                        </a:spcAft>
                      </a:pPr>
                      <a:r>
                        <a:rPr lang="en-US" sz="11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350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580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8847377"/>
                  </a:ext>
                </a:extLst>
              </a:tr>
              <a:tr h="325934">
                <a:tc>
                  <a:txBody>
                    <a:bodyPr/>
                    <a:lstStyle/>
                    <a:p>
                      <a:pPr marL="0" marR="0" indent="0" algn="ctr">
                        <a:lnSpc>
                          <a:spcPct val="92000"/>
                        </a:lnSpc>
                        <a:spcBef>
                          <a:spcPts val="0"/>
                        </a:spcBef>
                        <a:spcAft>
                          <a:spcPts val="0"/>
                        </a:spcAft>
                      </a:pPr>
                      <a:r>
                        <a:rPr lang="en-US" sz="11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460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620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770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220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ct val="92000"/>
                        </a:lnSpc>
                        <a:spcBef>
                          <a:spcPts val="0"/>
                        </a:spcBef>
                        <a:spcAft>
                          <a:spcPts val="0"/>
                        </a:spcAft>
                      </a:pPr>
                      <a:r>
                        <a:rPr lang="en-US" sz="11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3917153"/>
                  </a:ext>
                </a:extLst>
              </a:tr>
              <a:tr h="325934">
                <a:tc>
                  <a:txBody>
                    <a:bodyPr/>
                    <a:lstStyle/>
                    <a:p>
                      <a:pPr marL="0" marR="0" indent="0" algn="ctr">
                        <a:lnSpc>
                          <a:spcPct val="92000"/>
                        </a:lnSpc>
                        <a:spcBef>
                          <a:spcPts val="0"/>
                        </a:spcBef>
                        <a:spcAft>
                          <a:spcPts val="0"/>
                        </a:spcAft>
                      </a:pPr>
                      <a:r>
                        <a:rPr lang="en-US" sz="11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8">
                  <a:txBody>
                    <a:bodyPr/>
                    <a:lstStyle/>
                    <a:p>
                      <a:pPr marL="0" marR="0" indent="0" algn="ctr">
                        <a:lnSpc>
                          <a:spcPct val="92000"/>
                        </a:lnSpc>
                        <a:spcBef>
                          <a:spcPts val="0"/>
                        </a:spcBef>
                        <a:spcAft>
                          <a:spcPts val="0"/>
                        </a:spcAft>
                      </a:pPr>
                      <a:r>
                        <a:rPr lang="en-US" sz="1200" dirty="0">
                          <a:effectLst/>
                        </a:rPr>
                        <a:t>Prohibited</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7330575"/>
                  </a:ext>
                </a:extLst>
              </a:tr>
            </a:tbl>
          </a:graphicData>
        </a:graphic>
      </p:graphicFrame>
    </p:spTree>
    <p:extLst>
      <p:ext uri="{BB962C8B-B14F-4D97-AF65-F5344CB8AC3E}">
        <p14:creationId xmlns:p14="http://schemas.microsoft.com/office/powerpoint/2010/main" val="1436118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532" y="519607"/>
            <a:ext cx="8911687" cy="1280890"/>
          </a:xfrm>
        </p:spPr>
        <p:txBody>
          <a:bodyPr/>
          <a:lstStyle/>
          <a:p>
            <a:pPr algn="ctr"/>
            <a:r>
              <a:rPr lang="en-US" dirty="0"/>
              <a:t>Aerobic System Application	  Reductions</a:t>
            </a:r>
          </a:p>
        </p:txBody>
      </p:sp>
      <p:sp>
        <p:nvSpPr>
          <p:cNvPr id="3" name="Content Placeholder 2"/>
          <p:cNvSpPr>
            <a:spLocks noGrp="1"/>
          </p:cNvSpPr>
          <p:nvPr>
            <p:ph idx="1"/>
          </p:nvPr>
        </p:nvSpPr>
        <p:spPr>
          <a:xfrm>
            <a:off x="1883819" y="2558142"/>
            <a:ext cx="8915400" cy="3777622"/>
          </a:xfrm>
        </p:spPr>
        <p:txBody>
          <a:bodyPr/>
          <a:lstStyle/>
          <a:p>
            <a:r>
              <a:rPr lang="en-US" dirty="0"/>
              <a:t>We are proposing to roll back the application areas to the sizes in place before the 2007 rule change.</a:t>
            </a:r>
          </a:p>
          <a:p>
            <a:r>
              <a:rPr lang="en-US" dirty="0"/>
              <a:t>We are also combining application sizing criteria for several of the Net Evaporation Zones.  This change will simplify the design process required at the onset of each installation.</a:t>
            </a:r>
          </a:p>
          <a:p>
            <a:endParaRPr lang="en-US" dirty="0"/>
          </a:p>
        </p:txBody>
      </p:sp>
    </p:spTree>
    <p:extLst>
      <p:ext uri="{BB962C8B-B14F-4D97-AF65-F5344CB8AC3E}">
        <p14:creationId xmlns:p14="http://schemas.microsoft.com/office/powerpoint/2010/main" val="2319717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Aerobic System Spray Application Sizing</a:t>
            </a:r>
          </a:p>
        </p:txBody>
      </p:sp>
      <p:sp>
        <p:nvSpPr>
          <p:cNvPr id="3" name="Content Placeholder 2"/>
          <p:cNvSpPr>
            <a:spLocks noGrp="1"/>
          </p:cNvSpPr>
          <p:nvPr>
            <p:ph idx="1"/>
          </p:nvPr>
        </p:nvSpPr>
        <p:spPr>
          <a:xfrm>
            <a:off x="2589212" y="2133600"/>
            <a:ext cx="8915400" cy="335280"/>
          </a:xfrm>
        </p:spPr>
        <p:txBody>
          <a:bodyPr>
            <a:normAutofit fontScale="92500" lnSpcReduction="10000"/>
          </a:bodyPr>
          <a:lstStyle/>
          <a:p>
            <a:r>
              <a:rPr lang="en-US" dirty="0"/>
              <a:t>Appendix H, Figure 14 (Net Evaporation Zones 1 and 2)</a:t>
            </a:r>
          </a:p>
        </p:txBody>
      </p:sp>
      <p:graphicFrame>
        <p:nvGraphicFramePr>
          <p:cNvPr id="4" name="Table 3"/>
          <p:cNvGraphicFramePr>
            <a:graphicFrameLocks noGrp="1"/>
          </p:cNvGraphicFramePr>
          <p:nvPr/>
        </p:nvGraphicFramePr>
        <p:xfrm>
          <a:off x="2589212" y="2697477"/>
          <a:ext cx="8915400" cy="3833951"/>
        </p:xfrm>
        <a:graphic>
          <a:graphicData uri="http://schemas.openxmlformats.org/drawingml/2006/table">
            <a:tbl>
              <a:tblPr firstRow="1" firstCol="1" bandRow="1">
                <a:tableStyleId>{5C22544A-7EE6-4342-B048-85BDC9FD1C3A}</a:tableStyleId>
              </a:tblPr>
              <a:tblGrid>
                <a:gridCol w="1335774">
                  <a:extLst>
                    <a:ext uri="{9D8B030D-6E8A-4147-A177-3AD203B41FA5}">
                      <a16:colId xmlns:a16="http://schemas.microsoft.com/office/drawing/2014/main" val="3542713429"/>
                    </a:ext>
                  </a:extLst>
                </a:gridCol>
                <a:gridCol w="1873849">
                  <a:extLst>
                    <a:ext uri="{9D8B030D-6E8A-4147-A177-3AD203B41FA5}">
                      <a16:colId xmlns:a16="http://schemas.microsoft.com/office/drawing/2014/main" val="203265244"/>
                    </a:ext>
                  </a:extLst>
                </a:gridCol>
                <a:gridCol w="1337756">
                  <a:extLst>
                    <a:ext uri="{9D8B030D-6E8A-4147-A177-3AD203B41FA5}">
                      <a16:colId xmlns:a16="http://schemas.microsoft.com/office/drawing/2014/main" val="1214788554"/>
                    </a:ext>
                  </a:extLst>
                </a:gridCol>
                <a:gridCol w="1428922">
                  <a:extLst>
                    <a:ext uri="{9D8B030D-6E8A-4147-A177-3AD203B41FA5}">
                      <a16:colId xmlns:a16="http://schemas.microsoft.com/office/drawing/2014/main" val="843674262"/>
                    </a:ext>
                  </a:extLst>
                </a:gridCol>
                <a:gridCol w="2939099">
                  <a:extLst>
                    <a:ext uri="{9D8B030D-6E8A-4147-A177-3AD203B41FA5}">
                      <a16:colId xmlns:a16="http://schemas.microsoft.com/office/drawing/2014/main" val="2729280799"/>
                    </a:ext>
                  </a:extLst>
                </a:gridCol>
              </a:tblGrid>
              <a:tr h="479296">
                <a:tc>
                  <a:txBody>
                    <a:bodyPr/>
                    <a:lstStyle/>
                    <a:p>
                      <a:pPr marL="114300" marR="0" indent="0" algn="l">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nchor="b"/>
                </a:tc>
                <a:tc gridSpan="4">
                  <a:txBody>
                    <a:bodyPr/>
                    <a:lstStyle/>
                    <a:p>
                      <a:pPr marL="0" marR="14605" indent="0" algn="ctr">
                        <a:lnSpc>
                          <a:spcPct val="107000"/>
                        </a:lnSpc>
                        <a:spcBef>
                          <a:spcPts val="0"/>
                        </a:spcBef>
                        <a:spcAft>
                          <a:spcPts val="0"/>
                        </a:spcAft>
                      </a:pPr>
                      <a:r>
                        <a:rPr lang="en-US" sz="1200">
                          <a:effectLst/>
                        </a:rPr>
                        <a:t>NUMBER OF BEDROOMS IN RESIDENCE</a:t>
                      </a:r>
                      <a:r>
                        <a:rPr lang="en-US" sz="1050" baseline="30000">
                          <a:effectLst/>
                        </a:rPr>
                        <a:t>†</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8092707"/>
                  </a:ext>
                </a:extLst>
              </a:tr>
              <a:tr h="699709">
                <a:tc>
                  <a:txBody>
                    <a:bodyPr/>
                    <a:lstStyle/>
                    <a:p>
                      <a:pPr marL="24130"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50800" marR="0" indent="0" algn="l">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320"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86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0" indent="0" algn="l">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3152942826"/>
                  </a:ext>
                </a:extLst>
              </a:tr>
              <a:tr h="379278">
                <a:tc>
                  <a:txBody>
                    <a:bodyPr/>
                    <a:lstStyle/>
                    <a:p>
                      <a:pPr marL="0" marR="9906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2,920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3,885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4,862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963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2576666372"/>
                  </a:ext>
                </a:extLst>
              </a:tr>
              <a:tr h="379278">
                <a:tc>
                  <a:txBody>
                    <a:bodyPr/>
                    <a:lstStyle/>
                    <a:p>
                      <a:pPr marL="0" marR="9906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3,212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4,273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5,348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1,084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2355789128"/>
                  </a:ext>
                </a:extLst>
              </a:tr>
              <a:tr h="379278">
                <a:tc>
                  <a:txBody>
                    <a:bodyPr/>
                    <a:lstStyle/>
                    <a:p>
                      <a:pPr marL="0" marR="9842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3,504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4,662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5,835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1,156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1547914371"/>
                  </a:ext>
                </a:extLst>
              </a:tr>
              <a:tr h="379278">
                <a:tc>
                  <a:txBody>
                    <a:bodyPr/>
                    <a:lstStyle/>
                    <a:p>
                      <a:pPr marL="0" marR="9906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3,796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5,050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6,321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1,252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2891573888"/>
                  </a:ext>
                </a:extLst>
              </a:tr>
              <a:tr h="379278">
                <a:tc>
                  <a:txBody>
                    <a:bodyPr/>
                    <a:lstStyle/>
                    <a:p>
                      <a:pPr marL="0" marR="9842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4,088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5,439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6,807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1,348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3718736893"/>
                  </a:ext>
                </a:extLst>
              </a:tr>
              <a:tr h="379278">
                <a:tc>
                  <a:txBody>
                    <a:bodyPr/>
                    <a:lstStyle/>
                    <a:p>
                      <a:pPr marL="0" marR="9906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4,380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5,827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7,293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a:effectLst/>
                        </a:rPr>
                        <a:t>1,445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4151804270"/>
                  </a:ext>
                </a:extLst>
              </a:tr>
              <a:tr h="379278">
                <a:tc>
                  <a:txBody>
                    <a:bodyPr/>
                    <a:lstStyle/>
                    <a:p>
                      <a:pPr marL="0" marR="9906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2225" indent="0" algn="ctr">
                        <a:lnSpc>
                          <a:spcPct val="107000"/>
                        </a:lnSpc>
                        <a:spcBef>
                          <a:spcPts val="0"/>
                        </a:spcBef>
                        <a:spcAft>
                          <a:spcPts val="0"/>
                        </a:spcAft>
                      </a:pPr>
                      <a:r>
                        <a:rPr lang="en-US" sz="1200">
                          <a:effectLst/>
                        </a:rPr>
                        <a:t>5,840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7,770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20955" indent="0" algn="ctr">
                        <a:lnSpc>
                          <a:spcPct val="107000"/>
                        </a:lnSpc>
                        <a:spcBef>
                          <a:spcPts val="0"/>
                        </a:spcBef>
                        <a:spcAft>
                          <a:spcPts val="0"/>
                        </a:spcAft>
                      </a:pPr>
                      <a:r>
                        <a:rPr lang="en-US" sz="1200">
                          <a:effectLst/>
                        </a:rPr>
                        <a:t>9,725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tc>
                  <a:txBody>
                    <a:bodyPr/>
                    <a:lstStyle/>
                    <a:p>
                      <a:pPr marL="0" marR="13335" indent="0" algn="ctr">
                        <a:lnSpc>
                          <a:spcPct val="107000"/>
                        </a:lnSpc>
                        <a:spcBef>
                          <a:spcPts val="0"/>
                        </a:spcBef>
                        <a:spcAft>
                          <a:spcPts val="0"/>
                        </a:spcAft>
                      </a:pPr>
                      <a:r>
                        <a:rPr lang="en-US" sz="1200" dirty="0">
                          <a:effectLst/>
                        </a:rPr>
                        <a:t>1,927</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8900" marR="73025" marT="0" marB="49530"/>
                </a:tc>
                <a:extLst>
                  <a:ext uri="{0D108BD9-81ED-4DB2-BD59-A6C34878D82A}">
                    <a16:rowId xmlns:a16="http://schemas.microsoft.com/office/drawing/2014/main" val="3738727763"/>
                  </a:ext>
                </a:extLst>
              </a:tr>
            </a:tbl>
          </a:graphicData>
        </a:graphic>
      </p:graphicFrame>
    </p:spTree>
    <p:extLst>
      <p:ext uri="{BB962C8B-B14F-4D97-AF65-F5344CB8AC3E}">
        <p14:creationId xmlns:p14="http://schemas.microsoft.com/office/powerpoint/2010/main" val="3803180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Aerobic System Spray Application Sizing</a:t>
            </a:r>
          </a:p>
        </p:txBody>
      </p:sp>
      <p:sp>
        <p:nvSpPr>
          <p:cNvPr id="3" name="Content Placeholder 2"/>
          <p:cNvSpPr>
            <a:spLocks noGrp="1"/>
          </p:cNvSpPr>
          <p:nvPr>
            <p:ph idx="1"/>
          </p:nvPr>
        </p:nvSpPr>
        <p:spPr>
          <a:xfrm>
            <a:off x="2589212" y="2133600"/>
            <a:ext cx="8915400" cy="322217"/>
          </a:xfrm>
        </p:spPr>
        <p:txBody>
          <a:bodyPr>
            <a:normAutofit fontScale="92500" lnSpcReduction="20000"/>
          </a:bodyPr>
          <a:lstStyle/>
          <a:p>
            <a:r>
              <a:rPr lang="en-US" dirty="0"/>
              <a:t>Appendix H, Figure 15 (Net Evaporation Zones 3)</a:t>
            </a:r>
          </a:p>
          <a:p>
            <a:endParaRPr lang="en-US" dirty="0"/>
          </a:p>
        </p:txBody>
      </p:sp>
      <p:graphicFrame>
        <p:nvGraphicFramePr>
          <p:cNvPr id="4" name="Table 3"/>
          <p:cNvGraphicFramePr>
            <a:graphicFrameLocks noGrp="1"/>
          </p:cNvGraphicFramePr>
          <p:nvPr/>
        </p:nvGraphicFramePr>
        <p:xfrm>
          <a:off x="2589212" y="2684417"/>
          <a:ext cx="8915400" cy="3886197"/>
        </p:xfrm>
        <a:graphic>
          <a:graphicData uri="http://schemas.openxmlformats.org/drawingml/2006/table">
            <a:tbl>
              <a:tblPr firstRow="1" firstCol="1" bandRow="1">
                <a:tableStyleId>{5C22544A-7EE6-4342-B048-85BDC9FD1C3A}</a:tableStyleId>
              </a:tblPr>
              <a:tblGrid>
                <a:gridCol w="1339543">
                  <a:extLst>
                    <a:ext uri="{9D8B030D-6E8A-4147-A177-3AD203B41FA5}">
                      <a16:colId xmlns:a16="http://schemas.microsoft.com/office/drawing/2014/main" val="1302875892"/>
                    </a:ext>
                  </a:extLst>
                </a:gridCol>
                <a:gridCol w="1874367">
                  <a:extLst>
                    <a:ext uri="{9D8B030D-6E8A-4147-A177-3AD203B41FA5}">
                      <a16:colId xmlns:a16="http://schemas.microsoft.com/office/drawing/2014/main" val="2993458098"/>
                    </a:ext>
                  </a:extLst>
                </a:gridCol>
                <a:gridCol w="1340535">
                  <a:extLst>
                    <a:ext uri="{9D8B030D-6E8A-4147-A177-3AD203B41FA5}">
                      <a16:colId xmlns:a16="http://schemas.microsoft.com/office/drawing/2014/main" val="3866194206"/>
                    </a:ext>
                  </a:extLst>
                </a:gridCol>
                <a:gridCol w="1428845">
                  <a:extLst>
                    <a:ext uri="{9D8B030D-6E8A-4147-A177-3AD203B41FA5}">
                      <a16:colId xmlns:a16="http://schemas.microsoft.com/office/drawing/2014/main" val="1973149631"/>
                    </a:ext>
                  </a:extLst>
                </a:gridCol>
                <a:gridCol w="2932110">
                  <a:extLst>
                    <a:ext uri="{9D8B030D-6E8A-4147-A177-3AD203B41FA5}">
                      <a16:colId xmlns:a16="http://schemas.microsoft.com/office/drawing/2014/main" val="1997730678"/>
                    </a:ext>
                  </a:extLst>
                </a:gridCol>
              </a:tblGrid>
              <a:tr h="573124">
                <a:tc>
                  <a:txBody>
                    <a:bodyPr/>
                    <a:lstStyle/>
                    <a:p>
                      <a:pPr marL="0" marR="22860" indent="0" algn="ctr">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nchor="b"/>
                </a:tc>
                <a:tc gridSpan="4">
                  <a:txBody>
                    <a:bodyPr/>
                    <a:lstStyle/>
                    <a:p>
                      <a:pPr marL="0" marR="12700" indent="0" algn="ctr">
                        <a:lnSpc>
                          <a:spcPct val="107000"/>
                        </a:lnSpc>
                        <a:spcBef>
                          <a:spcPts val="0"/>
                        </a:spcBef>
                        <a:spcAft>
                          <a:spcPts val="0"/>
                        </a:spcAft>
                      </a:pPr>
                      <a:r>
                        <a:rPr lang="en-US" sz="1200">
                          <a:effectLst/>
                        </a:rPr>
                        <a:t>NUMBER OF BEDROOMS IN RESIDENCE</a:t>
                      </a:r>
                      <a:r>
                        <a:rPr lang="en-US" sz="1050" baseline="30000">
                          <a:effectLst/>
                        </a:rPr>
                        <a:t>†</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3428901"/>
                  </a:ext>
                </a:extLst>
              </a:tr>
              <a:tr h="638814">
                <a:tc>
                  <a:txBody>
                    <a:bodyPr/>
                    <a:lstStyle/>
                    <a:p>
                      <a:pPr marL="65405"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53975" marR="0" indent="0" algn="l">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1590"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540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0" indent="0" algn="l">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2538002170"/>
                  </a:ext>
                </a:extLst>
              </a:tr>
              <a:tr h="383669">
                <a:tc>
                  <a:txBody>
                    <a:bodyPr/>
                    <a:lstStyle/>
                    <a:p>
                      <a:pPr marL="0" marR="2159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2,335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3,107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3,890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2065" indent="0" algn="ctr">
                        <a:lnSpc>
                          <a:spcPct val="107000"/>
                        </a:lnSpc>
                        <a:spcBef>
                          <a:spcPts val="0"/>
                        </a:spcBef>
                        <a:spcAft>
                          <a:spcPts val="0"/>
                        </a:spcAft>
                      </a:pPr>
                      <a:r>
                        <a:rPr lang="en-US" sz="1200">
                          <a:effectLst/>
                        </a:rPr>
                        <a:t>770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2974494500"/>
                  </a:ext>
                </a:extLst>
              </a:tr>
              <a:tr h="381765">
                <a:tc>
                  <a:txBody>
                    <a:bodyPr/>
                    <a:lstStyle/>
                    <a:p>
                      <a:pPr marL="0" marR="2159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2,568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3,418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4,279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a:effectLst/>
                        </a:rPr>
                        <a:t>847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1786304067"/>
                  </a:ext>
                </a:extLst>
              </a:tr>
              <a:tr h="381765">
                <a:tc>
                  <a:txBody>
                    <a:bodyPr/>
                    <a:lstStyle/>
                    <a:p>
                      <a:pPr marL="0" marR="2095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2,802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3,729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4,668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a:effectLst/>
                        </a:rPr>
                        <a:t>924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1742104132"/>
                  </a:ext>
                </a:extLst>
              </a:tr>
              <a:tr h="381765">
                <a:tc>
                  <a:txBody>
                    <a:bodyPr/>
                    <a:lstStyle/>
                    <a:p>
                      <a:pPr marL="0" marR="2159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3,035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4,039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5,057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a:effectLst/>
                        </a:rPr>
                        <a:t>1,001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1942608857"/>
                  </a:ext>
                </a:extLst>
              </a:tr>
              <a:tr h="381765">
                <a:tc>
                  <a:txBody>
                    <a:bodyPr/>
                    <a:lstStyle/>
                    <a:p>
                      <a:pPr marL="0" marR="2095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3,269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4,350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5,446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a:effectLst/>
                        </a:rPr>
                        <a:t>1,078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976758438"/>
                  </a:ext>
                </a:extLst>
              </a:tr>
              <a:tr h="381765">
                <a:tc>
                  <a:txBody>
                    <a:bodyPr/>
                    <a:lstStyle/>
                    <a:p>
                      <a:pPr marL="0" marR="2159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3,502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4,661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5,835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a:effectLst/>
                        </a:rPr>
                        <a:t>1,156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3042163976"/>
                  </a:ext>
                </a:extLst>
              </a:tr>
              <a:tr h="381765">
                <a:tc>
                  <a:txBody>
                    <a:bodyPr/>
                    <a:lstStyle/>
                    <a:p>
                      <a:pPr marL="0" marR="2159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4,670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9050" indent="0" algn="ctr">
                        <a:lnSpc>
                          <a:spcPct val="107000"/>
                        </a:lnSpc>
                        <a:spcBef>
                          <a:spcPts val="0"/>
                        </a:spcBef>
                        <a:spcAft>
                          <a:spcPts val="0"/>
                        </a:spcAft>
                      </a:pPr>
                      <a:r>
                        <a:rPr lang="en-US" sz="1200">
                          <a:effectLst/>
                        </a:rPr>
                        <a:t>6,215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20955" indent="0" algn="ctr">
                        <a:lnSpc>
                          <a:spcPct val="107000"/>
                        </a:lnSpc>
                        <a:spcBef>
                          <a:spcPts val="0"/>
                        </a:spcBef>
                        <a:spcAft>
                          <a:spcPts val="0"/>
                        </a:spcAft>
                      </a:pPr>
                      <a:r>
                        <a:rPr lang="en-US" sz="1200">
                          <a:effectLst/>
                        </a:rPr>
                        <a:t>7,780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tc>
                  <a:txBody>
                    <a:bodyPr/>
                    <a:lstStyle/>
                    <a:p>
                      <a:pPr marL="0" marR="10795" indent="0" algn="ctr">
                        <a:lnSpc>
                          <a:spcPct val="107000"/>
                        </a:lnSpc>
                        <a:spcBef>
                          <a:spcPts val="0"/>
                        </a:spcBef>
                        <a:spcAft>
                          <a:spcPts val="0"/>
                        </a:spcAft>
                      </a:pPr>
                      <a:r>
                        <a:rPr lang="en-US" sz="1200" dirty="0">
                          <a:effectLst/>
                        </a:rPr>
                        <a:t>1,541</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73025" marT="0" marB="48260"/>
                </a:tc>
                <a:extLst>
                  <a:ext uri="{0D108BD9-81ED-4DB2-BD59-A6C34878D82A}">
                    <a16:rowId xmlns:a16="http://schemas.microsoft.com/office/drawing/2014/main" val="2661401244"/>
                  </a:ext>
                </a:extLst>
              </a:tr>
            </a:tbl>
          </a:graphicData>
        </a:graphic>
      </p:graphicFrame>
    </p:spTree>
    <p:extLst>
      <p:ext uri="{BB962C8B-B14F-4D97-AF65-F5344CB8AC3E}">
        <p14:creationId xmlns:p14="http://schemas.microsoft.com/office/powerpoint/2010/main" val="616145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Aerobic System Spray Application Sizing</a:t>
            </a:r>
          </a:p>
        </p:txBody>
      </p:sp>
      <p:sp>
        <p:nvSpPr>
          <p:cNvPr id="3" name="Content Placeholder 2"/>
          <p:cNvSpPr>
            <a:spLocks noGrp="1"/>
          </p:cNvSpPr>
          <p:nvPr>
            <p:ph idx="1"/>
          </p:nvPr>
        </p:nvSpPr>
        <p:spPr>
          <a:xfrm>
            <a:off x="2589212" y="2133600"/>
            <a:ext cx="8915400" cy="348343"/>
          </a:xfrm>
        </p:spPr>
        <p:txBody>
          <a:bodyPr>
            <a:normAutofit lnSpcReduction="10000"/>
          </a:bodyPr>
          <a:lstStyle/>
          <a:p>
            <a:r>
              <a:rPr lang="en-US" dirty="0"/>
              <a:t>Appendix H, Figure 16 (Net Evaporation Zones 4 and 5)</a:t>
            </a:r>
          </a:p>
          <a:p>
            <a:endParaRPr lang="en-US" dirty="0"/>
          </a:p>
        </p:txBody>
      </p:sp>
      <p:graphicFrame>
        <p:nvGraphicFramePr>
          <p:cNvPr id="5" name="Table 4"/>
          <p:cNvGraphicFramePr>
            <a:graphicFrameLocks noGrp="1"/>
          </p:cNvGraphicFramePr>
          <p:nvPr/>
        </p:nvGraphicFramePr>
        <p:xfrm>
          <a:off x="2589212" y="2710543"/>
          <a:ext cx="8915400" cy="3873135"/>
        </p:xfrm>
        <a:graphic>
          <a:graphicData uri="http://schemas.openxmlformats.org/drawingml/2006/table">
            <a:tbl>
              <a:tblPr firstRow="1" firstCol="1" bandRow="1">
                <a:tableStyleId>{5C22544A-7EE6-4342-B048-85BDC9FD1C3A}</a:tableStyleId>
              </a:tblPr>
              <a:tblGrid>
                <a:gridCol w="1327241">
                  <a:extLst>
                    <a:ext uri="{9D8B030D-6E8A-4147-A177-3AD203B41FA5}">
                      <a16:colId xmlns:a16="http://schemas.microsoft.com/office/drawing/2014/main" val="1227212139"/>
                    </a:ext>
                  </a:extLst>
                </a:gridCol>
                <a:gridCol w="1888197">
                  <a:extLst>
                    <a:ext uri="{9D8B030D-6E8A-4147-A177-3AD203B41FA5}">
                      <a16:colId xmlns:a16="http://schemas.microsoft.com/office/drawing/2014/main" val="4180794811"/>
                    </a:ext>
                  </a:extLst>
                </a:gridCol>
                <a:gridCol w="1339029">
                  <a:extLst>
                    <a:ext uri="{9D8B030D-6E8A-4147-A177-3AD203B41FA5}">
                      <a16:colId xmlns:a16="http://schemas.microsoft.com/office/drawing/2014/main" val="18521710"/>
                    </a:ext>
                  </a:extLst>
                </a:gridCol>
                <a:gridCol w="1428429">
                  <a:extLst>
                    <a:ext uri="{9D8B030D-6E8A-4147-A177-3AD203B41FA5}">
                      <a16:colId xmlns:a16="http://schemas.microsoft.com/office/drawing/2014/main" val="3047763966"/>
                    </a:ext>
                  </a:extLst>
                </a:gridCol>
                <a:gridCol w="2932504">
                  <a:extLst>
                    <a:ext uri="{9D8B030D-6E8A-4147-A177-3AD203B41FA5}">
                      <a16:colId xmlns:a16="http://schemas.microsoft.com/office/drawing/2014/main" val="854939031"/>
                    </a:ext>
                  </a:extLst>
                </a:gridCol>
              </a:tblGrid>
              <a:tr h="502196">
                <a:tc>
                  <a:txBody>
                    <a:bodyPr/>
                    <a:lstStyle/>
                    <a:p>
                      <a:pPr marL="0" marR="36195" indent="0" algn="ctr">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nchor="b"/>
                </a:tc>
                <a:tc gridSpan="4">
                  <a:txBody>
                    <a:bodyPr/>
                    <a:lstStyle/>
                    <a:p>
                      <a:pPr marL="0" marR="24765" indent="0" algn="ctr">
                        <a:lnSpc>
                          <a:spcPct val="107000"/>
                        </a:lnSpc>
                        <a:spcBef>
                          <a:spcPts val="0"/>
                        </a:spcBef>
                        <a:spcAft>
                          <a:spcPts val="0"/>
                        </a:spcAft>
                      </a:pPr>
                      <a:r>
                        <a:rPr lang="en-US" sz="1200">
                          <a:effectLst/>
                        </a:rPr>
                        <a:t>NUMBER OF BEDROOMS IN RESIDENCE</a:t>
                      </a:r>
                      <a:r>
                        <a:rPr lang="en-US" sz="1050" baseline="30000">
                          <a:effectLst/>
                        </a:rPr>
                        <a:t>†</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4383713"/>
                  </a:ext>
                </a:extLst>
              </a:tr>
              <a:tr h="606033">
                <a:tc>
                  <a:txBody>
                    <a:bodyPr/>
                    <a:lstStyle/>
                    <a:p>
                      <a:pPr marL="54610"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53340" marR="0" indent="0" algn="l">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655"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556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0" indent="0" algn="l">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743857974"/>
                  </a:ext>
                </a:extLst>
              </a:tr>
              <a:tr h="397414">
                <a:tc>
                  <a:txBody>
                    <a:bodyPr/>
                    <a:lstStyle/>
                    <a:p>
                      <a:pPr marL="0" marR="3429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1,821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2,428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3,034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6670" indent="0" algn="ctr">
                        <a:lnSpc>
                          <a:spcPct val="107000"/>
                        </a:lnSpc>
                        <a:spcBef>
                          <a:spcPts val="0"/>
                        </a:spcBef>
                        <a:spcAft>
                          <a:spcPts val="0"/>
                        </a:spcAft>
                      </a:pPr>
                      <a:r>
                        <a:rPr lang="en-US" sz="1200">
                          <a:effectLst/>
                        </a:rPr>
                        <a:t>607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4106617803"/>
                  </a:ext>
                </a:extLst>
              </a:tr>
              <a:tr h="394582">
                <a:tc>
                  <a:txBody>
                    <a:bodyPr/>
                    <a:lstStyle/>
                    <a:p>
                      <a:pPr marL="0" marR="3429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2,003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2,670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3,337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6670" indent="0" algn="ctr">
                        <a:lnSpc>
                          <a:spcPct val="107000"/>
                        </a:lnSpc>
                        <a:spcBef>
                          <a:spcPts val="0"/>
                        </a:spcBef>
                        <a:spcAft>
                          <a:spcPts val="0"/>
                        </a:spcAft>
                      </a:pPr>
                      <a:r>
                        <a:rPr lang="en-US" sz="1200">
                          <a:effectLst/>
                        </a:rPr>
                        <a:t>667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1871570936"/>
                  </a:ext>
                </a:extLst>
              </a:tr>
              <a:tr h="394582">
                <a:tc>
                  <a:txBody>
                    <a:bodyPr/>
                    <a:lstStyle/>
                    <a:p>
                      <a:pPr marL="0" marR="3365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2,185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2,913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3,641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6670" indent="0" algn="ctr">
                        <a:lnSpc>
                          <a:spcPct val="107000"/>
                        </a:lnSpc>
                        <a:spcBef>
                          <a:spcPts val="0"/>
                        </a:spcBef>
                        <a:spcAft>
                          <a:spcPts val="0"/>
                        </a:spcAft>
                      </a:pPr>
                      <a:r>
                        <a:rPr lang="en-US" sz="1200">
                          <a:effectLst/>
                        </a:rPr>
                        <a:t>728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1702819808"/>
                  </a:ext>
                </a:extLst>
              </a:tr>
              <a:tr h="394582">
                <a:tc>
                  <a:txBody>
                    <a:bodyPr/>
                    <a:lstStyle/>
                    <a:p>
                      <a:pPr marL="0" marR="3429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2,367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3,156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3,944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4765" indent="0" algn="ctr">
                        <a:lnSpc>
                          <a:spcPct val="107000"/>
                        </a:lnSpc>
                        <a:spcBef>
                          <a:spcPts val="0"/>
                        </a:spcBef>
                        <a:spcAft>
                          <a:spcPts val="0"/>
                        </a:spcAft>
                      </a:pPr>
                      <a:r>
                        <a:rPr lang="en-US" sz="1200">
                          <a:effectLst/>
                        </a:rPr>
                        <a:t>789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1686844866"/>
                  </a:ext>
                </a:extLst>
              </a:tr>
              <a:tr h="394582">
                <a:tc>
                  <a:txBody>
                    <a:bodyPr/>
                    <a:lstStyle/>
                    <a:p>
                      <a:pPr marL="0" marR="3365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2,549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3,399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4,248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4765" indent="0" algn="ctr">
                        <a:lnSpc>
                          <a:spcPct val="107000"/>
                        </a:lnSpc>
                        <a:spcBef>
                          <a:spcPts val="0"/>
                        </a:spcBef>
                        <a:spcAft>
                          <a:spcPts val="0"/>
                        </a:spcAft>
                      </a:pPr>
                      <a:r>
                        <a:rPr lang="en-US" sz="1200">
                          <a:effectLst/>
                        </a:rPr>
                        <a:t>850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2154597368"/>
                  </a:ext>
                </a:extLst>
              </a:tr>
              <a:tr h="394582">
                <a:tc>
                  <a:txBody>
                    <a:bodyPr/>
                    <a:lstStyle/>
                    <a:p>
                      <a:pPr marL="0" marR="3429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2,731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3,641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4,551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4765" indent="0" algn="ctr">
                        <a:lnSpc>
                          <a:spcPct val="107000"/>
                        </a:lnSpc>
                        <a:spcBef>
                          <a:spcPts val="0"/>
                        </a:spcBef>
                        <a:spcAft>
                          <a:spcPts val="0"/>
                        </a:spcAft>
                      </a:pPr>
                      <a:r>
                        <a:rPr lang="en-US" sz="1200">
                          <a:effectLst/>
                        </a:rPr>
                        <a:t>910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671601917"/>
                  </a:ext>
                </a:extLst>
              </a:tr>
              <a:tr h="394582">
                <a:tc>
                  <a:txBody>
                    <a:bodyPr/>
                    <a:lstStyle/>
                    <a:p>
                      <a:pPr marL="0" marR="3429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3020" indent="0" algn="ctr">
                        <a:lnSpc>
                          <a:spcPct val="107000"/>
                        </a:lnSpc>
                        <a:spcBef>
                          <a:spcPts val="0"/>
                        </a:spcBef>
                        <a:spcAft>
                          <a:spcPts val="0"/>
                        </a:spcAft>
                      </a:pPr>
                      <a:r>
                        <a:rPr lang="en-US" sz="1200">
                          <a:effectLst/>
                        </a:rPr>
                        <a:t>3,641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4,855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34290" indent="0" algn="ctr">
                        <a:lnSpc>
                          <a:spcPct val="107000"/>
                        </a:lnSpc>
                        <a:spcBef>
                          <a:spcPts val="0"/>
                        </a:spcBef>
                        <a:spcAft>
                          <a:spcPts val="0"/>
                        </a:spcAft>
                      </a:pPr>
                      <a:r>
                        <a:rPr lang="en-US" sz="1200">
                          <a:effectLst/>
                        </a:rPr>
                        <a:t>6,068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tc>
                  <a:txBody>
                    <a:bodyPr/>
                    <a:lstStyle/>
                    <a:p>
                      <a:pPr marL="0" marR="24765" indent="0" algn="ctr">
                        <a:lnSpc>
                          <a:spcPct val="107000"/>
                        </a:lnSpc>
                        <a:spcBef>
                          <a:spcPts val="0"/>
                        </a:spcBef>
                        <a:spcAft>
                          <a:spcPts val="0"/>
                        </a:spcAft>
                      </a:pPr>
                      <a:r>
                        <a:rPr lang="en-US" sz="1200" dirty="0">
                          <a:effectLst/>
                        </a:rPr>
                        <a:t>1,214</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0" marB="29845"/>
                </a:tc>
                <a:extLst>
                  <a:ext uri="{0D108BD9-81ED-4DB2-BD59-A6C34878D82A}">
                    <a16:rowId xmlns:a16="http://schemas.microsoft.com/office/drawing/2014/main" val="2305749051"/>
                  </a:ext>
                </a:extLst>
              </a:tr>
            </a:tbl>
          </a:graphicData>
        </a:graphic>
      </p:graphicFrame>
    </p:spTree>
    <p:extLst>
      <p:ext uri="{BB962C8B-B14F-4D97-AF65-F5344CB8AC3E}">
        <p14:creationId xmlns:p14="http://schemas.microsoft.com/office/powerpoint/2010/main" val="961201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Aerobic System Spray Application Sizing</a:t>
            </a:r>
          </a:p>
        </p:txBody>
      </p:sp>
      <p:sp>
        <p:nvSpPr>
          <p:cNvPr id="3" name="Content Placeholder 2"/>
          <p:cNvSpPr>
            <a:spLocks noGrp="1"/>
          </p:cNvSpPr>
          <p:nvPr>
            <p:ph idx="1"/>
          </p:nvPr>
        </p:nvSpPr>
        <p:spPr>
          <a:xfrm>
            <a:off x="2589212" y="2133600"/>
            <a:ext cx="8915400" cy="400594"/>
          </a:xfrm>
        </p:spPr>
        <p:txBody>
          <a:bodyPr/>
          <a:lstStyle/>
          <a:p>
            <a:r>
              <a:rPr lang="en-US" dirty="0" err="1"/>
              <a:t>Appedix</a:t>
            </a:r>
            <a:r>
              <a:rPr lang="en-US" dirty="0"/>
              <a:t> H, Figure 17 (Net Evaporation Zones 6 and 7)</a:t>
            </a:r>
          </a:p>
          <a:p>
            <a:endParaRPr lang="en-US" dirty="0"/>
          </a:p>
        </p:txBody>
      </p:sp>
      <p:graphicFrame>
        <p:nvGraphicFramePr>
          <p:cNvPr id="4" name="Table 3"/>
          <p:cNvGraphicFramePr>
            <a:graphicFrameLocks noGrp="1"/>
          </p:cNvGraphicFramePr>
          <p:nvPr/>
        </p:nvGraphicFramePr>
        <p:xfrm>
          <a:off x="2589212" y="2762794"/>
          <a:ext cx="8915400" cy="3794758"/>
        </p:xfrm>
        <a:graphic>
          <a:graphicData uri="http://schemas.openxmlformats.org/drawingml/2006/table">
            <a:tbl>
              <a:tblPr firstRow="1" firstCol="1" bandRow="1">
                <a:tableStyleId>{5C22544A-7EE6-4342-B048-85BDC9FD1C3A}</a:tableStyleId>
              </a:tblPr>
              <a:tblGrid>
                <a:gridCol w="1340995">
                  <a:extLst>
                    <a:ext uri="{9D8B030D-6E8A-4147-A177-3AD203B41FA5}">
                      <a16:colId xmlns:a16="http://schemas.microsoft.com/office/drawing/2014/main" val="2894189401"/>
                    </a:ext>
                  </a:extLst>
                </a:gridCol>
                <a:gridCol w="1874445">
                  <a:extLst>
                    <a:ext uri="{9D8B030D-6E8A-4147-A177-3AD203B41FA5}">
                      <a16:colId xmlns:a16="http://schemas.microsoft.com/office/drawing/2014/main" val="153563788"/>
                    </a:ext>
                  </a:extLst>
                </a:gridCol>
                <a:gridCol w="1339028">
                  <a:extLst>
                    <a:ext uri="{9D8B030D-6E8A-4147-A177-3AD203B41FA5}">
                      <a16:colId xmlns:a16="http://schemas.microsoft.com/office/drawing/2014/main" val="1427739663"/>
                    </a:ext>
                  </a:extLst>
                </a:gridCol>
                <a:gridCol w="1428429">
                  <a:extLst>
                    <a:ext uri="{9D8B030D-6E8A-4147-A177-3AD203B41FA5}">
                      <a16:colId xmlns:a16="http://schemas.microsoft.com/office/drawing/2014/main" val="2545962513"/>
                    </a:ext>
                  </a:extLst>
                </a:gridCol>
                <a:gridCol w="2932503">
                  <a:extLst>
                    <a:ext uri="{9D8B030D-6E8A-4147-A177-3AD203B41FA5}">
                      <a16:colId xmlns:a16="http://schemas.microsoft.com/office/drawing/2014/main" val="2797799038"/>
                    </a:ext>
                  </a:extLst>
                </a:gridCol>
              </a:tblGrid>
              <a:tr h="396738">
                <a:tc>
                  <a:txBody>
                    <a:bodyPr/>
                    <a:lstStyle/>
                    <a:p>
                      <a:pPr marL="0" marR="36195" indent="0" algn="ctr">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nchor="b"/>
                </a:tc>
                <a:tc gridSpan="4">
                  <a:txBody>
                    <a:bodyPr/>
                    <a:lstStyle/>
                    <a:p>
                      <a:pPr marL="0" marR="24765" indent="0" algn="ctr">
                        <a:lnSpc>
                          <a:spcPct val="107000"/>
                        </a:lnSpc>
                        <a:spcBef>
                          <a:spcPts val="0"/>
                        </a:spcBef>
                        <a:spcAft>
                          <a:spcPts val="0"/>
                        </a:spcAft>
                      </a:pPr>
                      <a:r>
                        <a:rPr lang="en-US" sz="1200">
                          <a:effectLst/>
                        </a:rPr>
                        <a:t>NUMBER OF BEDROOMS IN RESIDENCE</a:t>
                      </a:r>
                      <a:r>
                        <a:rPr lang="en-US" sz="1050" baseline="30000">
                          <a:effectLst/>
                        </a:rPr>
                        <a:t>†</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2010269"/>
                  </a:ext>
                </a:extLst>
              </a:tr>
              <a:tr h="604644">
                <a:tc>
                  <a:txBody>
                    <a:bodyPr/>
                    <a:lstStyle/>
                    <a:p>
                      <a:pPr marL="59055"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46990" marR="0" indent="0" algn="l">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3655"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0" indent="0" algn="l">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1674931965"/>
                  </a:ext>
                </a:extLst>
              </a:tr>
              <a:tr h="401506">
                <a:tc>
                  <a:txBody>
                    <a:bodyPr/>
                    <a:lstStyle/>
                    <a:p>
                      <a:pPr marL="0" marR="3429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1,324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1,766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2,207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447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602244475"/>
                  </a:ext>
                </a:extLst>
              </a:tr>
              <a:tr h="398645">
                <a:tc>
                  <a:txBody>
                    <a:bodyPr/>
                    <a:lstStyle/>
                    <a:p>
                      <a:pPr marL="0" marR="3429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1,456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1,942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2,427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486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2944231912"/>
                  </a:ext>
                </a:extLst>
              </a:tr>
              <a:tr h="398645">
                <a:tc>
                  <a:txBody>
                    <a:bodyPr/>
                    <a:lstStyle/>
                    <a:p>
                      <a:pPr marL="0" marR="3365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1,589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2,119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2,648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530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3145192521"/>
                  </a:ext>
                </a:extLst>
              </a:tr>
              <a:tr h="398645">
                <a:tc>
                  <a:txBody>
                    <a:bodyPr/>
                    <a:lstStyle/>
                    <a:p>
                      <a:pPr marL="0" marR="3429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1,721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2,295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2,868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574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2040844314"/>
                  </a:ext>
                </a:extLst>
              </a:tr>
              <a:tr h="398645">
                <a:tc>
                  <a:txBody>
                    <a:bodyPr/>
                    <a:lstStyle/>
                    <a:p>
                      <a:pPr marL="0" marR="3365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1,854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2,475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3,089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618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594314706"/>
                  </a:ext>
                </a:extLst>
              </a:tr>
              <a:tr h="398645">
                <a:tc>
                  <a:txBody>
                    <a:bodyPr/>
                    <a:lstStyle/>
                    <a:p>
                      <a:pPr marL="0" marR="3429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1,986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2,648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3,310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a:effectLst/>
                        </a:rPr>
                        <a:t>662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2529080329"/>
                  </a:ext>
                </a:extLst>
              </a:tr>
              <a:tr h="398645">
                <a:tc>
                  <a:txBody>
                    <a:bodyPr/>
                    <a:lstStyle/>
                    <a:p>
                      <a:pPr marL="0" marR="3429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5560" indent="0" algn="ctr">
                        <a:lnSpc>
                          <a:spcPct val="107000"/>
                        </a:lnSpc>
                        <a:spcBef>
                          <a:spcPts val="0"/>
                        </a:spcBef>
                        <a:spcAft>
                          <a:spcPts val="0"/>
                        </a:spcAft>
                      </a:pPr>
                      <a:r>
                        <a:rPr lang="en-US" sz="1200">
                          <a:effectLst/>
                        </a:rPr>
                        <a:t>2,648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3,531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34290" indent="0" algn="ctr">
                        <a:lnSpc>
                          <a:spcPct val="107000"/>
                        </a:lnSpc>
                        <a:spcBef>
                          <a:spcPts val="0"/>
                        </a:spcBef>
                        <a:spcAft>
                          <a:spcPts val="0"/>
                        </a:spcAft>
                      </a:pPr>
                      <a:r>
                        <a:rPr lang="en-US" sz="1200">
                          <a:effectLst/>
                        </a:rPr>
                        <a:t>4,413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tc>
                  <a:txBody>
                    <a:bodyPr/>
                    <a:lstStyle/>
                    <a:p>
                      <a:pPr marL="0" marR="26670" indent="0" algn="ctr">
                        <a:lnSpc>
                          <a:spcPct val="107000"/>
                        </a:lnSpc>
                        <a:spcBef>
                          <a:spcPts val="0"/>
                        </a:spcBef>
                        <a:spcAft>
                          <a:spcPts val="0"/>
                        </a:spcAft>
                      </a:pPr>
                      <a:r>
                        <a:rPr lang="en-US" sz="1200" dirty="0">
                          <a:effectLst/>
                        </a:rPr>
                        <a:t>883</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24765" marB="0"/>
                </a:tc>
                <a:extLst>
                  <a:ext uri="{0D108BD9-81ED-4DB2-BD59-A6C34878D82A}">
                    <a16:rowId xmlns:a16="http://schemas.microsoft.com/office/drawing/2014/main" val="1071190478"/>
                  </a:ext>
                </a:extLst>
              </a:tr>
            </a:tbl>
          </a:graphicData>
        </a:graphic>
      </p:graphicFrame>
    </p:spTree>
    <p:extLst>
      <p:ext uri="{BB962C8B-B14F-4D97-AF65-F5344CB8AC3E}">
        <p14:creationId xmlns:p14="http://schemas.microsoft.com/office/powerpoint/2010/main" val="26096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Aerobic System Spray Application Sizing</a:t>
            </a:r>
          </a:p>
        </p:txBody>
      </p:sp>
      <p:sp>
        <p:nvSpPr>
          <p:cNvPr id="3" name="Content Placeholder 2"/>
          <p:cNvSpPr>
            <a:spLocks noGrp="1"/>
          </p:cNvSpPr>
          <p:nvPr>
            <p:ph idx="1"/>
          </p:nvPr>
        </p:nvSpPr>
        <p:spPr>
          <a:xfrm>
            <a:off x="2589212" y="2133600"/>
            <a:ext cx="8915400" cy="374469"/>
          </a:xfrm>
        </p:spPr>
        <p:txBody>
          <a:bodyPr/>
          <a:lstStyle/>
          <a:p>
            <a:r>
              <a:rPr lang="en-US" dirty="0"/>
              <a:t>Appendix H, Figure 18 (Net Evaporation Zones 8 – 10)</a:t>
            </a:r>
          </a:p>
          <a:p>
            <a:endParaRPr lang="en-US" dirty="0"/>
          </a:p>
        </p:txBody>
      </p:sp>
      <p:graphicFrame>
        <p:nvGraphicFramePr>
          <p:cNvPr id="4" name="Table 3"/>
          <p:cNvGraphicFramePr>
            <a:graphicFrameLocks noGrp="1"/>
          </p:cNvGraphicFramePr>
          <p:nvPr/>
        </p:nvGraphicFramePr>
        <p:xfrm>
          <a:off x="2589212" y="2736670"/>
          <a:ext cx="8915400" cy="3820883"/>
        </p:xfrm>
        <a:graphic>
          <a:graphicData uri="http://schemas.openxmlformats.org/drawingml/2006/table">
            <a:tbl>
              <a:tblPr firstRow="1" firstCol="1" bandRow="1">
                <a:tableStyleId>{5C22544A-7EE6-4342-B048-85BDC9FD1C3A}</a:tableStyleId>
              </a:tblPr>
              <a:tblGrid>
                <a:gridCol w="1340995">
                  <a:extLst>
                    <a:ext uri="{9D8B030D-6E8A-4147-A177-3AD203B41FA5}">
                      <a16:colId xmlns:a16="http://schemas.microsoft.com/office/drawing/2014/main" val="64346990"/>
                    </a:ext>
                  </a:extLst>
                </a:gridCol>
                <a:gridCol w="1874445">
                  <a:extLst>
                    <a:ext uri="{9D8B030D-6E8A-4147-A177-3AD203B41FA5}">
                      <a16:colId xmlns:a16="http://schemas.microsoft.com/office/drawing/2014/main" val="723310223"/>
                    </a:ext>
                  </a:extLst>
                </a:gridCol>
                <a:gridCol w="1339028">
                  <a:extLst>
                    <a:ext uri="{9D8B030D-6E8A-4147-A177-3AD203B41FA5}">
                      <a16:colId xmlns:a16="http://schemas.microsoft.com/office/drawing/2014/main" val="2151732397"/>
                    </a:ext>
                  </a:extLst>
                </a:gridCol>
                <a:gridCol w="1428429">
                  <a:extLst>
                    <a:ext uri="{9D8B030D-6E8A-4147-A177-3AD203B41FA5}">
                      <a16:colId xmlns:a16="http://schemas.microsoft.com/office/drawing/2014/main" val="4106355242"/>
                    </a:ext>
                  </a:extLst>
                </a:gridCol>
                <a:gridCol w="2932503">
                  <a:extLst>
                    <a:ext uri="{9D8B030D-6E8A-4147-A177-3AD203B41FA5}">
                      <a16:colId xmlns:a16="http://schemas.microsoft.com/office/drawing/2014/main" val="2735758230"/>
                    </a:ext>
                  </a:extLst>
                </a:gridCol>
              </a:tblGrid>
              <a:tr h="428153">
                <a:tc>
                  <a:txBody>
                    <a:bodyPr/>
                    <a:lstStyle/>
                    <a:p>
                      <a:pPr marL="0" marR="36195" indent="0" algn="ctr">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nchor="b"/>
                </a:tc>
                <a:tc gridSpan="4">
                  <a:txBody>
                    <a:bodyPr/>
                    <a:lstStyle/>
                    <a:p>
                      <a:pPr marL="0" marR="24765" indent="0" algn="ctr">
                        <a:lnSpc>
                          <a:spcPct val="107000"/>
                        </a:lnSpc>
                        <a:spcBef>
                          <a:spcPts val="0"/>
                        </a:spcBef>
                        <a:spcAft>
                          <a:spcPts val="0"/>
                        </a:spcAft>
                      </a:pPr>
                      <a:r>
                        <a:rPr lang="en-US" sz="1200">
                          <a:effectLst/>
                        </a:rPr>
                        <a:t>NUMBER OF BEDROOMS IN RESIDENCE</a:t>
                      </a:r>
                      <a:r>
                        <a:rPr lang="en-US" sz="1050" baseline="30000">
                          <a:effectLst/>
                        </a:rPr>
                        <a:t>†</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39826206"/>
                  </a:ext>
                </a:extLst>
              </a:tr>
              <a:tr h="593489">
                <a:tc>
                  <a:txBody>
                    <a:bodyPr/>
                    <a:lstStyle/>
                    <a:p>
                      <a:pPr marL="59055"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46990" marR="0" indent="0" algn="l">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3655"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0" indent="0" algn="l">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1053942660"/>
                  </a:ext>
                </a:extLst>
              </a:tr>
              <a:tr h="402349">
                <a:tc>
                  <a:txBody>
                    <a:bodyPr/>
                    <a:lstStyle/>
                    <a:p>
                      <a:pPr marL="0" marR="3429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940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1,253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1,566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313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2247026646"/>
                  </a:ext>
                </a:extLst>
              </a:tr>
              <a:tr h="399482">
                <a:tc>
                  <a:txBody>
                    <a:bodyPr/>
                    <a:lstStyle/>
                    <a:p>
                      <a:pPr marL="0" marR="3429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1,033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1,378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1,723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345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4136750555"/>
                  </a:ext>
                </a:extLst>
              </a:tr>
              <a:tr h="399482">
                <a:tc>
                  <a:txBody>
                    <a:bodyPr/>
                    <a:lstStyle/>
                    <a:p>
                      <a:pPr marL="0" marR="3365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1,127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1,504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1,879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377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1399436795"/>
                  </a:ext>
                </a:extLst>
              </a:tr>
              <a:tr h="399482">
                <a:tc>
                  <a:txBody>
                    <a:bodyPr/>
                    <a:lstStyle/>
                    <a:p>
                      <a:pPr marL="0" marR="3429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1,221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1,629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2,036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408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2868607689"/>
                  </a:ext>
                </a:extLst>
              </a:tr>
              <a:tr h="399482">
                <a:tc>
                  <a:txBody>
                    <a:bodyPr/>
                    <a:lstStyle/>
                    <a:p>
                      <a:pPr marL="0" marR="3365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1,315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1,754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2,192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430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3191501949"/>
                  </a:ext>
                </a:extLst>
              </a:tr>
              <a:tr h="399482">
                <a:tc>
                  <a:txBody>
                    <a:bodyPr/>
                    <a:lstStyle/>
                    <a:p>
                      <a:pPr marL="0" marR="3429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1,409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1,880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2,349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a:effectLst/>
                        </a:rPr>
                        <a:t>471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3972312243"/>
                  </a:ext>
                </a:extLst>
              </a:tr>
              <a:tr h="399482">
                <a:tc>
                  <a:txBody>
                    <a:bodyPr/>
                    <a:lstStyle/>
                    <a:p>
                      <a:pPr marL="0" marR="3429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5560" indent="0" algn="ctr">
                        <a:lnSpc>
                          <a:spcPct val="107000"/>
                        </a:lnSpc>
                        <a:spcBef>
                          <a:spcPts val="0"/>
                        </a:spcBef>
                        <a:spcAft>
                          <a:spcPts val="0"/>
                        </a:spcAft>
                      </a:pPr>
                      <a:r>
                        <a:rPr lang="en-US" sz="1200">
                          <a:effectLst/>
                        </a:rPr>
                        <a:t>1,879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2,506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34290" indent="0" algn="ctr">
                        <a:lnSpc>
                          <a:spcPct val="107000"/>
                        </a:lnSpc>
                        <a:spcBef>
                          <a:spcPts val="0"/>
                        </a:spcBef>
                        <a:spcAft>
                          <a:spcPts val="0"/>
                        </a:spcAft>
                      </a:pPr>
                      <a:r>
                        <a:rPr lang="en-US" sz="1200">
                          <a:effectLst/>
                        </a:rPr>
                        <a:t>3,132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tc>
                  <a:txBody>
                    <a:bodyPr/>
                    <a:lstStyle/>
                    <a:p>
                      <a:pPr marL="0" marR="26670" indent="0" algn="ctr">
                        <a:lnSpc>
                          <a:spcPct val="107000"/>
                        </a:lnSpc>
                        <a:spcBef>
                          <a:spcPts val="0"/>
                        </a:spcBef>
                        <a:spcAft>
                          <a:spcPts val="0"/>
                        </a:spcAft>
                      </a:pPr>
                      <a:r>
                        <a:rPr lang="en-US" sz="1200" dirty="0">
                          <a:effectLst/>
                        </a:rPr>
                        <a:t>627</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13970" marB="2540"/>
                </a:tc>
                <a:extLst>
                  <a:ext uri="{0D108BD9-81ED-4DB2-BD59-A6C34878D82A}">
                    <a16:rowId xmlns:a16="http://schemas.microsoft.com/office/drawing/2014/main" val="2796424450"/>
                  </a:ext>
                </a:extLst>
              </a:tr>
            </a:tbl>
          </a:graphicData>
        </a:graphic>
      </p:graphicFrame>
    </p:spTree>
    <p:extLst>
      <p:ext uri="{BB962C8B-B14F-4D97-AF65-F5344CB8AC3E}">
        <p14:creationId xmlns:p14="http://schemas.microsoft.com/office/powerpoint/2010/main" val="4104609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480" y="519607"/>
            <a:ext cx="8911687" cy="1280890"/>
          </a:xfrm>
        </p:spPr>
        <p:txBody>
          <a:bodyPr/>
          <a:lstStyle/>
          <a:p>
            <a:pPr algn="ctr"/>
            <a:r>
              <a:rPr lang="en-US" dirty="0"/>
              <a:t>Small Public Aerobic Dispersal 				  Sizing</a:t>
            </a:r>
          </a:p>
        </p:txBody>
      </p:sp>
      <p:sp>
        <p:nvSpPr>
          <p:cNvPr id="3" name="Content Placeholder 2"/>
          <p:cNvSpPr>
            <a:spLocks noGrp="1"/>
          </p:cNvSpPr>
          <p:nvPr>
            <p:ph idx="1"/>
          </p:nvPr>
        </p:nvSpPr>
        <p:spPr>
          <a:xfrm>
            <a:off x="2292480" y="2588848"/>
            <a:ext cx="8915400" cy="2747608"/>
          </a:xfrm>
        </p:spPr>
        <p:txBody>
          <a:bodyPr/>
          <a:lstStyle/>
          <a:p>
            <a:r>
              <a:rPr lang="en-US" dirty="0"/>
              <a:t>It was identified that spray or drip dispersal sizing was not included in the previous revision. </a:t>
            </a:r>
          </a:p>
          <a:p>
            <a:r>
              <a:rPr lang="en-US" dirty="0"/>
              <a:t>Changes to existing figures in Appendix H will made to provide sizing guidance.</a:t>
            </a:r>
          </a:p>
          <a:p>
            <a:pPr lvl="1"/>
            <a:r>
              <a:rPr lang="en-US" dirty="0"/>
              <a:t>Drip irrigation sizing is based on soil loading rates for the specific soil texture.</a:t>
            </a:r>
          </a:p>
          <a:p>
            <a:pPr lvl="1"/>
            <a:r>
              <a:rPr lang="en-US" dirty="0"/>
              <a:t>Spray sizing will be based on the residential application areas.</a:t>
            </a:r>
          </a:p>
        </p:txBody>
      </p:sp>
    </p:spTree>
    <p:extLst>
      <p:ext uri="{BB962C8B-B14F-4D97-AF65-F5344CB8AC3E}">
        <p14:creationId xmlns:p14="http://schemas.microsoft.com/office/powerpoint/2010/main" val="1890227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Public Aerobic System Sizing</a:t>
            </a:r>
          </a:p>
        </p:txBody>
      </p:sp>
      <p:sp>
        <p:nvSpPr>
          <p:cNvPr id="3" name="Content Placeholder 2"/>
          <p:cNvSpPr>
            <a:spLocks noGrp="1"/>
          </p:cNvSpPr>
          <p:nvPr>
            <p:ph idx="1"/>
          </p:nvPr>
        </p:nvSpPr>
        <p:spPr/>
        <p:txBody>
          <a:bodyPr/>
          <a:lstStyle/>
          <a:p>
            <a:r>
              <a:rPr lang="en-US" dirty="0"/>
              <a:t>Appendix H, Figure 13 ( Drip Irrigation Sizing)</a:t>
            </a:r>
          </a:p>
        </p:txBody>
      </p:sp>
      <p:graphicFrame>
        <p:nvGraphicFramePr>
          <p:cNvPr id="4" name="Table 3"/>
          <p:cNvGraphicFramePr>
            <a:graphicFrameLocks noGrp="1"/>
          </p:cNvGraphicFramePr>
          <p:nvPr/>
        </p:nvGraphicFramePr>
        <p:xfrm>
          <a:off x="2589212" y="2676496"/>
          <a:ext cx="8915400" cy="3750431"/>
        </p:xfrm>
        <a:graphic>
          <a:graphicData uri="http://schemas.openxmlformats.org/drawingml/2006/table">
            <a:tbl>
              <a:tblPr firstRow="1" firstCol="1" bandRow="1">
                <a:tableStyleId>{5C22544A-7EE6-4342-B048-85BDC9FD1C3A}</a:tableStyleId>
              </a:tblPr>
              <a:tblGrid>
                <a:gridCol w="1086471">
                  <a:extLst>
                    <a:ext uri="{9D8B030D-6E8A-4147-A177-3AD203B41FA5}">
                      <a16:colId xmlns:a16="http://schemas.microsoft.com/office/drawing/2014/main" val="9527028"/>
                    </a:ext>
                  </a:extLst>
                </a:gridCol>
                <a:gridCol w="1725689">
                  <a:extLst>
                    <a:ext uri="{9D8B030D-6E8A-4147-A177-3AD203B41FA5}">
                      <a16:colId xmlns:a16="http://schemas.microsoft.com/office/drawing/2014/main" val="3596953937"/>
                    </a:ext>
                  </a:extLst>
                </a:gridCol>
                <a:gridCol w="1402122">
                  <a:extLst>
                    <a:ext uri="{9D8B030D-6E8A-4147-A177-3AD203B41FA5}">
                      <a16:colId xmlns:a16="http://schemas.microsoft.com/office/drawing/2014/main" val="1266691623"/>
                    </a:ext>
                  </a:extLst>
                </a:gridCol>
                <a:gridCol w="1575285">
                  <a:extLst>
                    <a:ext uri="{9D8B030D-6E8A-4147-A177-3AD203B41FA5}">
                      <a16:colId xmlns:a16="http://schemas.microsoft.com/office/drawing/2014/main" val="4147709748"/>
                    </a:ext>
                  </a:extLst>
                </a:gridCol>
                <a:gridCol w="1456545">
                  <a:extLst>
                    <a:ext uri="{9D8B030D-6E8A-4147-A177-3AD203B41FA5}">
                      <a16:colId xmlns:a16="http://schemas.microsoft.com/office/drawing/2014/main" val="323093807"/>
                    </a:ext>
                  </a:extLst>
                </a:gridCol>
                <a:gridCol w="1669288">
                  <a:extLst>
                    <a:ext uri="{9D8B030D-6E8A-4147-A177-3AD203B41FA5}">
                      <a16:colId xmlns:a16="http://schemas.microsoft.com/office/drawing/2014/main" val="1737069593"/>
                    </a:ext>
                  </a:extLst>
                </a:gridCol>
              </a:tblGrid>
              <a:tr h="581175">
                <a:tc>
                  <a:txBody>
                    <a:bodyPr/>
                    <a:lstStyle/>
                    <a:p>
                      <a:pPr marL="0" marR="0" indent="0" algn="l">
                        <a:lnSpc>
                          <a:spcPct val="107000"/>
                        </a:lnSpc>
                        <a:spcBef>
                          <a:spcPts val="0"/>
                        </a:spcBef>
                        <a:spcAft>
                          <a:spcPts val="800"/>
                        </a:spcAft>
                      </a:pPr>
                      <a:r>
                        <a:rPr lang="en-US" sz="900">
                          <a:effectLst/>
                        </a:rPr>
                        <a:t> </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gridSpan="4">
                  <a:txBody>
                    <a:bodyPr/>
                    <a:lstStyle/>
                    <a:p>
                      <a:pPr marL="0" marR="5080" indent="0" algn="ctr">
                        <a:lnSpc>
                          <a:spcPct val="107000"/>
                        </a:lnSpc>
                        <a:spcBef>
                          <a:spcPts val="0"/>
                        </a:spcBef>
                        <a:spcAft>
                          <a:spcPts val="0"/>
                        </a:spcAft>
                      </a:pPr>
                      <a:r>
                        <a:rPr lang="en-US" sz="1200">
                          <a:effectLst/>
                        </a:rPr>
                        <a:t>NUMBER OF BEDROOMS IN RESIDENCE</a:t>
                      </a:r>
                      <a:r>
                        <a:rPr lang="en-US" sz="1050" baseline="30000">
                          <a:effectLst/>
                        </a:rPr>
                        <a:t>† </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5080" indent="0" algn="ctr">
                        <a:lnSpc>
                          <a:spcPct val="107000"/>
                        </a:lnSpc>
                        <a:spcBef>
                          <a:spcPts val="0"/>
                        </a:spcBef>
                        <a:spcAft>
                          <a:spcPts val="0"/>
                        </a:spcAft>
                      </a:pPr>
                      <a:r>
                        <a:rPr lang="en-US" sz="1200">
                          <a:effectLst/>
                        </a:rPr>
                        <a:t>Small Public Systems</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1483151966"/>
                  </a:ext>
                </a:extLst>
              </a:tr>
              <a:tr h="853935">
                <a:tc>
                  <a:txBody>
                    <a:bodyPr/>
                    <a:lstStyle/>
                    <a:p>
                      <a:pPr marL="90170" marR="0" indent="0" algn="l">
                        <a:lnSpc>
                          <a:spcPct val="107000"/>
                        </a:lnSpc>
                        <a:spcBef>
                          <a:spcPts val="0"/>
                        </a:spcBef>
                        <a:spcAft>
                          <a:spcPts val="0"/>
                        </a:spcAft>
                      </a:pPr>
                      <a:r>
                        <a:rPr lang="en-US" sz="1200">
                          <a:effectLst/>
                        </a:rPr>
                        <a:t>SOIL</a:t>
                      </a:r>
                      <a:endParaRPr lang="en-US" sz="900">
                        <a:effectLst/>
                      </a:endParaRPr>
                    </a:p>
                    <a:p>
                      <a:pPr marL="0" marR="0" indent="0" algn="l">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0160" marR="0" indent="0" algn="ctr">
                        <a:lnSpc>
                          <a:spcPct val="107000"/>
                        </a:lnSpc>
                        <a:spcBef>
                          <a:spcPts val="0"/>
                        </a:spcBef>
                        <a:spcAft>
                          <a:spcPts val="0"/>
                        </a:spcAft>
                      </a:pPr>
                      <a:r>
                        <a:rPr lang="en-US" sz="1200">
                          <a:effectLst/>
                        </a:rPr>
                        <a:t>Two or Fewer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nchor="b"/>
                </a:tc>
                <a:tc>
                  <a:txBody>
                    <a:bodyPr/>
                    <a:lstStyle/>
                    <a:p>
                      <a:pPr marL="8890" marR="0" indent="0" algn="ctr">
                        <a:lnSpc>
                          <a:spcPct val="107000"/>
                        </a:lnSpc>
                        <a:spcBef>
                          <a:spcPts val="0"/>
                        </a:spcBef>
                        <a:spcAft>
                          <a:spcPts val="0"/>
                        </a:spcAft>
                      </a:pPr>
                      <a:r>
                        <a:rPr lang="en-US" sz="1200">
                          <a:effectLst/>
                        </a:rPr>
                        <a:t>Three</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nchor="b"/>
                </a:tc>
                <a:tc>
                  <a:txBody>
                    <a:bodyPr/>
                    <a:lstStyle/>
                    <a:p>
                      <a:pPr marL="8255" marR="0" indent="0" algn="ctr">
                        <a:lnSpc>
                          <a:spcPct val="107000"/>
                        </a:lnSpc>
                        <a:spcBef>
                          <a:spcPts val="0"/>
                        </a:spcBef>
                        <a:spcAft>
                          <a:spcPts val="0"/>
                        </a:spcAft>
                      </a:pPr>
                      <a:r>
                        <a:rPr lang="en-US" sz="1200">
                          <a:effectLst/>
                        </a:rPr>
                        <a:t>Four</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nchor="b"/>
                </a:tc>
                <a:tc>
                  <a:txBody>
                    <a:bodyPr/>
                    <a:lstStyle/>
                    <a:p>
                      <a:pPr marL="0" marR="0" indent="0" algn="ctr">
                        <a:lnSpc>
                          <a:spcPct val="107000"/>
                        </a:lnSpc>
                        <a:spcBef>
                          <a:spcPts val="0"/>
                        </a:spcBef>
                        <a:spcAft>
                          <a:spcPts val="0"/>
                        </a:spcAft>
                      </a:pPr>
                      <a:r>
                        <a:rPr lang="en-US" sz="1200">
                          <a:effectLst/>
                        </a:rPr>
                        <a:t>Each Additional Bedroom</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nchor="ctr"/>
                </a:tc>
                <a:tc>
                  <a:txBody>
                    <a:bodyPr/>
                    <a:lstStyle/>
                    <a:p>
                      <a:pPr marL="0" marR="0" indent="0" algn="ctr">
                        <a:lnSpc>
                          <a:spcPct val="107000"/>
                        </a:lnSpc>
                        <a:spcBef>
                          <a:spcPts val="0"/>
                        </a:spcBef>
                        <a:spcAft>
                          <a:spcPts val="0"/>
                        </a:spcAft>
                      </a:pPr>
                      <a:r>
                        <a:rPr lang="en-US" sz="1200">
                          <a:effectLst/>
                        </a:rPr>
                        <a:t>Feet per Gallon per Day</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419080281"/>
                  </a:ext>
                </a:extLst>
              </a:tr>
              <a:tr h="335310">
                <a:tc>
                  <a:txBody>
                    <a:bodyPr/>
                    <a:lstStyle/>
                    <a:p>
                      <a:pPr marL="0" marR="6858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125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165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205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0.70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1619349297"/>
                  </a:ext>
                </a:extLst>
              </a:tr>
              <a:tr h="332656">
                <a:tc>
                  <a:txBody>
                    <a:bodyPr/>
                    <a:lstStyle/>
                    <a:p>
                      <a:pPr marL="0" marR="6858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160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210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260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0.80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4177975481"/>
                  </a:ext>
                </a:extLst>
              </a:tr>
              <a:tr h="332656">
                <a:tc>
                  <a:txBody>
                    <a:bodyPr/>
                    <a:lstStyle/>
                    <a:p>
                      <a:pPr marL="201295" marR="0" indent="0" algn="l">
                        <a:lnSpc>
                          <a:spcPct val="107000"/>
                        </a:lnSpc>
                        <a:spcBef>
                          <a:spcPts val="0"/>
                        </a:spcBef>
                        <a:spcAft>
                          <a:spcPts val="0"/>
                        </a:spcAft>
                      </a:pPr>
                      <a:r>
                        <a:rPr lang="en-US" sz="1200" dirty="0">
                          <a:effectLst/>
                        </a:rPr>
                        <a:t>   2a</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250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330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410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1244615860"/>
                  </a:ext>
                </a:extLst>
              </a:tr>
              <a:tr h="332656">
                <a:tc>
                  <a:txBody>
                    <a:bodyPr/>
                    <a:lstStyle/>
                    <a:p>
                      <a:pPr marL="0" marR="6858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340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450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550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1.7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1485434515"/>
                  </a:ext>
                </a:extLst>
              </a:tr>
              <a:tr h="332656">
                <a:tc>
                  <a:txBody>
                    <a:bodyPr/>
                    <a:lstStyle/>
                    <a:p>
                      <a:pPr marL="201295" marR="0" indent="0" algn="l">
                        <a:lnSpc>
                          <a:spcPct val="107000"/>
                        </a:lnSpc>
                        <a:spcBef>
                          <a:spcPts val="0"/>
                        </a:spcBef>
                        <a:spcAft>
                          <a:spcPts val="0"/>
                        </a:spcAft>
                      </a:pPr>
                      <a:r>
                        <a:rPr lang="en-US" sz="1200" dirty="0">
                          <a:effectLst/>
                        </a:rPr>
                        <a:t>   3a</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500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665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830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165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2.5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2263687690"/>
                  </a:ext>
                </a:extLst>
              </a:tr>
              <a:tr h="332656">
                <a:tc>
                  <a:txBody>
                    <a:bodyPr/>
                    <a:lstStyle/>
                    <a:p>
                      <a:pPr marL="0" marR="6858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8255" marR="0" indent="0" algn="ctr">
                        <a:lnSpc>
                          <a:spcPct val="107000"/>
                        </a:lnSpc>
                        <a:spcBef>
                          <a:spcPts val="0"/>
                        </a:spcBef>
                        <a:spcAft>
                          <a:spcPts val="0"/>
                        </a:spcAft>
                      </a:pPr>
                      <a:r>
                        <a:rPr lang="en-US" sz="1200">
                          <a:effectLst/>
                        </a:rPr>
                        <a:t>880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1430" marR="0" indent="0" algn="ctr">
                        <a:lnSpc>
                          <a:spcPct val="107000"/>
                        </a:lnSpc>
                        <a:spcBef>
                          <a:spcPts val="0"/>
                        </a:spcBef>
                        <a:spcAft>
                          <a:spcPts val="0"/>
                        </a:spcAft>
                      </a:pPr>
                      <a:r>
                        <a:rPr lang="en-US" sz="1200">
                          <a:effectLst/>
                        </a:rPr>
                        <a:t>1,100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220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3.3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2984551780"/>
                  </a:ext>
                </a:extLst>
              </a:tr>
              <a:tr h="316731">
                <a:tc>
                  <a:txBody>
                    <a:bodyPr/>
                    <a:lstStyle/>
                    <a:p>
                      <a:pPr marL="0" marR="6858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1,000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9525" marR="0" indent="0" algn="ctr">
                        <a:lnSpc>
                          <a:spcPct val="107000"/>
                        </a:lnSpc>
                        <a:spcBef>
                          <a:spcPts val="0"/>
                        </a:spcBef>
                        <a:spcAft>
                          <a:spcPts val="0"/>
                        </a:spcAft>
                      </a:pPr>
                      <a:r>
                        <a:rPr lang="en-US" sz="1200">
                          <a:effectLst/>
                        </a:rPr>
                        <a:t>1,330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1430" marR="0" indent="0" algn="ctr">
                        <a:lnSpc>
                          <a:spcPct val="107000"/>
                        </a:lnSpc>
                        <a:spcBef>
                          <a:spcPts val="0"/>
                        </a:spcBef>
                        <a:spcAft>
                          <a:spcPts val="0"/>
                        </a:spcAft>
                      </a:pPr>
                      <a:r>
                        <a:rPr lang="en-US" sz="1200">
                          <a:effectLst/>
                        </a:rPr>
                        <a:t>1,660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a:effectLst/>
                        </a:rPr>
                        <a:t>330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tc>
                  <a:txBody>
                    <a:bodyPr/>
                    <a:lstStyle/>
                    <a:p>
                      <a:pPr marL="18415" marR="0" indent="0" algn="ctr">
                        <a:lnSpc>
                          <a:spcPct val="107000"/>
                        </a:lnSpc>
                        <a:spcBef>
                          <a:spcPts val="0"/>
                        </a:spcBef>
                        <a:spcAft>
                          <a:spcPts val="0"/>
                        </a:spcAft>
                      </a:pPr>
                      <a:r>
                        <a:rPr lang="en-US" sz="1200" dirty="0">
                          <a:effectLst/>
                        </a:rPr>
                        <a:t>5.0</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245" marR="73025" marT="0" marB="39370"/>
                </a:tc>
                <a:extLst>
                  <a:ext uri="{0D108BD9-81ED-4DB2-BD59-A6C34878D82A}">
                    <a16:rowId xmlns:a16="http://schemas.microsoft.com/office/drawing/2014/main" val="675981496"/>
                  </a:ext>
                </a:extLst>
              </a:tr>
            </a:tbl>
          </a:graphicData>
        </a:graphic>
      </p:graphicFrame>
    </p:spTree>
    <p:extLst>
      <p:ext uri="{BB962C8B-B14F-4D97-AF65-F5344CB8AC3E}">
        <p14:creationId xmlns:p14="http://schemas.microsoft.com/office/powerpoint/2010/main" val="1380521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Public Aerobic System Sizing</a:t>
            </a:r>
          </a:p>
        </p:txBody>
      </p:sp>
      <p:sp>
        <p:nvSpPr>
          <p:cNvPr id="3" name="Content Placeholder 2"/>
          <p:cNvSpPr>
            <a:spLocks noGrp="1"/>
          </p:cNvSpPr>
          <p:nvPr>
            <p:ph idx="1"/>
          </p:nvPr>
        </p:nvSpPr>
        <p:spPr/>
        <p:txBody>
          <a:bodyPr/>
          <a:lstStyle/>
          <a:p>
            <a:r>
              <a:rPr lang="en-US" dirty="0"/>
              <a:t>Appendix H, Figure 19 ( Spray Irrigation Sizing)</a:t>
            </a:r>
          </a:p>
        </p:txBody>
      </p:sp>
      <p:graphicFrame>
        <p:nvGraphicFramePr>
          <p:cNvPr id="6" name="Table 5"/>
          <p:cNvGraphicFramePr>
            <a:graphicFrameLocks noGrp="1"/>
          </p:cNvGraphicFramePr>
          <p:nvPr/>
        </p:nvGraphicFramePr>
        <p:xfrm>
          <a:off x="2589212" y="2594613"/>
          <a:ext cx="8915400" cy="3793122"/>
        </p:xfrm>
        <a:graphic>
          <a:graphicData uri="http://schemas.openxmlformats.org/drawingml/2006/table">
            <a:tbl>
              <a:tblPr firstRow="1" firstCol="1" bandRow="1">
                <a:tableStyleId>{5C22544A-7EE6-4342-B048-85BDC9FD1C3A}</a:tableStyleId>
              </a:tblPr>
              <a:tblGrid>
                <a:gridCol w="2021979">
                  <a:extLst>
                    <a:ext uri="{9D8B030D-6E8A-4147-A177-3AD203B41FA5}">
                      <a16:colId xmlns:a16="http://schemas.microsoft.com/office/drawing/2014/main" val="1191540781"/>
                    </a:ext>
                  </a:extLst>
                </a:gridCol>
                <a:gridCol w="1544180">
                  <a:extLst>
                    <a:ext uri="{9D8B030D-6E8A-4147-A177-3AD203B41FA5}">
                      <a16:colId xmlns:a16="http://schemas.microsoft.com/office/drawing/2014/main" val="3769069810"/>
                    </a:ext>
                  </a:extLst>
                </a:gridCol>
                <a:gridCol w="1445923">
                  <a:extLst>
                    <a:ext uri="{9D8B030D-6E8A-4147-A177-3AD203B41FA5}">
                      <a16:colId xmlns:a16="http://schemas.microsoft.com/office/drawing/2014/main" val="2106619995"/>
                    </a:ext>
                  </a:extLst>
                </a:gridCol>
                <a:gridCol w="1381382">
                  <a:extLst>
                    <a:ext uri="{9D8B030D-6E8A-4147-A177-3AD203B41FA5}">
                      <a16:colId xmlns:a16="http://schemas.microsoft.com/office/drawing/2014/main" val="3702127946"/>
                    </a:ext>
                  </a:extLst>
                </a:gridCol>
                <a:gridCol w="1291794">
                  <a:extLst>
                    <a:ext uri="{9D8B030D-6E8A-4147-A177-3AD203B41FA5}">
                      <a16:colId xmlns:a16="http://schemas.microsoft.com/office/drawing/2014/main" val="1550570113"/>
                    </a:ext>
                  </a:extLst>
                </a:gridCol>
                <a:gridCol w="1230142">
                  <a:extLst>
                    <a:ext uri="{9D8B030D-6E8A-4147-A177-3AD203B41FA5}">
                      <a16:colId xmlns:a16="http://schemas.microsoft.com/office/drawing/2014/main" val="4054227116"/>
                    </a:ext>
                  </a:extLst>
                </a:gridCol>
              </a:tblGrid>
              <a:tr h="451261">
                <a:tc>
                  <a:txBody>
                    <a:bodyPr/>
                    <a:lstStyle/>
                    <a:p>
                      <a:pPr marL="0" marR="36195" indent="0" algn="ctr">
                        <a:lnSpc>
                          <a:spcPct val="107000"/>
                        </a:lnSpc>
                        <a:spcBef>
                          <a:spcPts val="0"/>
                        </a:spcBef>
                        <a:spcAft>
                          <a:spcPts val="0"/>
                        </a:spcAft>
                      </a:pPr>
                      <a:r>
                        <a:rPr lang="en-US" sz="1200">
                          <a:effectLst/>
                        </a:rPr>
                        <a:t>SOIL</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nchor="b"/>
                </a:tc>
                <a:tc gridSpan="5">
                  <a:txBody>
                    <a:bodyPr/>
                    <a:lstStyle/>
                    <a:p>
                      <a:pPr marL="0" marR="24765" indent="0" algn="ctr">
                        <a:lnSpc>
                          <a:spcPct val="107000"/>
                        </a:lnSpc>
                        <a:spcBef>
                          <a:spcPts val="0"/>
                        </a:spcBef>
                        <a:spcAft>
                          <a:spcPts val="0"/>
                        </a:spcAft>
                      </a:pPr>
                      <a:r>
                        <a:rPr lang="en-US" sz="1200">
                          <a:effectLst/>
                        </a:rPr>
                        <a:t>NET EVAPORATION ZONES</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5481652"/>
                  </a:ext>
                </a:extLst>
              </a:tr>
              <a:tr h="522957">
                <a:tc>
                  <a:txBody>
                    <a:bodyPr/>
                    <a:lstStyle/>
                    <a:p>
                      <a:pPr marL="59055" marR="0" indent="0" algn="ctr">
                        <a:lnSpc>
                          <a:spcPct val="107000"/>
                        </a:lnSpc>
                        <a:spcBef>
                          <a:spcPts val="0"/>
                        </a:spcBef>
                        <a:spcAft>
                          <a:spcPts val="0"/>
                        </a:spcAft>
                      </a:pPr>
                      <a:r>
                        <a:rPr lang="en-US" sz="1200">
                          <a:effectLst/>
                        </a:rPr>
                        <a:t>GROUP</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46990" marR="0" indent="0" algn="ctr">
                        <a:lnSpc>
                          <a:spcPct val="107000"/>
                        </a:lnSpc>
                        <a:spcBef>
                          <a:spcPts val="0"/>
                        </a:spcBef>
                        <a:spcAft>
                          <a:spcPts val="0"/>
                        </a:spcAft>
                      </a:pPr>
                      <a:r>
                        <a:rPr lang="en-US" sz="1200">
                          <a:effectLst/>
                        </a:rPr>
                        <a:t>1 and 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3655"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4 and 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0" indent="0" algn="ctr">
                        <a:lnSpc>
                          <a:spcPct val="107000"/>
                        </a:lnSpc>
                        <a:spcBef>
                          <a:spcPts val="0"/>
                        </a:spcBef>
                        <a:spcAft>
                          <a:spcPts val="0"/>
                        </a:spcAft>
                      </a:pPr>
                      <a:r>
                        <a:rPr lang="en-US" sz="1200">
                          <a:effectLst/>
                        </a:rPr>
                        <a:t>6 and 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0" indent="0" algn="ctr">
                        <a:lnSpc>
                          <a:spcPct val="107000"/>
                        </a:lnSpc>
                        <a:spcBef>
                          <a:spcPts val="0"/>
                        </a:spcBef>
                        <a:spcAft>
                          <a:spcPts val="0"/>
                        </a:spcAft>
                      </a:pPr>
                      <a:r>
                        <a:rPr lang="en-US" sz="1200">
                          <a:effectLst/>
                        </a:rPr>
                        <a:t>8,9, and 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4181427907"/>
                  </a:ext>
                </a:extLst>
              </a:tr>
              <a:tr h="404870">
                <a:tc>
                  <a:txBody>
                    <a:bodyPr/>
                    <a:lstStyle/>
                    <a:p>
                      <a:pPr marL="0" marR="34290" indent="0" algn="ctr">
                        <a:lnSpc>
                          <a:spcPct val="107000"/>
                        </a:lnSpc>
                        <a:spcBef>
                          <a:spcPts val="0"/>
                        </a:spcBef>
                        <a:spcAft>
                          <a:spcPts val="0"/>
                        </a:spcAft>
                      </a:pPr>
                      <a:r>
                        <a:rPr lang="en-US" sz="1200">
                          <a:effectLst/>
                        </a:rPr>
                        <a:t>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7465" indent="0" algn="ctr">
                        <a:lnSpc>
                          <a:spcPct val="107000"/>
                        </a:lnSpc>
                        <a:spcBef>
                          <a:spcPts val="0"/>
                        </a:spcBef>
                        <a:spcAft>
                          <a:spcPts val="0"/>
                        </a:spcAft>
                      </a:pPr>
                      <a:r>
                        <a:rPr lang="en-US" sz="1200">
                          <a:effectLst/>
                        </a:rPr>
                        <a:t>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3811883853"/>
                  </a:ext>
                </a:extLst>
              </a:tr>
              <a:tr h="402339">
                <a:tc>
                  <a:txBody>
                    <a:bodyPr/>
                    <a:lstStyle/>
                    <a:p>
                      <a:pPr marL="0" marR="34290" indent="0" algn="ctr">
                        <a:lnSpc>
                          <a:spcPct val="107000"/>
                        </a:lnSpc>
                        <a:spcBef>
                          <a:spcPts val="0"/>
                        </a:spcBef>
                        <a:spcAft>
                          <a:spcPts val="0"/>
                        </a:spcAft>
                      </a:pPr>
                      <a:r>
                        <a:rPr lang="en-US" sz="1200">
                          <a:effectLst/>
                        </a:rPr>
                        <a:t>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16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3955470591"/>
                  </a:ext>
                </a:extLst>
              </a:tr>
              <a:tr h="402339">
                <a:tc>
                  <a:txBody>
                    <a:bodyPr/>
                    <a:lstStyle/>
                    <a:p>
                      <a:pPr marL="0" marR="33655" indent="0" algn="ctr">
                        <a:lnSpc>
                          <a:spcPct val="107000"/>
                        </a:lnSpc>
                        <a:spcBef>
                          <a:spcPts val="0"/>
                        </a:spcBef>
                        <a:spcAft>
                          <a:spcPts val="0"/>
                        </a:spcAft>
                      </a:pPr>
                      <a:r>
                        <a:rPr lang="en-US" sz="1200">
                          <a:effectLst/>
                        </a:rPr>
                        <a:t>2a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18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507031889"/>
                  </a:ext>
                </a:extLst>
              </a:tr>
              <a:tr h="402339">
                <a:tc>
                  <a:txBody>
                    <a:bodyPr/>
                    <a:lstStyle/>
                    <a:p>
                      <a:pPr marL="0" marR="34290" indent="0" algn="ctr">
                        <a:lnSpc>
                          <a:spcPct val="107000"/>
                        </a:lnSpc>
                        <a:spcBef>
                          <a:spcPts val="0"/>
                        </a:spcBef>
                        <a:spcAft>
                          <a:spcPts val="0"/>
                        </a:spcAft>
                      </a:pPr>
                      <a:r>
                        <a:rPr lang="en-US" sz="1200">
                          <a:effectLst/>
                        </a:rPr>
                        <a:t>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19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676519355"/>
                  </a:ext>
                </a:extLst>
              </a:tr>
              <a:tr h="402339">
                <a:tc>
                  <a:txBody>
                    <a:bodyPr/>
                    <a:lstStyle/>
                    <a:p>
                      <a:pPr marL="0" marR="33655" indent="0" algn="ctr">
                        <a:lnSpc>
                          <a:spcPct val="107000"/>
                        </a:lnSpc>
                        <a:spcBef>
                          <a:spcPts val="0"/>
                        </a:spcBef>
                        <a:spcAft>
                          <a:spcPts val="0"/>
                        </a:spcAft>
                      </a:pPr>
                      <a:r>
                        <a:rPr lang="en-US" sz="1200">
                          <a:effectLst/>
                        </a:rPr>
                        <a:t>3a</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21</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16</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1975286545"/>
                  </a:ext>
                </a:extLst>
              </a:tr>
              <a:tr h="402339">
                <a:tc>
                  <a:txBody>
                    <a:bodyPr/>
                    <a:lstStyle/>
                    <a:p>
                      <a:pPr marL="0" marR="34290" indent="0" algn="ctr">
                        <a:lnSpc>
                          <a:spcPct val="107000"/>
                        </a:lnSpc>
                        <a:spcBef>
                          <a:spcPts val="0"/>
                        </a:spcBef>
                        <a:spcAft>
                          <a:spcPts val="0"/>
                        </a:spcAft>
                      </a:pPr>
                      <a:r>
                        <a:rPr lang="en-US" sz="1200">
                          <a:effectLst/>
                        </a:rPr>
                        <a:t>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22</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14</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10</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a:effectLst/>
                        </a:rPr>
                        <a:t>7</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1462097162"/>
                  </a:ext>
                </a:extLst>
              </a:tr>
              <a:tr h="402339">
                <a:tc>
                  <a:txBody>
                    <a:bodyPr/>
                    <a:lstStyle/>
                    <a:p>
                      <a:pPr marL="0" marR="34290" indent="0" algn="ctr">
                        <a:lnSpc>
                          <a:spcPct val="107000"/>
                        </a:lnSpc>
                        <a:spcBef>
                          <a:spcPts val="0"/>
                        </a:spcBef>
                        <a:spcAft>
                          <a:spcPts val="0"/>
                        </a:spcAft>
                      </a:pPr>
                      <a:r>
                        <a:rPr lang="en-US" sz="1200">
                          <a:effectLst/>
                        </a:rPr>
                        <a:t>5</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5560" indent="0" algn="ctr">
                        <a:lnSpc>
                          <a:spcPct val="107000"/>
                        </a:lnSpc>
                        <a:spcBef>
                          <a:spcPts val="0"/>
                        </a:spcBef>
                        <a:spcAft>
                          <a:spcPts val="0"/>
                        </a:spcAft>
                      </a:pPr>
                      <a:r>
                        <a:rPr lang="en-US" sz="1200">
                          <a:effectLst/>
                        </a:rPr>
                        <a:t>29</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23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18</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34290" indent="0" algn="ctr">
                        <a:lnSpc>
                          <a:spcPct val="107000"/>
                        </a:lnSpc>
                        <a:spcBef>
                          <a:spcPts val="0"/>
                        </a:spcBef>
                        <a:spcAft>
                          <a:spcPts val="0"/>
                        </a:spcAft>
                      </a:pPr>
                      <a:r>
                        <a:rPr lang="en-US" sz="1200">
                          <a:effectLst/>
                        </a:rPr>
                        <a:t>13</a:t>
                      </a:r>
                      <a:endParaRPr lang="en-US"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tc>
                  <a:txBody>
                    <a:bodyPr/>
                    <a:lstStyle/>
                    <a:p>
                      <a:pPr marL="0" marR="26670" indent="0" algn="ctr">
                        <a:lnSpc>
                          <a:spcPct val="107000"/>
                        </a:lnSpc>
                        <a:spcBef>
                          <a:spcPts val="0"/>
                        </a:spcBef>
                        <a:spcAft>
                          <a:spcPts val="0"/>
                        </a:spcAft>
                      </a:pPr>
                      <a:r>
                        <a:rPr lang="en-US" sz="1200" dirty="0">
                          <a:effectLst/>
                        </a:rPr>
                        <a:t>9</a:t>
                      </a:r>
                      <a:endParaRPr lang="en-US" sz="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0" marR="73025" marT="7620" marB="8255"/>
                </a:tc>
                <a:extLst>
                  <a:ext uri="{0D108BD9-81ED-4DB2-BD59-A6C34878D82A}">
                    <a16:rowId xmlns:a16="http://schemas.microsoft.com/office/drawing/2014/main" val="1141489511"/>
                  </a:ext>
                </a:extLst>
              </a:tr>
            </a:tbl>
          </a:graphicData>
        </a:graphic>
      </p:graphicFrame>
    </p:spTree>
    <p:extLst>
      <p:ext uri="{BB962C8B-B14F-4D97-AF65-F5344CB8AC3E}">
        <p14:creationId xmlns:p14="http://schemas.microsoft.com/office/powerpoint/2010/main" val="366900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vert="horz" lIns="91440" tIns="45720" rIns="91440" bIns="45720" rtlCol="0" anchor="t">
            <a:normAutofit/>
          </a:bodyPr>
          <a:lstStyle/>
          <a:p>
            <a:pPr marL="0" indent="0" algn="ctr">
              <a:buNone/>
            </a:pPr>
            <a:r>
              <a:rPr lang="en-US" sz="6000" b="1" dirty="0"/>
              <a:t>ROLL CALL</a:t>
            </a:r>
          </a:p>
          <a:p>
            <a:pPr marL="0" indent="0" algn="ctr">
              <a:buNone/>
            </a:pPr>
            <a:r>
              <a:rPr lang="en-US" b="1" dirty="0"/>
              <a:t>(Quiana Fields)</a:t>
            </a:r>
            <a:endParaRPr lang="en-US" dirty="0"/>
          </a:p>
        </p:txBody>
      </p:sp>
    </p:spTree>
    <p:extLst>
      <p:ext uri="{BB962C8B-B14F-4D97-AF65-F5344CB8AC3E}">
        <p14:creationId xmlns:p14="http://schemas.microsoft.com/office/powerpoint/2010/main" val="36402067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of Contact	</a:t>
            </a:r>
          </a:p>
        </p:txBody>
      </p:sp>
      <p:sp>
        <p:nvSpPr>
          <p:cNvPr id="3" name="Content Placeholder 2"/>
          <p:cNvSpPr>
            <a:spLocks noGrp="1"/>
          </p:cNvSpPr>
          <p:nvPr>
            <p:ph idx="1"/>
          </p:nvPr>
        </p:nvSpPr>
        <p:spPr/>
        <p:txBody>
          <a:bodyPr/>
          <a:lstStyle/>
          <a:p>
            <a:pPr marL="0" indent="0">
              <a:buNone/>
            </a:pPr>
            <a:endParaRPr lang="en-US" dirty="0"/>
          </a:p>
          <a:p>
            <a:r>
              <a:rPr lang="en-US" dirty="0"/>
              <a:t>Email: </a:t>
            </a:r>
            <a:r>
              <a:rPr lang="en-US" dirty="0">
                <a:hlinkClick r:id="rId2"/>
              </a:rPr>
              <a:t>Nicholas.Huber@deq.ok.gov</a:t>
            </a:r>
            <a:endParaRPr lang="en-US" dirty="0"/>
          </a:p>
          <a:p>
            <a:endParaRPr lang="en-US" dirty="0"/>
          </a:p>
          <a:p>
            <a:r>
              <a:rPr lang="en-US" dirty="0"/>
              <a:t>Office phone: 	405-702-6188</a:t>
            </a:r>
          </a:p>
        </p:txBody>
      </p:sp>
    </p:spTree>
    <p:extLst>
      <p:ext uri="{BB962C8B-B14F-4D97-AF65-F5344CB8AC3E}">
        <p14:creationId xmlns:p14="http://schemas.microsoft.com/office/powerpoint/2010/main" val="443822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838200" y="365125"/>
            <a:ext cx="10515600" cy="1589510"/>
          </a:xfrm>
        </p:spPr>
        <p:txBody>
          <a:bodyPr>
            <a:normAutofit/>
          </a:bodyPr>
          <a:lstStyle/>
          <a:p>
            <a:pPr algn="ctr"/>
            <a:r>
              <a:rPr lang="en-US" sz="4000" b="1" dirty="0">
                <a:latin typeface="+mn-lt"/>
              </a:rPr>
              <a:t>OAC 252:641 – DISCUSSION BY THE COUNCIL</a:t>
            </a:r>
            <a:endParaRPr lang="en-US" sz="4000" dirty="0">
              <a:latin typeface="+mn-lt"/>
            </a:endParaRPr>
          </a:p>
        </p:txBody>
      </p:sp>
      <p:sp>
        <p:nvSpPr>
          <p:cNvPr id="3" name="Content Placeholder 2">
            <a:extLst>
              <a:ext uri="{FF2B5EF4-FFF2-40B4-BE49-F238E27FC236}">
                <a16:creationId xmlns:a16="http://schemas.microsoft.com/office/drawing/2014/main" id="{CDF574EC-74EA-4458-909A-CC19B916CFF5}"/>
              </a:ext>
            </a:extLst>
          </p:cNvPr>
          <p:cNvSpPr>
            <a:spLocks noGrp="1"/>
          </p:cNvSpPr>
          <p:nvPr>
            <p:ph idx="1"/>
          </p:nvPr>
        </p:nvSpPr>
        <p:spPr>
          <a:xfrm>
            <a:off x="838200" y="2122415"/>
            <a:ext cx="10515600" cy="4054548"/>
          </a:xfrm>
        </p:spPr>
        <p:txBody>
          <a:bodyPr>
            <a:normAutofit/>
          </a:bodyPr>
          <a:lstStyle/>
          <a:p>
            <a:pPr lvl="0"/>
            <a:r>
              <a:rPr lang="en-US" dirty="0"/>
              <a:t>Amend and establish certain definitions:</a:t>
            </a:r>
          </a:p>
          <a:p>
            <a:pPr lvl="1"/>
            <a:r>
              <a:rPr lang="en-US" dirty="0"/>
              <a:t>Under certain situations allow a reduction of the minimum size of subsurface absorption fields for individual on-site sewage treatment systems,</a:t>
            </a:r>
          </a:p>
          <a:p>
            <a:pPr lvl="1"/>
            <a:r>
              <a:rPr lang="en-US" dirty="0"/>
              <a:t>Establish sizing criteria for manufactured media systems, and</a:t>
            </a:r>
          </a:p>
          <a:p>
            <a:pPr lvl="1"/>
            <a:r>
              <a:rPr lang="en-US" dirty="0"/>
              <a:t>Revise and combine the minimum spray area size for aerobic systems, most of which will result in a reduction of overall application areas</a:t>
            </a:r>
          </a:p>
          <a:p>
            <a:r>
              <a:rPr lang="en-US" dirty="0"/>
              <a:t>DEQ plans to introduce the same rules as permanent rules at the January 2021 WQMAC meeting.</a:t>
            </a:r>
            <a:endParaRPr lang="en-US" sz="2600" dirty="0"/>
          </a:p>
        </p:txBody>
      </p:sp>
    </p:spTree>
    <p:extLst>
      <p:ext uri="{BB962C8B-B14F-4D97-AF65-F5344CB8AC3E}">
        <p14:creationId xmlns:p14="http://schemas.microsoft.com/office/powerpoint/2010/main" val="306067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0CF82E-FDAF-45CE-BD40-0F8A821E228E}"/>
              </a:ext>
            </a:extLst>
          </p:cNvPr>
          <p:cNvSpPr>
            <a:spLocks noGrp="1"/>
          </p:cNvSpPr>
          <p:nvPr>
            <p:ph type="sldNum" sz="quarter" idx="12"/>
          </p:nvPr>
        </p:nvSpPr>
        <p:spPr/>
        <p:txBody>
          <a:bodyPr/>
          <a:lstStyle/>
          <a:p>
            <a:fld id="{4FAB73BC-B049-4115-A692-8D63A059BFB8}" type="slidenum">
              <a:rPr lang="en-US" smtClean="0"/>
              <a:t>32</a:t>
            </a:fld>
            <a:endParaRPr lang="en-US"/>
          </a:p>
        </p:txBody>
      </p:sp>
      <p:sp>
        <p:nvSpPr>
          <p:cNvPr id="7" name="TextBox 6">
            <a:extLst>
              <a:ext uri="{FF2B5EF4-FFF2-40B4-BE49-F238E27FC236}">
                <a16:creationId xmlns:a16="http://schemas.microsoft.com/office/drawing/2014/main" id="{A2ED817C-5A60-47C8-B2E2-490821725BC4}"/>
              </a:ext>
            </a:extLst>
          </p:cNvPr>
          <p:cNvSpPr txBox="1"/>
          <p:nvPr/>
        </p:nvSpPr>
        <p:spPr>
          <a:xfrm>
            <a:off x="10195405" y="4638748"/>
            <a:ext cx="7202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Muted</a:t>
            </a:r>
          </a:p>
        </p:txBody>
      </p:sp>
      <p:sp>
        <p:nvSpPr>
          <p:cNvPr id="8" name="TextBox 7">
            <a:extLst>
              <a:ext uri="{FF2B5EF4-FFF2-40B4-BE49-F238E27FC236}">
                <a16:creationId xmlns:a16="http://schemas.microsoft.com/office/drawing/2014/main" id="{443976FE-295F-4695-8685-E10AB661AD2D}"/>
              </a:ext>
            </a:extLst>
          </p:cNvPr>
          <p:cNvSpPr txBox="1"/>
          <p:nvPr/>
        </p:nvSpPr>
        <p:spPr>
          <a:xfrm>
            <a:off x="11128248" y="4638748"/>
            <a:ext cx="9379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Unmuted</a:t>
            </a:r>
          </a:p>
        </p:txBody>
      </p:sp>
      <p:sp>
        <p:nvSpPr>
          <p:cNvPr id="36" name="TextBox 35"/>
          <p:cNvSpPr txBox="1"/>
          <p:nvPr/>
        </p:nvSpPr>
        <p:spPr>
          <a:xfrm>
            <a:off x="412495" y="6105161"/>
            <a:ext cx="792757" cy="261610"/>
          </a:xfrm>
          <a:prstGeom prst="rect">
            <a:avLst/>
          </a:prstGeom>
          <a:noFill/>
        </p:spPr>
        <p:txBody>
          <a:bodyPr wrap="square" rtlCol="0">
            <a:spAutoFit/>
          </a:bodyPr>
          <a:lstStyle/>
          <a:p>
            <a:r>
              <a:rPr lang="en-US" sz="1100" dirty="0"/>
              <a:t>Time left</a:t>
            </a:r>
          </a:p>
        </p:txBody>
      </p:sp>
      <p:sp>
        <p:nvSpPr>
          <p:cNvPr id="38" name="Rectangle 37"/>
          <p:cNvSpPr/>
          <p:nvPr/>
        </p:nvSpPr>
        <p:spPr>
          <a:xfrm>
            <a:off x="1364829" y="6125759"/>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Rectangle 38"/>
          <p:cNvSpPr/>
          <p:nvPr/>
        </p:nvSpPr>
        <p:spPr>
          <a:xfrm>
            <a:off x="4053041" y="6125759"/>
            <a:ext cx="2689468" cy="2200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0" name="Rectangle 39"/>
          <p:cNvSpPr/>
          <p:nvPr/>
        </p:nvSpPr>
        <p:spPr>
          <a:xfrm>
            <a:off x="6740390" y="6125758"/>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1" name="Oval 40"/>
          <p:cNvSpPr/>
          <p:nvPr/>
        </p:nvSpPr>
        <p:spPr>
          <a:xfrm>
            <a:off x="1258445" y="6125759"/>
            <a:ext cx="212769" cy="220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15891" y="6338030"/>
            <a:ext cx="1002544" cy="369332"/>
          </a:xfrm>
          <a:prstGeom prst="rect">
            <a:avLst/>
          </a:prstGeom>
          <a:noFill/>
        </p:spPr>
        <p:txBody>
          <a:bodyPr wrap="square" rtlCol="0">
            <a:spAutoFit/>
          </a:bodyPr>
          <a:lstStyle/>
          <a:p>
            <a:r>
              <a:rPr lang="en-US" dirty="0"/>
              <a:t>2:00</a:t>
            </a:r>
          </a:p>
        </p:txBody>
      </p:sp>
      <p:sp>
        <p:nvSpPr>
          <p:cNvPr id="43" name="TextBox 42"/>
          <p:cNvSpPr txBox="1"/>
          <p:nvPr/>
        </p:nvSpPr>
        <p:spPr>
          <a:xfrm>
            <a:off x="6476423" y="6332978"/>
            <a:ext cx="1002544" cy="369332"/>
          </a:xfrm>
          <a:prstGeom prst="rect">
            <a:avLst/>
          </a:prstGeom>
          <a:noFill/>
        </p:spPr>
        <p:txBody>
          <a:bodyPr wrap="square" rtlCol="0">
            <a:spAutoFit/>
          </a:bodyPr>
          <a:lstStyle/>
          <a:p>
            <a:r>
              <a:rPr lang="en-US" dirty="0"/>
              <a:t>1:00</a:t>
            </a:r>
          </a:p>
        </p:txBody>
      </p:sp>
      <p:sp>
        <p:nvSpPr>
          <p:cNvPr id="44" name="TextBox 43"/>
          <p:cNvSpPr txBox="1"/>
          <p:nvPr/>
        </p:nvSpPr>
        <p:spPr>
          <a:xfrm>
            <a:off x="1072209" y="6291953"/>
            <a:ext cx="1002544" cy="369332"/>
          </a:xfrm>
          <a:prstGeom prst="rect">
            <a:avLst/>
          </a:prstGeom>
          <a:noFill/>
        </p:spPr>
        <p:txBody>
          <a:bodyPr wrap="square" rtlCol="0">
            <a:spAutoFit/>
          </a:bodyPr>
          <a:lstStyle/>
          <a:p>
            <a:r>
              <a:rPr lang="en-US" dirty="0"/>
              <a:t>3:00</a:t>
            </a:r>
          </a:p>
        </p:txBody>
      </p:sp>
      <p:pic>
        <p:nvPicPr>
          <p:cNvPr id="9" name="Picture 8"/>
          <p:cNvPicPr>
            <a:picLocks noChangeAspect="1"/>
          </p:cNvPicPr>
          <p:nvPr/>
        </p:nvPicPr>
        <p:blipFill rotWithShape="1">
          <a:blip r:embed="rId3"/>
          <a:srcRect l="24934" t="3760" r="11347"/>
          <a:stretch/>
        </p:blipFill>
        <p:spPr>
          <a:xfrm>
            <a:off x="10148408" y="3851375"/>
            <a:ext cx="746204" cy="693568"/>
          </a:xfrm>
          <a:prstGeom prst="rect">
            <a:avLst/>
          </a:prstGeom>
        </p:spPr>
      </p:pic>
      <p:pic>
        <p:nvPicPr>
          <p:cNvPr id="10" name="Picture 9"/>
          <p:cNvPicPr>
            <a:picLocks noChangeAspect="1"/>
          </p:cNvPicPr>
          <p:nvPr/>
        </p:nvPicPr>
        <p:blipFill>
          <a:blip r:embed="rId4"/>
          <a:stretch>
            <a:fillRect/>
          </a:stretch>
        </p:blipFill>
        <p:spPr>
          <a:xfrm>
            <a:off x="11246691" y="3855229"/>
            <a:ext cx="705040" cy="689714"/>
          </a:xfrm>
          <a:prstGeom prst="rect">
            <a:avLst/>
          </a:prstGeom>
        </p:spPr>
      </p:pic>
      <p:sp>
        <p:nvSpPr>
          <p:cNvPr id="22" name="Content Placeholder 2">
            <a:extLst>
              <a:ext uri="{FF2B5EF4-FFF2-40B4-BE49-F238E27FC236}">
                <a16:creationId xmlns:a16="http://schemas.microsoft.com/office/drawing/2014/main" id="{18684A75-4865-44DF-88C7-04DFBBD24F72}"/>
              </a:ext>
            </a:extLst>
          </p:cNvPr>
          <p:cNvSpPr>
            <a:spLocks noGrp="1"/>
          </p:cNvSpPr>
          <p:nvPr>
            <p:ph idx="1"/>
          </p:nvPr>
        </p:nvSpPr>
        <p:spPr>
          <a:xfrm>
            <a:off x="219639" y="1278661"/>
            <a:ext cx="11711462" cy="4644659"/>
          </a:xfrm>
        </p:spPr>
        <p:txBody>
          <a:bodyPr vert="horz" lIns="91440" tIns="45720" rIns="91440" bIns="45720" rtlCol="0" anchor="t">
            <a:normAutofit fontScale="85000" lnSpcReduction="20000"/>
          </a:bodyPr>
          <a:lstStyle/>
          <a:p>
            <a:endParaRPr lang="en-US" dirty="0"/>
          </a:p>
          <a:p>
            <a:r>
              <a:rPr lang="en-US" dirty="0"/>
              <a:t>If you wish to make a comment, either click the </a:t>
            </a:r>
            <a:r>
              <a:rPr lang="en-US" b="1" dirty="0"/>
              <a:t>“Raise Hand” icon</a:t>
            </a:r>
            <a:r>
              <a:rPr lang="en-US" dirty="0"/>
              <a:t> on your device at the bottom of the Participants list or click the “</a:t>
            </a:r>
            <a:r>
              <a:rPr lang="en-US" b="1" dirty="0"/>
              <a:t>…</a:t>
            </a:r>
            <a:r>
              <a:rPr lang="en-US" dirty="0"/>
              <a:t>” </a:t>
            </a:r>
            <a:r>
              <a:rPr lang="en-US" b="1" dirty="0"/>
              <a:t>icon</a:t>
            </a:r>
            <a:r>
              <a:rPr lang="en-US" dirty="0"/>
              <a:t> at the bottom of the Participants list and choose “</a:t>
            </a:r>
            <a:r>
              <a:rPr lang="en-US" b="1" dirty="0"/>
              <a:t>Raise Hand</a:t>
            </a:r>
            <a:r>
              <a:rPr lang="en-US" dirty="0"/>
              <a:t>”. If you are connecting by phone use </a:t>
            </a:r>
            <a:r>
              <a:rPr lang="en-US" b="1" dirty="0"/>
              <a:t>*9 on your telephone</a:t>
            </a:r>
            <a:r>
              <a:rPr lang="en-US" dirty="0"/>
              <a:t> keypad. </a:t>
            </a:r>
          </a:p>
          <a:p>
            <a:r>
              <a:rPr lang="en-US" dirty="0"/>
              <a:t>If you do not have a microphone on your device, you will need to call 1-312-626-6799</a:t>
            </a:r>
            <a:r>
              <a:rPr lang="en-US" dirty="0">
                <a:ea typeface="+mn-lt"/>
                <a:cs typeface="+mn-lt"/>
              </a:rPr>
              <a:t>. </a:t>
            </a:r>
            <a:r>
              <a:rPr lang="en-US" b="1" dirty="0"/>
              <a:t>Meeting ID: 935 9757 6346 Password: 426782</a:t>
            </a:r>
            <a:r>
              <a:rPr lang="en-US" dirty="0"/>
              <a:t>. </a:t>
            </a:r>
          </a:p>
          <a:p>
            <a:r>
              <a:rPr lang="en-US" dirty="0"/>
              <a:t>The host will identify you by name or the lasts four digits of your phone number when it is your turn to speak and then unmute your line.</a:t>
            </a:r>
          </a:p>
          <a:p>
            <a:r>
              <a:rPr lang="en-US" dirty="0"/>
              <a:t>The Host will unmute you and mute you before and after your </a:t>
            </a:r>
          </a:p>
          <a:p>
            <a:pPr marL="0" indent="0">
              <a:buClr>
                <a:srgbClr val="8AD0D6"/>
              </a:buClr>
              <a:buNone/>
            </a:pPr>
            <a:r>
              <a:rPr lang="en-US" dirty="0"/>
              <a:t>    question. </a:t>
            </a:r>
          </a:p>
          <a:p>
            <a:pPr>
              <a:buClr>
                <a:schemeClr val="tx1"/>
              </a:buClr>
            </a:pPr>
            <a:r>
              <a:rPr lang="en-US" dirty="0"/>
              <a:t>Please state your name and affiliation for the record. </a:t>
            </a:r>
          </a:p>
          <a:p>
            <a:pPr>
              <a:buClr>
                <a:schemeClr val="tx1"/>
              </a:buClr>
            </a:pPr>
            <a:r>
              <a:rPr lang="en-US" dirty="0"/>
              <a:t>You will have approximately 3 minutes to make a comment.</a:t>
            </a:r>
          </a:p>
        </p:txBody>
      </p:sp>
      <p:sp>
        <p:nvSpPr>
          <p:cNvPr id="25" name="Title 1">
            <a:extLst>
              <a:ext uri="{FF2B5EF4-FFF2-40B4-BE49-F238E27FC236}">
                <a16:creationId xmlns:a16="http://schemas.microsoft.com/office/drawing/2014/main" id="{677F66A0-E67D-400D-A21C-2CC7E65C4864}"/>
              </a:ext>
            </a:extLst>
          </p:cNvPr>
          <p:cNvSpPr>
            <a:spLocks noGrp="1"/>
          </p:cNvSpPr>
          <p:nvPr>
            <p:ph type="title"/>
          </p:nvPr>
        </p:nvSpPr>
        <p:spPr>
          <a:xfrm>
            <a:off x="219639" y="276926"/>
            <a:ext cx="11630526" cy="1071444"/>
          </a:xfrm>
        </p:spPr>
        <p:txBody>
          <a:bodyPr>
            <a:normAutofit/>
          </a:bodyPr>
          <a:lstStyle/>
          <a:p>
            <a:pPr algn="ctr"/>
            <a:r>
              <a:rPr lang="en-US" sz="4000" b="1" dirty="0">
                <a:latin typeface="+mn-lt"/>
              </a:rPr>
              <a:t>OAC 252:641 – PUBLIC QUESTIONS AND COMMENTS</a:t>
            </a:r>
            <a:endParaRPr lang="en-US" sz="4000" dirty="0">
              <a:latin typeface="+mn-lt"/>
            </a:endParaRPr>
          </a:p>
        </p:txBody>
      </p:sp>
    </p:spTree>
    <p:extLst>
      <p:ext uri="{BB962C8B-B14F-4D97-AF65-F5344CB8AC3E}">
        <p14:creationId xmlns:p14="http://schemas.microsoft.com/office/powerpoint/2010/main" val="346524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63" presetClass="path" presetSubtype="0" fill="hold" grpId="0" nodeType="withEffect">
                                  <p:stCondLst>
                                    <p:cond delay="0"/>
                                  </p:stCondLst>
                                  <p:childTnLst>
                                    <p:animMotion origin="layout" path="M -6.25E-7 -1.11111E-6 L 0.66146 -1.11111E-6 " pathEditMode="relative" rAng="0" ptsTypes="AA">
                                      <p:cBhvr>
                                        <p:cTn id="8" dur="180000" fill="hold"/>
                                        <p:tgtEl>
                                          <p:spTgt spid="41"/>
                                        </p:tgtEl>
                                        <p:attrNameLst>
                                          <p:attrName>ppt_x</p:attrName>
                                          <p:attrName>ppt_y</p:attrName>
                                        </p:attrNameLst>
                                      </p:cBhvr>
                                      <p:rCtr x="33073" y="0"/>
                                    </p:animMotion>
                                  </p:childTnLst>
                                </p:cTn>
                              </p:par>
                            </p:childTnLst>
                          </p:cTn>
                        </p:par>
                        <p:par>
                          <p:cTn id="9" fill="hold">
                            <p:stCondLst>
                              <p:cond delay="180000"/>
                            </p:stCondLst>
                            <p:childTnLst>
                              <p:par>
                                <p:cTn id="10" presetID="19" presetClass="emph" presetSubtype="0" fill="hold" grpId="1" nodeType="afterEffect">
                                  <p:stCondLst>
                                    <p:cond delay="0"/>
                                  </p:stCondLst>
                                  <p:childTnLst>
                                    <p:animClr clrSpc="rgb" dir="cw">
                                      <p:cBhvr override="childStyle">
                                        <p:cTn id="11" dur="500" fill="hold"/>
                                        <p:tgtEl>
                                          <p:spTgt spid="41"/>
                                        </p:tgtEl>
                                        <p:attrNameLst>
                                          <p:attrName>style.color</p:attrName>
                                        </p:attrNameLst>
                                      </p:cBhvr>
                                      <p:to>
                                        <a:srgbClr val="FF0000"/>
                                      </p:to>
                                    </p:animClr>
                                    <p:animClr clrSpc="rgb" dir="cw">
                                      <p:cBhvr>
                                        <p:cTn id="12" dur="500" fill="hold"/>
                                        <p:tgtEl>
                                          <p:spTgt spid="41"/>
                                        </p:tgtEl>
                                        <p:attrNameLst>
                                          <p:attrName>fillcolor</p:attrName>
                                        </p:attrNameLst>
                                      </p:cBhvr>
                                      <p:to>
                                        <a:srgbClr val="FF0000"/>
                                      </p:to>
                                    </p:animClr>
                                    <p:set>
                                      <p:cBhvr>
                                        <p:cTn id="13" dur="500" fill="hold"/>
                                        <p:tgtEl>
                                          <p:spTgt spid="41"/>
                                        </p:tgtEl>
                                        <p:attrNameLst>
                                          <p:attrName>fill.type</p:attrName>
                                        </p:attrNameLst>
                                      </p:cBhvr>
                                      <p:to>
                                        <p:strVal val="solid"/>
                                      </p:to>
                                    </p:set>
                                    <p:set>
                                      <p:cBhvr>
                                        <p:cTn id="14" dur="500" fill="hold"/>
                                        <p:tgtEl>
                                          <p:spTgt spid="4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1" grpId="0" animBg="1"/>
      <p:bldP spid="41"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272716" y="365124"/>
            <a:ext cx="11630526" cy="1640139"/>
          </a:xfrm>
        </p:spPr>
        <p:txBody>
          <a:bodyPr>
            <a:normAutofit/>
          </a:bodyPr>
          <a:lstStyle/>
          <a:p>
            <a:pPr algn="ctr"/>
            <a:r>
              <a:rPr lang="en-US" sz="4000" b="1" dirty="0">
                <a:latin typeface="+mn-lt"/>
              </a:rPr>
              <a:t>OAC 252:641 – ADDITIONAL DISCUSSION &amp; VOTING BY THE COUNCIL</a:t>
            </a:r>
            <a:endParaRPr lang="en-US" sz="4000" dirty="0">
              <a:latin typeface="+mn-lt"/>
            </a:endParaRPr>
          </a:p>
        </p:txBody>
      </p:sp>
      <p:sp>
        <p:nvSpPr>
          <p:cNvPr id="6" name="Content Placeholder 2">
            <a:extLst>
              <a:ext uri="{FF2B5EF4-FFF2-40B4-BE49-F238E27FC236}">
                <a16:creationId xmlns:a16="http://schemas.microsoft.com/office/drawing/2014/main" id="{561E1895-BF32-40E6-ACF1-598817C495EB}"/>
              </a:ext>
            </a:extLst>
          </p:cNvPr>
          <p:cNvSpPr>
            <a:spLocks noGrp="1"/>
          </p:cNvSpPr>
          <p:nvPr>
            <p:ph idx="1"/>
          </p:nvPr>
        </p:nvSpPr>
        <p:spPr>
          <a:xfrm>
            <a:off x="838200" y="2122415"/>
            <a:ext cx="10515600" cy="4054548"/>
          </a:xfrm>
        </p:spPr>
        <p:txBody>
          <a:bodyPr>
            <a:normAutofit/>
          </a:bodyPr>
          <a:lstStyle/>
          <a:p>
            <a:pPr lvl="0"/>
            <a:r>
              <a:rPr lang="en-US" dirty="0"/>
              <a:t>Amend and establish certain definitions:</a:t>
            </a:r>
          </a:p>
          <a:p>
            <a:pPr lvl="1"/>
            <a:r>
              <a:rPr lang="en-US" dirty="0"/>
              <a:t>Under certain situations allow a reduction of the minimum size of subsurface absorption fields for individual on-site sewage treatment systems,</a:t>
            </a:r>
          </a:p>
          <a:p>
            <a:pPr lvl="1"/>
            <a:r>
              <a:rPr lang="en-US" dirty="0"/>
              <a:t>Establish sizing criteria for manufactured media systems, and</a:t>
            </a:r>
          </a:p>
          <a:p>
            <a:pPr lvl="1"/>
            <a:r>
              <a:rPr lang="en-US" dirty="0"/>
              <a:t>Revise and combine the minimum spray area size for aerobic systems, most of which will result in a reduction of overall application areas</a:t>
            </a:r>
          </a:p>
          <a:p>
            <a:r>
              <a:rPr lang="en-US" dirty="0"/>
              <a:t>DEQ plans to introduce the same rules as permanent rules at the January 2021 WQMAC meeting.</a:t>
            </a:r>
            <a:endParaRPr lang="en-US" sz="2600" dirty="0"/>
          </a:p>
        </p:txBody>
      </p:sp>
    </p:spTree>
    <p:extLst>
      <p:ext uri="{BB962C8B-B14F-4D97-AF65-F5344CB8AC3E}">
        <p14:creationId xmlns:p14="http://schemas.microsoft.com/office/powerpoint/2010/main" val="1445667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459115"/>
            <a:ext cx="10515600" cy="3717847"/>
          </a:xfrm>
        </p:spPr>
        <p:txBody>
          <a:bodyPr>
            <a:normAutofit fontScale="92500" lnSpcReduction="20000"/>
          </a:bodyPr>
          <a:lstStyle/>
          <a:p>
            <a:pPr marL="0" indent="0" algn="ctr">
              <a:buNone/>
            </a:pPr>
            <a:r>
              <a:rPr lang="en-US" sz="4300" b="1" dirty="0"/>
              <a:t>DISCUSSION OF RULEMAKING </a:t>
            </a:r>
          </a:p>
          <a:p>
            <a:pPr marL="0" indent="0" algn="ctr">
              <a:buNone/>
            </a:pPr>
            <a:r>
              <a:rPr lang="en-US" sz="4300" b="1" dirty="0"/>
              <a:t>FOR JANUARY 2021 WQMAC MEETING</a:t>
            </a:r>
          </a:p>
          <a:p>
            <a:pPr marL="0" indent="0" algn="ctr">
              <a:buNone/>
            </a:pPr>
            <a:r>
              <a:rPr lang="en-US" b="1" dirty="0"/>
              <a:t>(Brian Clagg, Water Quality Division)</a:t>
            </a:r>
          </a:p>
          <a:p>
            <a:pPr marL="0" indent="0" algn="ctr">
              <a:buNone/>
            </a:pPr>
            <a:endParaRPr lang="en-US" b="1" dirty="0"/>
          </a:p>
          <a:p>
            <a:pPr marL="514350" indent="-514350">
              <a:buFont typeface="+mj-lt"/>
              <a:buAutoNum type="alphaUcPeriod"/>
            </a:pPr>
            <a:r>
              <a:rPr lang="en-US" dirty="0"/>
              <a:t>OAC 252:606 – “OKLAHOMA POLLUTANT DISCHARGE ELIMINATION SYSTEM (OPDES) STANDARDS”</a:t>
            </a:r>
          </a:p>
          <a:p>
            <a:pPr marL="514350" indent="-514350">
              <a:buFont typeface="+mj-lt"/>
              <a:buAutoNum type="alphaUcPeriod"/>
            </a:pPr>
            <a:r>
              <a:rPr lang="en-US" dirty="0"/>
              <a:t>OAC 252:631 – “PUBLIC WATER SUPPLY OPERATION”</a:t>
            </a:r>
          </a:p>
          <a:p>
            <a:pPr marL="514350" indent="-514350">
              <a:buFont typeface="+mj-lt"/>
              <a:buAutoNum type="alphaUcPeriod"/>
            </a:pPr>
            <a:r>
              <a:rPr lang="en-US" dirty="0"/>
              <a:t>OAC 252:690 – “WATER QUALITY STANDARDS IMPLEMENTATION”</a:t>
            </a:r>
          </a:p>
        </p:txBody>
      </p:sp>
    </p:spTree>
    <p:extLst>
      <p:ext uri="{BB962C8B-B14F-4D97-AF65-F5344CB8AC3E}">
        <p14:creationId xmlns:p14="http://schemas.microsoft.com/office/powerpoint/2010/main" val="23902616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65125"/>
            <a:ext cx="11823032" cy="1351380"/>
          </a:xfrm>
        </p:spPr>
        <p:txBody>
          <a:bodyPr>
            <a:normAutofit fontScale="90000"/>
          </a:bodyPr>
          <a:lstStyle/>
          <a:p>
            <a:pPr lvl="0" algn="ctr"/>
            <a:r>
              <a:rPr lang="en-US" b="1" dirty="0">
                <a:latin typeface="+mn-lt"/>
              </a:rPr>
              <a:t>OAC 252:606 – “OKLAHOMA POLLUTANT DISCHARGE ELIMINATION SYSTEM (OPDES) STANDARDS”</a:t>
            </a:r>
          </a:p>
        </p:txBody>
      </p:sp>
      <p:sp>
        <p:nvSpPr>
          <p:cNvPr id="3" name="Content Placeholder 2">
            <a:extLst>
              <a:ext uri="{FF2B5EF4-FFF2-40B4-BE49-F238E27FC236}">
                <a16:creationId xmlns:a16="http://schemas.microsoft.com/office/drawing/2014/main" id="{CDF574EC-74EA-4458-909A-CC19B916CFF5}"/>
              </a:ext>
            </a:extLst>
          </p:cNvPr>
          <p:cNvSpPr>
            <a:spLocks noGrp="1"/>
          </p:cNvSpPr>
          <p:nvPr>
            <p:ph idx="1"/>
          </p:nvPr>
        </p:nvSpPr>
        <p:spPr>
          <a:xfrm>
            <a:off x="192505" y="1892968"/>
            <a:ext cx="11823032" cy="4796590"/>
          </a:xfrm>
        </p:spPr>
        <p:txBody>
          <a:bodyPr>
            <a:normAutofit fontScale="92500"/>
          </a:bodyPr>
          <a:lstStyle/>
          <a:p>
            <a:r>
              <a:rPr lang="en-US" dirty="0"/>
              <a:t>The final regulatory changes are minor and clarify the regulations in the following categories: </a:t>
            </a:r>
          </a:p>
          <a:p>
            <a:pPr lvl="1"/>
            <a:r>
              <a:rPr lang="en-US" dirty="0"/>
              <a:t>Regulatory definitions (“new discharger” and two definitions related to the discharge of pesticides from pesticide application).</a:t>
            </a:r>
          </a:p>
          <a:p>
            <a:pPr lvl="1"/>
            <a:r>
              <a:rPr lang="en-US" dirty="0"/>
              <a:t>Permit applications (adding elements such as email addresses, indicators for cooling water use and variance requests, clarifying effluent data requirement).</a:t>
            </a:r>
          </a:p>
          <a:p>
            <a:r>
              <a:rPr lang="en-US" dirty="0"/>
              <a:t>The final rule also updated EPA contact information, web addresses for electronic databases, and outdated references, and deleted a provision relating to best practicable waste treatment technology for POTWs that is no longer applicable.</a:t>
            </a:r>
          </a:p>
          <a:p>
            <a:r>
              <a:rPr lang="en-US" dirty="0"/>
              <a:t>The final rule modernizes the NPDES regulations, promotes submission of complete permit applications, and clarifies regulatory requirements to allow more timely development of NPDES permits that protect human health and the environment.</a:t>
            </a:r>
          </a:p>
          <a:p>
            <a:pPr lvl="2"/>
            <a:endParaRPr lang="en-US" b="1" dirty="0"/>
          </a:p>
        </p:txBody>
      </p:sp>
    </p:spTree>
    <p:extLst>
      <p:ext uri="{BB962C8B-B14F-4D97-AF65-F5344CB8AC3E}">
        <p14:creationId xmlns:p14="http://schemas.microsoft.com/office/powerpoint/2010/main" val="28808504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65125"/>
            <a:ext cx="11823032" cy="1351380"/>
          </a:xfrm>
        </p:spPr>
        <p:txBody>
          <a:bodyPr>
            <a:normAutofit/>
          </a:bodyPr>
          <a:lstStyle/>
          <a:p>
            <a:pPr algn="ctr"/>
            <a:r>
              <a:rPr lang="en-US" sz="4000" b="1" dirty="0">
                <a:latin typeface="+mn-lt"/>
              </a:rPr>
              <a:t>OAC 252:606 – DISCUSSION BY THE COUNCIL</a:t>
            </a:r>
            <a:endParaRPr lang="en-US" sz="4000" dirty="0">
              <a:latin typeface="+mn-lt"/>
            </a:endParaRPr>
          </a:p>
        </p:txBody>
      </p:sp>
      <p:sp>
        <p:nvSpPr>
          <p:cNvPr id="3" name="Content Placeholder 2">
            <a:extLst>
              <a:ext uri="{FF2B5EF4-FFF2-40B4-BE49-F238E27FC236}">
                <a16:creationId xmlns:a16="http://schemas.microsoft.com/office/drawing/2014/main" id="{CDF574EC-74EA-4458-909A-CC19B916CFF5}"/>
              </a:ext>
            </a:extLst>
          </p:cNvPr>
          <p:cNvSpPr>
            <a:spLocks noGrp="1"/>
          </p:cNvSpPr>
          <p:nvPr>
            <p:ph idx="1"/>
          </p:nvPr>
        </p:nvSpPr>
        <p:spPr>
          <a:xfrm>
            <a:off x="192505" y="1892968"/>
            <a:ext cx="11823032" cy="4796590"/>
          </a:xfrm>
        </p:spPr>
        <p:txBody>
          <a:bodyPr>
            <a:normAutofit lnSpcReduction="10000"/>
          </a:bodyPr>
          <a:lstStyle/>
          <a:p>
            <a:pPr lvl="0"/>
            <a:r>
              <a:rPr lang="en-US" b="1" dirty="0"/>
              <a:t>OAC 252:606 – “OKLAHOMA POLLUTANT DISCHARGE ELIMINATION SYSTEM (OPDES) STANDARDS”</a:t>
            </a:r>
          </a:p>
          <a:p>
            <a:pPr lvl="1"/>
            <a:r>
              <a:rPr lang="en-US" dirty="0"/>
              <a:t>The final regulatory changes are minor and clarify the regulations in the following categories: </a:t>
            </a:r>
          </a:p>
          <a:p>
            <a:pPr lvl="2"/>
            <a:r>
              <a:rPr lang="en-US" dirty="0"/>
              <a:t>Regulatory definitions (“new discharger” and two definitions related to the discharge of pesticides from pesticide application).</a:t>
            </a:r>
          </a:p>
          <a:p>
            <a:pPr lvl="2"/>
            <a:r>
              <a:rPr lang="en-US" dirty="0"/>
              <a:t>Permit applications (adding elements such as email addresses, indicators for cooling water use and variance requests, clarifying effluent data requirement).</a:t>
            </a:r>
          </a:p>
          <a:p>
            <a:pPr lvl="1"/>
            <a:r>
              <a:rPr lang="en-US" dirty="0"/>
              <a:t>The final rule also updated EPA contact information, web addresses for electronic databases, and outdated references, and deleted a provision relating to best practicable waste treatment technology for POTWs that is no longer applicable.</a:t>
            </a:r>
          </a:p>
          <a:p>
            <a:pPr lvl="1"/>
            <a:r>
              <a:rPr lang="en-US" dirty="0"/>
              <a:t>The final rule modernizes the NPDES regulations, promotes submission of complete permit applications, and clarifies regulatory requirements to allow more timely development of NPDES permits that protect human health and the environment.</a:t>
            </a:r>
          </a:p>
          <a:p>
            <a:pPr lvl="2"/>
            <a:endParaRPr lang="en-US" b="1" dirty="0"/>
          </a:p>
        </p:txBody>
      </p:sp>
    </p:spTree>
    <p:extLst>
      <p:ext uri="{BB962C8B-B14F-4D97-AF65-F5344CB8AC3E}">
        <p14:creationId xmlns:p14="http://schemas.microsoft.com/office/powerpoint/2010/main" val="17273329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0CF82E-FDAF-45CE-BD40-0F8A821E228E}"/>
              </a:ext>
            </a:extLst>
          </p:cNvPr>
          <p:cNvSpPr>
            <a:spLocks noGrp="1"/>
          </p:cNvSpPr>
          <p:nvPr>
            <p:ph type="sldNum" sz="quarter" idx="12"/>
          </p:nvPr>
        </p:nvSpPr>
        <p:spPr/>
        <p:txBody>
          <a:bodyPr/>
          <a:lstStyle/>
          <a:p>
            <a:fld id="{4FAB73BC-B049-4115-A692-8D63A059BFB8}" type="slidenum">
              <a:rPr lang="en-US" smtClean="0"/>
              <a:t>37</a:t>
            </a:fld>
            <a:endParaRPr lang="en-US"/>
          </a:p>
        </p:txBody>
      </p:sp>
      <p:sp>
        <p:nvSpPr>
          <p:cNvPr id="7" name="TextBox 6">
            <a:extLst>
              <a:ext uri="{FF2B5EF4-FFF2-40B4-BE49-F238E27FC236}">
                <a16:creationId xmlns:a16="http://schemas.microsoft.com/office/drawing/2014/main" id="{A2ED817C-5A60-47C8-B2E2-490821725BC4}"/>
              </a:ext>
            </a:extLst>
          </p:cNvPr>
          <p:cNvSpPr txBox="1"/>
          <p:nvPr/>
        </p:nvSpPr>
        <p:spPr>
          <a:xfrm>
            <a:off x="10195405" y="4638748"/>
            <a:ext cx="7202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Muted</a:t>
            </a:r>
          </a:p>
        </p:txBody>
      </p:sp>
      <p:sp>
        <p:nvSpPr>
          <p:cNvPr id="8" name="TextBox 7">
            <a:extLst>
              <a:ext uri="{FF2B5EF4-FFF2-40B4-BE49-F238E27FC236}">
                <a16:creationId xmlns:a16="http://schemas.microsoft.com/office/drawing/2014/main" id="{443976FE-295F-4695-8685-E10AB661AD2D}"/>
              </a:ext>
            </a:extLst>
          </p:cNvPr>
          <p:cNvSpPr txBox="1"/>
          <p:nvPr/>
        </p:nvSpPr>
        <p:spPr>
          <a:xfrm>
            <a:off x="11128248" y="4638748"/>
            <a:ext cx="9379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Unmuted</a:t>
            </a:r>
          </a:p>
        </p:txBody>
      </p:sp>
      <p:sp>
        <p:nvSpPr>
          <p:cNvPr id="36" name="TextBox 35"/>
          <p:cNvSpPr txBox="1"/>
          <p:nvPr/>
        </p:nvSpPr>
        <p:spPr>
          <a:xfrm>
            <a:off x="412495" y="6105161"/>
            <a:ext cx="792757" cy="261610"/>
          </a:xfrm>
          <a:prstGeom prst="rect">
            <a:avLst/>
          </a:prstGeom>
          <a:noFill/>
        </p:spPr>
        <p:txBody>
          <a:bodyPr wrap="square" rtlCol="0">
            <a:spAutoFit/>
          </a:bodyPr>
          <a:lstStyle/>
          <a:p>
            <a:r>
              <a:rPr lang="en-US" sz="1100" dirty="0"/>
              <a:t>Time left</a:t>
            </a:r>
          </a:p>
        </p:txBody>
      </p:sp>
      <p:sp>
        <p:nvSpPr>
          <p:cNvPr id="38" name="Rectangle 37"/>
          <p:cNvSpPr/>
          <p:nvPr/>
        </p:nvSpPr>
        <p:spPr>
          <a:xfrm>
            <a:off x="1364829" y="6125759"/>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Rectangle 38"/>
          <p:cNvSpPr/>
          <p:nvPr/>
        </p:nvSpPr>
        <p:spPr>
          <a:xfrm>
            <a:off x="4053041" y="6125759"/>
            <a:ext cx="2689468" cy="2200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0" name="Rectangle 39"/>
          <p:cNvSpPr/>
          <p:nvPr/>
        </p:nvSpPr>
        <p:spPr>
          <a:xfrm>
            <a:off x="6740390" y="6125758"/>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1" name="Oval 40"/>
          <p:cNvSpPr/>
          <p:nvPr/>
        </p:nvSpPr>
        <p:spPr>
          <a:xfrm>
            <a:off x="1258445" y="6125759"/>
            <a:ext cx="212769" cy="220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15891" y="6338030"/>
            <a:ext cx="1002544" cy="369332"/>
          </a:xfrm>
          <a:prstGeom prst="rect">
            <a:avLst/>
          </a:prstGeom>
          <a:noFill/>
        </p:spPr>
        <p:txBody>
          <a:bodyPr wrap="square" rtlCol="0">
            <a:spAutoFit/>
          </a:bodyPr>
          <a:lstStyle/>
          <a:p>
            <a:r>
              <a:rPr lang="en-US" dirty="0"/>
              <a:t>2:00</a:t>
            </a:r>
          </a:p>
        </p:txBody>
      </p:sp>
      <p:sp>
        <p:nvSpPr>
          <p:cNvPr id="43" name="TextBox 42"/>
          <p:cNvSpPr txBox="1"/>
          <p:nvPr/>
        </p:nvSpPr>
        <p:spPr>
          <a:xfrm>
            <a:off x="6476423" y="6332978"/>
            <a:ext cx="1002544" cy="369332"/>
          </a:xfrm>
          <a:prstGeom prst="rect">
            <a:avLst/>
          </a:prstGeom>
          <a:noFill/>
        </p:spPr>
        <p:txBody>
          <a:bodyPr wrap="square" rtlCol="0">
            <a:spAutoFit/>
          </a:bodyPr>
          <a:lstStyle/>
          <a:p>
            <a:r>
              <a:rPr lang="en-US" dirty="0"/>
              <a:t>1:00</a:t>
            </a:r>
          </a:p>
        </p:txBody>
      </p:sp>
      <p:sp>
        <p:nvSpPr>
          <p:cNvPr id="44" name="TextBox 43"/>
          <p:cNvSpPr txBox="1"/>
          <p:nvPr/>
        </p:nvSpPr>
        <p:spPr>
          <a:xfrm>
            <a:off x="1072209" y="6291953"/>
            <a:ext cx="1002544" cy="369332"/>
          </a:xfrm>
          <a:prstGeom prst="rect">
            <a:avLst/>
          </a:prstGeom>
          <a:noFill/>
        </p:spPr>
        <p:txBody>
          <a:bodyPr wrap="square" rtlCol="0">
            <a:spAutoFit/>
          </a:bodyPr>
          <a:lstStyle/>
          <a:p>
            <a:r>
              <a:rPr lang="en-US" dirty="0"/>
              <a:t>3:00</a:t>
            </a:r>
          </a:p>
        </p:txBody>
      </p:sp>
      <p:pic>
        <p:nvPicPr>
          <p:cNvPr id="9" name="Picture 8"/>
          <p:cNvPicPr>
            <a:picLocks noChangeAspect="1"/>
          </p:cNvPicPr>
          <p:nvPr/>
        </p:nvPicPr>
        <p:blipFill rotWithShape="1">
          <a:blip r:embed="rId3"/>
          <a:srcRect l="24934" t="3760" r="11347"/>
          <a:stretch/>
        </p:blipFill>
        <p:spPr>
          <a:xfrm>
            <a:off x="10148408" y="3851375"/>
            <a:ext cx="746204" cy="693568"/>
          </a:xfrm>
          <a:prstGeom prst="rect">
            <a:avLst/>
          </a:prstGeom>
        </p:spPr>
      </p:pic>
      <p:pic>
        <p:nvPicPr>
          <p:cNvPr id="10" name="Picture 9"/>
          <p:cNvPicPr>
            <a:picLocks noChangeAspect="1"/>
          </p:cNvPicPr>
          <p:nvPr/>
        </p:nvPicPr>
        <p:blipFill>
          <a:blip r:embed="rId4"/>
          <a:stretch>
            <a:fillRect/>
          </a:stretch>
        </p:blipFill>
        <p:spPr>
          <a:xfrm>
            <a:off x="11246691" y="3855229"/>
            <a:ext cx="705040" cy="689714"/>
          </a:xfrm>
          <a:prstGeom prst="rect">
            <a:avLst/>
          </a:prstGeom>
        </p:spPr>
      </p:pic>
      <p:sp>
        <p:nvSpPr>
          <p:cNvPr id="22" name="Content Placeholder 2">
            <a:extLst>
              <a:ext uri="{FF2B5EF4-FFF2-40B4-BE49-F238E27FC236}">
                <a16:creationId xmlns:a16="http://schemas.microsoft.com/office/drawing/2014/main" id="{18684A75-4865-44DF-88C7-04DFBBD24F72}"/>
              </a:ext>
            </a:extLst>
          </p:cNvPr>
          <p:cNvSpPr>
            <a:spLocks noGrp="1"/>
          </p:cNvSpPr>
          <p:nvPr>
            <p:ph idx="1"/>
          </p:nvPr>
        </p:nvSpPr>
        <p:spPr>
          <a:xfrm>
            <a:off x="219639" y="1278661"/>
            <a:ext cx="11711462" cy="4644659"/>
          </a:xfrm>
        </p:spPr>
        <p:txBody>
          <a:bodyPr vert="horz" lIns="91440" tIns="45720" rIns="91440" bIns="45720" rtlCol="0" anchor="t">
            <a:normAutofit fontScale="85000" lnSpcReduction="20000"/>
          </a:bodyPr>
          <a:lstStyle/>
          <a:p>
            <a:endParaRPr lang="en-US" dirty="0"/>
          </a:p>
          <a:p>
            <a:r>
              <a:rPr lang="en-US" dirty="0"/>
              <a:t>If you wish to make a comment, either click the </a:t>
            </a:r>
            <a:r>
              <a:rPr lang="en-US" b="1" dirty="0"/>
              <a:t>“Raise Hand” icon</a:t>
            </a:r>
            <a:r>
              <a:rPr lang="en-US" dirty="0"/>
              <a:t> on your device at the bottom of the Participants list or click the “</a:t>
            </a:r>
            <a:r>
              <a:rPr lang="en-US" b="1" dirty="0"/>
              <a:t>…</a:t>
            </a:r>
            <a:r>
              <a:rPr lang="en-US" dirty="0"/>
              <a:t>” </a:t>
            </a:r>
            <a:r>
              <a:rPr lang="en-US" b="1" dirty="0"/>
              <a:t>icon</a:t>
            </a:r>
            <a:r>
              <a:rPr lang="en-US" dirty="0"/>
              <a:t> at the bottom of the Participants list and choose “</a:t>
            </a:r>
            <a:r>
              <a:rPr lang="en-US" b="1" dirty="0"/>
              <a:t>Raise Hand</a:t>
            </a:r>
            <a:r>
              <a:rPr lang="en-US" dirty="0"/>
              <a:t>”. If you are connecting by phone use </a:t>
            </a:r>
            <a:r>
              <a:rPr lang="en-US" b="1" dirty="0"/>
              <a:t>*9 on your telephone</a:t>
            </a:r>
            <a:r>
              <a:rPr lang="en-US" dirty="0"/>
              <a:t> keypad. </a:t>
            </a:r>
          </a:p>
          <a:p>
            <a:r>
              <a:rPr lang="en-US" dirty="0"/>
              <a:t>If you do not have a microphone on your device, you will need to call 1-312-626-6799</a:t>
            </a:r>
            <a:r>
              <a:rPr lang="en-US" dirty="0">
                <a:ea typeface="+mn-lt"/>
                <a:cs typeface="+mn-lt"/>
              </a:rPr>
              <a:t>. </a:t>
            </a:r>
            <a:r>
              <a:rPr lang="en-US" b="1" dirty="0"/>
              <a:t>Meeting ID: 935 9757 6346 Password: 426782</a:t>
            </a:r>
            <a:r>
              <a:rPr lang="en-US" dirty="0"/>
              <a:t>. </a:t>
            </a:r>
          </a:p>
          <a:p>
            <a:r>
              <a:rPr lang="en-US" dirty="0"/>
              <a:t>The host will identify you by name or the lasts four digits of your phone number when it is your turn to speak and then unmute your line.</a:t>
            </a:r>
          </a:p>
          <a:p>
            <a:r>
              <a:rPr lang="en-US" dirty="0"/>
              <a:t>The Host will unmute you and mute you before and after your </a:t>
            </a:r>
          </a:p>
          <a:p>
            <a:pPr marL="0" indent="0">
              <a:buClr>
                <a:srgbClr val="8AD0D6"/>
              </a:buClr>
              <a:buNone/>
            </a:pPr>
            <a:r>
              <a:rPr lang="en-US" dirty="0"/>
              <a:t>    question. </a:t>
            </a:r>
          </a:p>
          <a:p>
            <a:pPr>
              <a:buClr>
                <a:schemeClr val="tx1"/>
              </a:buClr>
            </a:pPr>
            <a:r>
              <a:rPr lang="en-US" dirty="0"/>
              <a:t>Please state your name and affiliation for the record. </a:t>
            </a:r>
          </a:p>
          <a:p>
            <a:pPr>
              <a:buClr>
                <a:schemeClr val="tx1"/>
              </a:buClr>
            </a:pPr>
            <a:r>
              <a:rPr lang="en-US" dirty="0"/>
              <a:t>You will have approximately 3 minutes to make a comment.</a:t>
            </a:r>
          </a:p>
        </p:txBody>
      </p:sp>
      <p:sp>
        <p:nvSpPr>
          <p:cNvPr id="25" name="Title 1">
            <a:extLst>
              <a:ext uri="{FF2B5EF4-FFF2-40B4-BE49-F238E27FC236}">
                <a16:creationId xmlns:a16="http://schemas.microsoft.com/office/drawing/2014/main" id="{677F66A0-E67D-400D-A21C-2CC7E65C4864}"/>
              </a:ext>
            </a:extLst>
          </p:cNvPr>
          <p:cNvSpPr>
            <a:spLocks noGrp="1"/>
          </p:cNvSpPr>
          <p:nvPr>
            <p:ph type="title"/>
          </p:nvPr>
        </p:nvSpPr>
        <p:spPr>
          <a:xfrm>
            <a:off x="219639" y="276926"/>
            <a:ext cx="11630526" cy="1071444"/>
          </a:xfrm>
        </p:spPr>
        <p:txBody>
          <a:bodyPr>
            <a:normAutofit/>
          </a:bodyPr>
          <a:lstStyle/>
          <a:p>
            <a:pPr algn="ctr"/>
            <a:r>
              <a:rPr lang="en-US" sz="4000" b="1" dirty="0">
                <a:latin typeface="+mn-lt"/>
              </a:rPr>
              <a:t>OAC 252:606 – PUBLIC QUESTIONS AND COMMENTS</a:t>
            </a:r>
            <a:endParaRPr lang="en-US" sz="4000" dirty="0">
              <a:latin typeface="+mn-lt"/>
            </a:endParaRPr>
          </a:p>
        </p:txBody>
      </p:sp>
    </p:spTree>
    <p:extLst>
      <p:ext uri="{BB962C8B-B14F-4D97-AF65-F5344CB8AC3E}">
        <p14:creationId xmlns:p14="http://schemas.microsoft.com/office/powerpoint/2010/main" val="312378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63" presetClass="path" presetSubtype="0" fill="hold" grpId="0" nodeType="withEffect">
                                  <p:stCondLst>
                                    <p:cond delay="0"/>
                                  </p:stCondLst>
                                  <p:childTnLst>
                                    <p:animMotion origin="layout" path="M -6.25E-7 -1.11111E-6 L 0.66146 -1.11111E-6 " pathEditMode="relative" rAng="0" ptsTypes="AA">
                                      <p:cBhvr>
                                        <p:cTn id="8" dur="180000" fill="hold"/>
                                        <p:tgtEl>
                                          <p:spTgt spid="41"/>
                                        </p:tgtEl>
                                        <p:attrNameLst>
                                          <p:attrName>ppt_x</p:attrName>
                                          <p:attrName>ppt_y</p:attrName>
                                        </p:attrNameLst>
                                      </p:cBhvr>
                                      <p:rCtr x="33073" y="0"/>
                                    </p:animMotion>
                                  </p:childTnLst>
                                </p:cTn>
                              </p:par>
                            </p:childTnLst>
                          </p:cTn>
                        </p:par>
                        <p:par>
                          <p:cTn id="9" fill="hold">
                            <p:stCondLst>
                              <p:cond delay="180000"/>
                            </p:stCondLst>
                            <p:childTnLst>
                              <p:par>
                                <p:cTn id="10" presetID="19" presetClass="emph" presetSubtype="0" fill="hold" grpId="1" nodeType="afterEffect">
                                  <p:stCondLst>
                                    <p:cond delay="0"/>
                                  </p:stCondLst>
                                  <p:childTnLst>
                                    <p:animClr clrSpc="rgb" dir="cw">
                                      <p:cBhvr override="childStyle">
                                        <p:cTn id="11" dur="500" fill="hold"/>
                                        <p:tgtEl>
                                          <p:spTgt spid="41"/>
                                        </p:tgtEl>
                                        <p:attrNameLst>
                                          <p:attrName>style.color</p:attrName>
                                        </p:attrNameLst>
                                      </p:cBhvr>
                                      <p:to>
                                        <a:srgbClr val="FF0000"/>
                                      </p:to>
                                    </p:animClr>
                                    <p:animClr clrSpc="rgb" dir="cw">
                                      <p:cBhvr>
                                        <p:cTn id="12" dur="500" fill="hold"/>
                                        <p:tgtEl>
                                          <p:spTgt spid="41"/>
                                        </p:tgtEl>
                                        <p:attrNameLst>
                                          <p:attrName>fillcolor</p:attrName>
                                        </p:attrNameLst>
                                      </p:cBhvr>
                                      <p:to>
                                        <a:srgbClr val="FF0000"/>
                                      </p:to>
                                    </p:animClr>
                                    <p:set>
                                      <p:cBhvr>
                                        <p:cTn id="13" dur="500" fill="hold"/>
                                        <p:tgtEl>
                                          <p:spTgt spid="41"/>
                                        </p:tgtEl>
                                        <p:attrNameLst>
                                          <p:attrName>fill.type</p:attrName>
                                        </p:attrNameLst>
                                      </p:cBhvr>
                                      <p:to>
                                        <p:strVal val="solid"/>
                                      </p:to>
                                    </p:set>
                                    <p:set>
                                      <p:cBhvr>
                                        <p:cTn id="14" dur="500" fill="hold"/>
                                        <p:tgtEl>
                                          <p:spTgt spid="4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1" grpId="0" animBg="1"/>
      <p:bldP spid="41"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81167"/>
            <a:ext cx="11823032" cy="1351380"/>
          </a:xfrm>
        </p:spPr>
        <p:txBody>
          <a:bodyPr>
            <a:normAutofit/>
          </a:bodyPr>
          <a:lstStyle/>
          <a:p>
            <a:pPr lvl="0" algn="ctr"/>
            <a:r>
              <a:rPr lang="en-US" b="1" dirty="0">
                <a:latin typeface="+mn-lt"/>
              </a:rPr>
              <a:t>OAC 252:631 – “PUBLIC WATER SUPPLY OPERATION”</a:t>
            </a:r>
          </a:p>
        </p:txBody>
      </p:sp>
      <p:sp>
        <p:nvSpPr>
          <p:cNvPr id="3" name="Content Placeholder 2">
            <a:extLst>
              <a:ext uri="{FF2B5EF4-FFF2-40B4-BE49-F238E27FC236}">
                <a16:creationId xmlns:a16="http://schemas.microsoft.com/office/drawing/2014/main" id="{CDF574EC-74EA-4458-909A-CC19B916CFF5}"/>
              </a:ext>
            </a:extLst>
          </p:cNvPr>
          <p:cNvSpPr>
            <a:spLocks noGrp="1"/>
          </p:cNvSpPr>
          <p:nvPr>
            <p:ph idx="1"/>
          </p:nvPr>
        </p:nvSpPr>
        <p:spPr>
          <a:xfrm>
            <a:off x="192505" y="1892968"/>
            <a:ext cx="11823032" cy="4796590"/>
          </a:xfrm>
        </p:spPr>
        <p:txBody>
          <a:bodyPr>
            <a:normAutofit/>
          </a:bodyPr>
          <a:lstStyle/>
          <a:p>
            <a:r>
              <a:rPr lang="en-US" dirty="0"/>
              <a:t>EPA’s approval of alternative testing methods for measuring the levels of contaminants in drinking water and determining compliance with national primary drinking water regulations</a:t>
            </a:r>
          </a:p>
          <a:p>
            <a:r>
              <a:rPr lang="en-US" dirty="0"/>
              <a:t>This provides a timelier access to new measurement techniques and greater flexibility in the selection of analytical methods, thereby reducing monitoring costs while maintaining public health protection.</a:t>
            </a:r>
          </a:p>
          <a:p>
            <a:endParaRPr lang="en-US" dirty="0"/>
          </a:p>
          <a:p>
            <a:pPr lvl="2"/>
            <a:endParaRPr lang="en-US" b="1" dirty="0"/>
          </a:p>
        </p:txBody>
      </p:sp>
    </p:spTree>
    <p:extLst>
      <p:ext uri="{BB962C8B-B14F-4D97-AF65-F5344CB8AC3E}">
        <p14:creationId xmlns:p14="http://schemas.microsoft.com/office/powerpoint/2010/main" val="4170313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65125"/>
            <a:ext cx="11823032" cy="1351380"/>
          </a:xfrm>
        </p:spPr>
        <p:txBody>
          <a:bodyPr>
            <a:normAutofit/>
          </a:bodyPr>
          <a:lstStyle/>
          <a:p>
            <a:pPr algn="ctr"/>
            <a:r>
              <a:rPr lang="en-US" sz="4000" b="1" dirty="0">
                <a:solidFill>
                  <a:prstClr val="black"/>
                </a:solidFill>
                <a:latin typeface="Calibri" panose="020F0502020204030204"/>
              </a:rPr>
              <a:t>OAC 252:631</a:t>
            </a:r>
            <a:r>
              <a:rPr lang="en-US" sz="4000" b="1" dirty="0">
                <a:latin typeface="+mn-lt"/>
              </a:rPr>
              <a:t> – DISCUSSION BY THE COUNCIL</a:t>
            </a:r>
            <a:endParaRPr lang="en-US" sz="4000" dirty="0">
              <a:latin typeface="+mn-lt"/>
            </a:endParaRPr>
          </a:p>
        </p:txBody>
      </p:sp>
      <p:sp>
        <p:nvSpPr>
          <p:cNvPr id="6" name="Content Placeholder 2">
            <a:extLst>
              <a:ext uri="{FF2B5EF4-FFF2-40B4-BE49-F238E27FC236}">
                <a16:creationId xmlns:a16="http://schemas.microsoft.com/office/drawing/2014/main" id="{2443030C-E718-4FDA-AA4F-CDA2C36EFAE6}"/>
              </a:ext>
            </a:extLst>
          </p:cNvPr>
          <p:cNvSpPr txBox="1">
            <a:spLocks/>
          </p:cNvSpPr>
          <p:nvPr/>
        </p:nvSpPr>
        <p:spPr>
          <a:xfrm>
            <a:off x="192505" y="1892968"/>
            <a:ext cx="11823032" cy="47965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EPA’s approval of alternative testing methods for measuring the levels of contaminants in drinking water and determining compliance with national primary drinking water regulations</a:t>
            </a:r>
          </a:p>
          <a:p>
            <a:r>
              <a:rPr lang="en-US" dirty="0"/>
              <a:t>This provides a timelier access to new measurement techniques and greater flexibility in the selection of analytical methods, thereby reducing monitoring costs while maintaining public health protection.</a:t>
            </a:r>
          </a:p>
          <a:p>
            <a:endParaRPr lang="en-US" dirty="0"/>
          </a:p>
          <a:p>
            <a:pPr lvl="2"/>
            <a:endParaRPr lang="en-US" b="1" dirty="0"/>
          </a:p>
        </p:txBody>
      </p:sp>
    </p:spTree>
    <p:extLst>
      <p:ext uri="{BB962C8B-B14F-4D97-AF65-F5344CB8AC3E}">
        <p14:creationId xmlns:p14="http://schemas.microsoft.com/office/powerpoint/2010/main" val="3016621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vert="horz" lIns="91440" tIns="45720" rIns="91440" bIns="45720" rtlCol="0" anchor="t">
            <a:normAutofit/>
          </a:bodyPr>
          <a:lstStyle/>
          <a:p>
            <a:pPr marL="0" indent="0" algn="ctr">
              <a:buNone/>
            </a:pPr>
            <a:r>
              <a:rPr lang="en-US" sz="6000" b="1" dirty="0"/>
              <a:t>APPROVAL OF MINUTES FROM JULY 21ST, 2020 MEETING</a:t>
            </a:r>
            <a:endParaRPr lang="en-US" dirty="0"/>
          </a:p>
        </p:txBody>
      </p:sp>
    </p:spTree>
    <p:extLst>
      <p:ext uri="{BB962C8B-B14F-4D97-AF65-F5344CB8AC3E}">
        <p14:creationId xmlns:p14="http://schemas.microsoft.com/office/powerpoint/2010/main" val="1102106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0CF82E-FDAF-45CE-BD40-0F8A821E228E}"/>
              </a:ext>
            </a:extLst>
          </p:cNvPr>
          <p:cNvSpPr>
            <a:spLocks noGrp="1"/>
          </p:cNvSpPr>
          <p:nvPr>
            <p:ph type="sldNum" sz="quarter" idx="12"/>
          </p:nvPr>
        </p:nvSpPr>
        <p:spPr/>
        <p:txBody>
          <a:bodyPr/>
          <a:lstStyle/>
          <a:p>
            <a:fld id="{4FAB73BC-B049-4115-A692-8D63A059BFB8}" type="slidenum">
              <a:rPr lang="en-US" smtClean="0"/>
              <a:t>40</a:t>
            </a:fld>
            <a:endParaRPr lang="en-US"/>
          </a:p>
        </p:txBody>
      </p:sp>
      <p:sp>
        <p:nvSpPr>
          <p:cNvPr id="7" name="TextBox 6">
            <a:extLst>
              <a:ext uri="{FF2B5EF4-FFF2-40B4-BE49-F238E27FC236}">
                <a16:creationId xmlns:a16="http://schemas.microsoft.com/office/drawing/2014/main" id="{A2ED817C-5A60-47C8-B2E2-490821725BC4}"/>
              </a:ext>
            </a:extLst>
          </p:cNvPr>
          <p:cNvSpPr txBox="1"/>
          <p:nvPr/>
        </p:nvSpPr>
        <p:spPr>
          <a:xfrm>
            <a:off x="10195405" y="4638748"/>
            <a:ext cx="7202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Muted</a:t>
            </a:r>
          </a:p>
        </p:txBody>
      </p:sp>
      <p:sp>
        <p:nvSpPr>
          <p:cNvPr id="8" name="TextBox 7">
            <a:extLst>
              <a:ext uri="{FF2B5EF4-FFF2-40B4-BE49-F238E27FC236}">
                <a16:creationId xmlns:a16="http://schemas.microsoft.com/office/drawing/2014/main" id="{443976FE-295F-4695-8685-E10AB661AD2D}"/>
              </a:ext>
            </a:extLst>
          </p:cNvPr>
          <p:cNvSpPr txBox="1"/>
          <p:nvPr/>
        </p:nvSpPr>
        <p:spPr>
          <a:xfrm>
            <a:off x="11128248" y="4638748"/>
            <a:ext cx="9379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Unmuted</a:t>
            </a:r>
          </a:p>
        </p:txBody>
      </p:sp>
      <p:sp>
        <p:nvSpPr>
          <p:cNvPr id="36" name="TextBox 35"/>
          <p:cNvSpPr txBox="1"/>
          <p:nvPr/>
        </p:nvSpPr>
        <p:spPr>
          <a:xfrm>
            <a:off x="412495" y="6105161"/>
            <a:ext cx="792757" cy="261610"/>
          </a:xfrm>
          <a:prstGeom prst="rect">
            <a:avLst/>
          </a:prstGeom>
          <a:noFill/>
        </p:spPr>
        <p:txBody>
          <a:bodyPr wrap="square" rtlCol="0">
            <a:spAutoFit/>
          </a:bodyPr>
          <a:lstStyle/>
          <a:p>
            <a:r>
              <a:rPr lang="en-US" sz="1100" dirty="0"/>
              <a:t>Time left</a:t>
            </a:r>
          </a:p>
        </p:txBody>
      </p:sp>
      <p:sp>
        <p:nvSpPr>
          <p:cNvPr id="38" name="Rectangle 37"/>
          <p:cNvSpPr/>
          <p:nvPr/>
        </p:nvSpPr>
        <p:spPr>
          <a:xfrm>
            <a:off x="1364829" y="6125759"/>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Rectangle 38"/>
          <p:cNvSpPr/>
          <p:nvPr/>
        </p:nvSpPr>
        <p:spPr>
          <a:xfrm>
            <a:off x="4053041" y="6125759"/>
            <a:ext cx="2689468" cy="2200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0" name="Rectangle 39"/>
          <p:cNvSpPr/>
          <p:nvPr/>
        </p:nvSpPr>
        <p:spPr>
          <a:xfrm>
            <a:off x="6740390" y="6125758"/>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1" name="Oval 40"/>
          <p:cNvSpPr/>
          <p:nvPr/>
        </p:nvSpPr>
        <p:spPr>
          <a:xfrm>
            <a:off x="1258445" y="6125759"/>
            <a:ext cx="212769" cy="220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15891" y="6338030"/>
            <a:ext cx="1002544" cy="369332"/>
          </a:xfrm>
          <a:prstGeom prst="rect">
            <a:avLst/>
          </a:prstGeom>
          <a:noFill/>
        </p:spPr>
        <p:txBody>
          <a:bodyPr wrap="square" rtlCol="0">
            <a:spAutoFit/>
          </a:bodyPr>
          <a:lstStyle/>
          <a:p>
            <a:r>
              <a:rPr lang="en-US" dirty="0"/>
              <a:t>2:00</a:t>
            </a:r>
          </a:p>
        </p:txBody>
      </p:sp>
      <p:sp>
        <p:nvSpPr>
          <p:cNvPr id="43" name="TextBox 42"/>
          <p:cNvSpPr txBox="1"/>
          <p:nvPr/>
        </p:nvSpPr>
        <p:spPr>
          <a:xfrm>
            <a:off x="6476423" y="6332978"/>
            <a:ext cx="1002544" cy="369332"/>
          </a:xfrm>
          <a:prstGeom prst="rect">
            <a:avLst/>
          </a:prstGeom>
          <a:noFill/>
        </p:spPr>
        <p:txBody>
          <a:bodyPr wrap="square" rtlCol="0">
            <a:spAutoFit/>
          </a:bodyPr>
          <a:lstStyle/>
          <a:p>
            <a:r>
              <a:rPr lang="en-US" dirty="0"/>
              <a:t>1:00</a:t>
            </a:r>
          </a:p>
        </p:txBody>
      </p:sp>
      <p:sp>
        <p:nvSpPr>
          <p:cNvPr id="44" name="TextBox 43"/>
          <p:cNvSpPr txBox="1"/>
          <p:nvPr/>
        </p:nvSpPr>
        <p:spPr>
          <a:xfrm>
            <a:off x="1072209" y="6291953"/>
            <a:ext cx="1002544" cy="369332"/>
          </a:xfrm>
          <a:prstGeom prst="rect">
            <a:avLst/>
          </a:prstGeom>
          <a:noFill/>
        </p:spPr>
        <p:txBody>
          <a:bodyPr wrap="square" rtlCol="0">
            <a:spAutoFit/>
          </a:bodyPr>
          <a:lstStyle/>
          <a:p>
            <a:r>
              <a:rPr lang="en-US" dirty="0"/>
              <a:t>3:00</a:t>
            </a:r>
          </a:p>
        </p:txBody>
      </p:sp>
      <p:pic>
        <p:nvPicPr>
          <p:cNvPr id="9" name="Picture 8"/>
          <p:cNvPicPr>
            <a:picLocks noChangeAspect="1"/>
          </p:cNvPicPr>
          <p:nvPr/>
        </p:nvPicPr>
        <p:blipFill rotWithShape="1">
          <a:blip r:embed="rId3"/>
          <a:srcRect l="24934" t="3760" r="11347"/>
          <a:stretch/>
        </p:blipFill>
        <p:spPr>
          <a:xfrm>
            <a:off x="10148408" y="3851375"/>
            <a:ext cx="746204" cy="693568"/>
          </a:xfrm>
          <a:prstGeom prst="rect">
            <a:avLst/>
          </a:prstGeom>
        </p:spPr>
      </p:pic>
      <p:pic>
        <p:nvPicPr>
          <p:cNvPr id="10" name="Picture 9"/>
          <p:cNvPicPr>
            <a:picLocks noChangeAspect="1"/>
          </p:cNvPicPr>
          <p:nvPr/>
        </p:nvPicPr>
        <p:blipFill>
          <a:blip r:embed="rId4"/>
          <a:stretch>
            <a:fillRect/>
          </a:stretch>
        </p:blipFill>
        <p:spPr>
          <a:xfrm>
            <a:off x="11246691" y="3855229"/>
            <a:ext cx="705040" cy="689714"/>
          </a:xfrm>
          <a:prstGeom prst="rect">
            <a:avLst/>
          </a:prstGeom>
        </p:spPr>
      </p:pic>
      <p:sp>
        <p:nvSpPr>
          <p:cNvPr id="22" name="Content Placeholder 2">
            <a:extLst>
              <a:ext uri="{FF2B5EF4-FFF2-40B4-BE49-F238E27FC236}">
                <a16:creationId xmlns:a16="http://schemas.microsoft.com/office/drawing/2014/main" id="{18684A75-4865-44DF-88C7-04DFBBD24F72}"/>
              </a:ext>
            </a:extLst>
          </p:cNvPr>
          <p:cNvSpPr>
            <a:spLocks noGrp="1"/>
          </p:cNvSpPr>
          <p:nvPr>
            <p:ph idx="1"/>
          </p:nvPr>
        </p:nvSpPr>
        <p:spPr>
          <a:xfrm>
            <a:off x="219639" y="1278661"/>
            <a:ext cx="11711462" cy="4644659"/>
          </a:xfrm>
        </p:spPr>
        <p:txBody>
          <a:bodyPr vert="horz" lIns="91440" tIns="45720" rIns="91440" bIns="45720" rtlCol="0" anchor="t">
            <a:normAutofit fontScale="85000" lnSpcReduction="20000"/>
          </a:bodyPr>
          <a:lstStyle/>
          <a:p>
            <a:endParaRPr lang="en-US" dirty="0"/>
          </a:p>
          <a:p>
            <a:r>
              <a:rPr lang="en-US" dirty="0"/>
              <a:t>If you wish to make a comment, either click the </a:t>
            </a:r>
            <a:r>
              <a:rPr lang="en-US" b="1" dirty="0"/>
              <a:t>“Raise Hand” icon</a:t>
            </a:r>
            <a:r>
              <a:rPr lang="en-US" dirty="0"/>
              <a:t> on your device at the bottom of the Participants list or click the “</a:t>
            </a:r>
            <a:r>
              <a:rPr lang="en-US" b="1" dirty="0"/>
              <a:t>…</a:t>
            </a:r>
            <a:r>
              <a:rPr lang="en-US" dirty="0"/>
              <a:t>” </a:t>
            </a:r>
            <a:r>
              <a:rPr lang="en-US" b="1" dirty="0"/>
              <a:t>icon</a:t>
            </a:r>
            <a:r>
              <a:rPr lang="en-US" dirty="0"/>
              <a:t> at the bottom of the Participants list and choose “</a:t>
            </a:r>
            <a:r>
              <a:rPr lang="en-US" b="1" dirty="0"/>
              <a:t>Raise Hand</a:t>
            </a:r>
            <a:r>
              <a:rPr lang="en-US" dirty="0"/>
              <a:t>”. If you are connecting by phone use </a:t>
            </a:r>
            <a:r>
              <a:rPr lang="en-US" b="1" dirty="0"/>
              <a:t>*9 on your telephone</a:t>
            </a:r>
            <a:r>
              <a:rPr lang="en-US" dirty="0"/>
              <a:t> keypad. </a:t>
            </a:r>
          </a:p>
          <a:p>
            <a:r>
              <a:rPr lang="en-US" dirty="0"/>
              <a:t>If you do not have a microphone on your device, you will need to call 1-312-626-6799</a:t>
            </a:r>
            <a:r>
              <a:rPr lang="en-US" dirty="0">
                <a:ea typeface="+mn-lt"/>
                <a:cs typeface="+mn-lt"/>
              </a:rPr>
              <a:t>. </a:t>
            </a:r>
            <a:r>
              <a:rPr lang="en-US" b="1" dirty="0"/>
              <a:t>Meeting ID: 935 9757 6346 Password: 426782</a:t>
            </a:r>
            <a:r>
              <a:rPr lang="en-US" dirty="0"/>
              <a:t>. </a:t>
            </a:r>
          </a:p>
          <a:p>
            <a:r>
              <a:rPr lang="en-US" dirty="0"/>
              <a:t>The host will identify you by name or the lasts four digits of your phone number when it is your turn to speak and then unmute your line.</a:t>
            </a:r>
          </a:p>
          <a:p>
            <a:r>
              <a:rPr lang="en-US" dirty="0"/>
              <a:t>The Host will unmute you and mute you before and after your </a:t>
            </a:r>
          </a:p>
          <a:p>
            <a:pPr marL="0" indent="0">
              <a:buClr>
                <a:srgbClr val="8AD0D6"/>
              </a:buClr>
              <a:buNone/>
            </a:pPr>
            <a:r>
              <a:rPr lang="en-US" dirty="0"/>
              <a:t>    question. </a:t>
            </a:r>
          </a:p>
          <a:p>
            <a:pPr>
              <a:buClr>
                <a:schemeClr val="tx1"/>
              </a:buClr>
            </a:pPr>
            <a:r>
              <a:rPr lang="en-US" dirty="0"/>
              <a:t>Please state your name and affiliation for the record. </a:t>
            </a:r>
          </a:p>
          <a:p>
            <a:pPr>
              <a:buClr>
                <a:schemeClr val="tx1"/>
              </a:buClr>
            </a:pPr>
            <a:r>
              <a:rPr lang="en-US" dirty="0"/>
              <a:t>You will have approximately 3 minutes to make a comment.</a:t>
            </a:r>
          </a:p>
        </p:txBody>
      </p:sp>
      <p:sp>
        <p:nvSpPr>
          <p:cNvPr id="25" name="Title 1">
            <a:extLst>
              <a:ext uri="{FF2B5EF4-FFF2-40B4-BE49-F238E27FC236}">
                <a16:creationId xmlns:a16="http://schemas.microsoft.com/office/drawing/2014/main" id="{677F66A0-E67D-400D-A21C-2CC7E65C4864}"/>
              </a:ext>
            </a:extLst>
          </p:cNvPr>
          <p:cNvSpPr>
            <a:spLocks noGrp="1"/>
          </p:cNvSpPr>
          <p:nvPr>
            <p:ph type="title"/>
          </p:nvPr>
        </p:nvSpPr>
        <p:spPr>
          <a:xfrm>
            <a:off x="219639" y="357136"/>
            <a:ext cx="11630526" cy="1071444"/>
          </a:xfrm>
        </p:spPr>
        <p:txBody>
          <a:bodyPr>
            <a:normAutofit/>
          </a:bodyPr>
          <a:lstStyle/>
          <a:p>
            <a:pPr algn="ctr"/>
            <a:r>
              <a:rPr lang="en-US" sz="4000" b="1" dirty="0">
                <a:latin typeface="+mn-lt"/>
              </a:rPr>
              <a:t>OAC 252:631 – PUBLIC QUESTIONS AND COMMENTS</a:t>
            </a:r>
            <a:endParaRPr lang="en-US" sz="4000" dirty="0">
              <a:latin typeface="+mn-lt"/>
            </a:endParaRPr>
          </a:p>
        </p:txBody>
      </p:sp>
    </p:spTree>
    <p:extLst>
      <p:ext uri="{BB962C8B-B14F-4D97-AF65-F5344CB8AC3E}">
        <p14:creationId xmlns:p14="http://schemas.microsoft.com/office/powerpoint/2010/main" val="152808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63" presetClass="path" presetSubtype="0" fill="hold" grpId="0" nodeType="withEffect">
                                  <p:stCondLst>
                                    <p:cond delay="0"/>
                                  </p:stCondLst>
                                  <p:childTnLst>
                                    <p:animMotion origin="layout" path="M -6.25E-7 -1.11111E-6 L 0.66146 -1.11111E-6 " pathEditMode="relative" rAng="0" ptsTypes="AA">
                                      <p:cBhvr>
                                        <p:cTn id="8" dur="180000" fill="hold"/>
                                        <p:tgtEl>
                                          <p:spTgt spid="41"/>
                                        </p:tgtEl>
                                        <p:attrNameLst>
                                          <p:attrName>ppt_x</p:attrName>
                                          <p:attrName>ppt_y</p:attrName>
                                        </p:attrNameLst>
                                      </p:cBhvr>
                                      <p:rCtr x="33073" y="0"/>
                                    </p:animMotion>
                                  </p:childTnLst>
                                </p:cTn>
                              </p:par>
                            </p:childTnLst>
                          </p:cTn>
                        </p:par>
                        <p:par>
                          <p:cTn id="9" fill="hold">
                            <p:stCondLst>
                              <p:cond delay="180000"/>
                            </p:stCondLst>
                            <p:childTnLst>
                              <p:par>
                                <p:cTn id="10" presetID="19" presetClass="emph" presetSubtype="0" fill="hold" grpId="1" nodeType="afterEffect">
                                  <p:stCondLst>
                                    <p:cond delay="0"/>
                                  </p:stCondLst>
                                  <p:childTnLst>
                                    <p:animClr clrSpc="rgb" dir="cw">
                                      <p:cBhvr override="childStyle">
                                        <p:cTn id="11" dur="500" fill="hold"/>
                                        <p:tgtEl>
                                          <p:spTgt spid="41"/>
                                        </p:tgtEl>
                                        <p:attrNameLst>
                                          <p:attrName>style.color</p:attrName>
                                        </p:attrNameLst>
                                      </p:cBhvr>
                                      <p:to>
                                        <a:srgbClr val="FF0000"/>
                                      </p:to>
                                    </p:animClr>
                                    <p:animClr clrSpc="rgb" dir="cw">
                                      <p:cBhvr>
                                        <p:cTn id="12" dur="500" fill="hold"/>
                                        <p:tgtEl>
                                          <p:spTgt spid="41"/>
                                        </p:tgtEl>
                                        <p:attrNameLst>
                                          <p:attrName>fillcolor</p:attrName>
                                        </p:attrNameLst>
                                      </p:cBhvr>
                                      <p:to>
                                        <a:srgbClr val="FF0000"/>
                                      </p:to>
                                    </p:animClr>
                                    <p:set>
                                      <p:cBhvr>
                                        <p:cTn id="13" dur="500" fill="hold"/>
                                        <p:tgtEl>
                                          <p:spTgt spid="41"/>
                                        </p:tgtEl>
                                        <p:attrNameLst>
                                          <p:attrName>fill.type</p:attrName>
                                        </p:attrNameLst>
                                      </p:cBhvr>
                                      <p:to>
                                        <p:strVal val="solid"/>
                                      </p:to>
                                    </p:set>
                                    <p:set>
                                      <p:cBhvr>
                                        <p:cTn id="14" dur="500" fill="hold"/>
                                        <p:tgtEl>
                                          <p:spTgt spid="4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1" grpId="0" animBg="1"/>
      <p:bldP spid="41"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65125"/>
            <a:ext cx="11823032" cy="1351380"/>
          </a:xfrm>
        </p:spPr>
        <p:txBody>
          <a:bodyPr>
            <a:normAutofit/>
          </a:bodyPr>
          <a:lstStyle/>
          <a:p>
            <a:pPr lvl="0" algn="ctr"/>
            <a:r>
              <a:rPr lang="en-US" sz="4000" b="1" dirty="0">
                <a:latin typeface="+mn-lt"/>
              </a:rPr>
              <a:t>OAC 252:690 – “WATER QUALITY STANDARDS IMPLEMENTATION”</a:t>
            </a:r>
          </a:p>
        </p:txBody>
      </p:sp>
      <p:sp>
        <p:nvSpPr>
          <p:cNvPr id="3" name="Content Placeholder 2">
            <a:extLst>
              <a:ext uri="{FF2B5EF4-FFF2-40B4-BE49-F238E27FC236}">
                <a16:creationId xmlns:a16="http://schemas.microsoft.com/office/drawing/2014/main" id="{CDF574EC-74EA-4458-909A-CC19B916CFF5}"/>
              </a:ext>
            </a:extLst>
          </p:cNvPr>
          <p:cNvSpPr>
            <a:spLocks noGrp="1"/>
          </p:cNvSpPr>
          <p:nvPr>
            <p:ph idx="1"/>
          </p:nvPr>
        </p:nvSpPr>
        <p:spPr>
          <a:xfrm>
            <a:off x="192505" y="1892968"/>
            <a:ext cx="11823032" cy="4796590"/>
          </a:xfrm>
        </p:spPr>
        <p:txBody>
          <a:bodyPr>
            <a:normAutofit/>
          </a:bodyPr>
          <a:lstStyle/>
          <a:p>
            <a:r>
              <a:rPr lang="en-US" dirty="0"/>
              <a:t>EPA’s and the Department of the Army’s redefining and clarifying the scope of “waters of the United States” federally regulated under the Clean Water Act, consistent with the Executive Order signed on February 28, 2017.</a:t>
            </a:r>
          </a:p>
          <a:p>
            <a:r>
              <a:rPr lang="en-US" dirty="0"/>
              <a:t>This final rule implements the overall objective of the Clean Water Act and increases the predictability and consistency of Clean Water Act programs</a:t>
            </a:r>
          </a:p>
          <a:p>
            <a:pPr lvl="2"/>
            <a:endParaRPr lang="en-US" b="1" dirty="0"/>
          </a:p>
        </p:txBody>
      </p:sp>
    </p:spTree>
    <p:extLst>
      <p:ext uri="{BB962C8B-B14F-4D97-AF65-F5344CB8AC3E}">
        <p14:creationId xmlns:p14="http://schemas.microsoft.com/office/powerpoint/2010/main" val="2983426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1A0-6963-496E-928E-846A1ED15368}"/>
              </a:ext>
            </a:extLst>
          </p:cNvPr>
          <p:cNvSpPr>
            <a:spLocks noGrp="1"/>
          </p:cNvSpPr>
          <p:nvPr>
            <p:ph type="title"/>
          </p:nvPr>
        </p:nvSpPr>
        <p:spPr>
          <a:xfrm>
            <a:off x="192505" y="365125"/>
            <a:ext cx="11823032" cy="1351380"/>
          </a:xfrm>
        </p:spPr>
        <p:txBody>
          <a:bodyPr>
            <a:normAutofit/>
          </a:bodyPr>
          <a:lstStyle/>
          <a:p>
            <a:pPr algn="ctr"/>
            <a:r>
              <a:rPr lang="en-US" sz="4000" b="1" dirty="0">
                <a:latin typeface="+mn-lt"/>
              </a:rPr>
              <a:t>OAC 252:690 – DISCUSSION BY THE COUNCIL</a:t>
            </a:r>
            <a:endParaRPr lang="en-US" sz="4000" dirty="0">
              <a:latin typeface="+mn-lt"/>
            </a:endParaRPr>
          </a:p>
        </p:txBody>
      </p:sp>
      <p:sp>
        <p:nvSpPr>
          <p:cNvPr id="6" name="Content Placeholder 2">
            <a:extLst>
              <a:ext uri="{FF2B5EF4-FFF2-40B4-BE49-F238E27FC236}">
                <a16:creationId xmlns:a16="http://schemas.microsoft.com/office/drawing/2014/main" id="{8E85AD7B-A4F1-424C-9BDD-2D2D8ACEE461}"/>
              </a:ext>
            </a:extLst>
          </p:cNvPr>
          <p:cNvSpPr>
            <a:spLocks noGrp="1"/>
          </p:cNvSpPr>
          <p:nvPr>
            <p:ph idx="1"/>
          </p:nvPr>
        </p:nvSpPr>
        <p:spPr>
          <a:xfrm>
            <a:off x="192505" y="1892968"/>
            <a:ext cx="11823032" cy="4796590"/>
          </a:xfrm>
        </p:spPr>
        <p:txBody>
          <a:bodyPr>
            <a:normAutofit/>
          </a:bodyPr>
          <a:lstStyle/>
          <a:p>
            <a:r>
              <a:rPr lang="en-US" dirty="0"/>
              <a:t>EPA’s and the Department of the Army’s redefining and clarifying the scope of “waters of the United States” federally regulated under the Clean Water Act, consistent with the Executive Order signed on February 28, 2017.</a:t>
            </a:r>
          </a:p>
          <a:p>
            <a:r>
              <a:rPr lang="en-US" dirty="0"/>
              <a:t>This final rule implements the overall objective of the Clean Water Act and increases the predictability and consistency of Clean Water Act programs</a:t>
            </a:r>
          </a:p>
          <a:p>
            <a:pPr lvl="2"/>
            <a:endParaRPr lang="en-US" b="1" dirty="0"/>
          </a:p>
        </p:txBody>
      </p:sp>
    </p:spTree>
    <p:extLst>
      <p:ext uri="{BB962C8B-B14F-4D97-AF65-F5344CB8AC3E}">
        <p14:creationId xmlns:p14="http://schemas.microsoft.com/office/powerpoint/2010/main" val="21123289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0CF82E-FDAF-45CE-BD40-0F8A821E228E}"/>
              </a:ext>
            </a:extLst>
          </p:cNvPr>
          <p:cNvSpPr>
            <a:spLocks noGrp="1"/>
          </p:cNvSpPr>
          <p:nvPr>
            <p:ph type="sldNum" sz="quarter" idx="12"/>
          </p:nvPr>
        </p:nvSpPr>
        <p:spPr/>
        <p:txBody>
          <a:bodyPr/>
          <a:lstStyle/>
          <a:p>
            <a:fld id="{4FAB73BC-B049-4115-A692-8D63A059BFB8}" type="slidenum">
              <a:rPr lang="en-US" smtClean="0"/>
              <a:t>43</a:t>
            </a:fld>
            <a:endParaRPr lang="en-US"/>
          </a:p>
        </p:txBody>
      </p:sp>
      <p:sp>
        <p:nvSpPr>
          <p:cNvPr id="7" name="TextBox 6">
            <a:extLst>
              <a:ext uri="{FF2B5EF4-FFF2-40B4-BE49-F238E27FC236}">
                <a16:creationId xmlns:a16="http://schemas.microsoft.com/office/drawing/2014/main" id="{A2ED817C-5A60-47C8-B2E2-490821725BC4}"/>
              </a:ext>
            </a:extLst>
          </p:cNvPr>
          <p:cNvSpPr txBox="1"/>
          <p:nvPr/>
        </p:nvSpPr>
        <p:spPr>
          <a:xfrm>
            <a:off x="10195405" y="4638748"/>
            <a:ext cx="7202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Muted</a:t>
            </a:r>
          </a:p>
        </p:txBody>
      </p:sp>
      <p:sp>
        <p:nvSpPr>
          <p:cNvPr id="8" name="TextBox 7">
            <a:extLst>
              <a:ext uri="{FF2B5EF4-FFF2-40B4-BE49-F238E27FC236}">
                <a16:creationId xmlns:a16="http://schemas.microsoft.com/office/drawing/2014/main" id="{443976FE-295F-4695-8685-E10AB661AD2D}"/>
              </a:ext>
            </a:extLst>
          </p:cNvPr>
          <p:cNvSpPr txBox="1"/>
          <p:nvPr/>
        </p:nvSpPr>
        <p:spPr>
          <a:xfrm>
            <a:off x="11128248" y="4638748"/>
            <a:ext cx="9379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Unmuted</a:t>
            </a:r>
          </a:p>
        </p:txBody>
      </p:sp>
      <p:sp>
        <p:nvSpPr>
          <p:cNvPr id="36" name="TextBox 35"/>
          <p:cNvSpPr txBox="1"/>
          <p:nvPr/>
        </p:nvSpPr>
        <p:spPr>
          <a:xfrm>
            <a:off x="412495" y="6105161"/>
            <a:ext cx="792757" cy="261610"/>
          </a:xfrm>
          <a:prstGeom prst="rect">
            <a:avLst/>
          </a:prstGeom>
          <a:noFill/>
        </p:spPr>
        <p:txBody>
          <a:bodyPr wrap="square" rtlCol="0">
            <a:spAutoFit/>
          </a:bodyPr>
          <a:lstStyle/>
          <a:p>
            <a:r>
              <a:rPr lang="en-US" sz="1100" dirty="0"/>
              <a:t>Time left</a:t>
            </a:r>
          </a:p>
        </p:txBody>
      </p:sp>
      <p:sp>
        <p:nvSpPr>
          <p:cNvPr id="38" name="Rectangle 37"/>
          <p:cNvSpPr/>
          <p:nvPr/>
        </p:nvSpPr>
        <p:spPr>
          <a:xfrm>
            <a:off x="1364829" y="6125759"/>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9" name="Rectangle 38"/>
          <p:cNvSpPr/>
          <p:nvPr/>
        </p:nvSpPr>
        <p:spPr>
          <a:xfrm>
            <a:off x="4053041" y="6125759"/>
            <a:ext cx="2689468" cy="2200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0" name="Rectangle 39"/>
          <p:cNvSpPr/>
          <p:nvPr/>
        </p:nvSpPr>
        <p:spPr>
          <a:xfrm>
            <a:off x="6740390" y="6125758"/>
            <a:ext cx="2689468" cy="220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1" name="Oval 40"/>
          <p:cNvSpPr/>
          <p:nvPr/>
        </p:nvSpPr>
        <p:spPr>
          <a:xfrm>
            <a:off x="1258445" y="6125759"/>
            <a:ext cx="212769" cy="220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15891" y="6338030"/>
            <a:ext cx="1002544" cy="369332"/>
          </a:xfrm>
          <a:prstGeom prst="rect">
            <a:avLst/>
          </a:prstGeom>
          <a:noFill/>
        </p:spPr>
        <p:txBody>
          <a:bodyPr wrap="square" rtlCol="0">
            <a:spAutoFit/>
          </a:bodyPr>
          <a:lstStyle/>
          <a:p>
            <a:r>
              <a:rPr lang="en-US" dirty="0"/>
              <a:t>2:00</a:t>
            </a:r>
          </a:p>
        </p:txBody>
      </p:sp>
      <p:sp>
        <p:nvSpPr>
          <p:cNvPr id="43" name="TextBox 42"/>
          <p:cNvSpPr txBox="1"/>
          <p:nvPr/>
        </p:nvSpPr>
        <p:spPr>
          <a:xfrm>
            <a:off x="6476423" y="6332978"/>
            <a:ext cx="1002544" cy="369332"/>
          </a:xfrm>
          <a:prstGeom prst="rect">
            <a:avLst/>
          </a:prstGeom>
          <a:noFill/>
        </p:spPr>
        <p:txBody>
          <a:bodyPr wrap="square" rtlCol="0">
            <a:spAutoFit/>
          </a:bodyPr>
          <a:lstStyle/>
          <a:p>
            <a:r>
              <a:rPr lang="en-US" dirty="0"/>
              <a:t>1:00</a:t>
            </a:r>
          </a:p>
        </p:txBody>
      </p:sp>
      <p:sp>
        <p:nvSpPr>
          <p:cNvPr id="44" name="TextBox 43"/>
          <p:cNvSpPr txBox="1"/>
          <p:nvPr/>
        </p:nvSpPr>
        <p:spPr>
          <a:xfrm>
            <a:off x="1072209" y="6291953"/>
            <a:ext cx="1002544" cy="369332"/>
          </a:xfrm>
          <a:prstGeom prst="rect">
            <a:avLst/>
          </a:prstGeom>
          <a:noFill/>
        </p:spPr>
        <p:txBody>
          <a:bodyPr wrap="square" rtlCol="0">
            <a:spAutoFit/>
          </a:bodyPr>
          <a:lstStyle/>
          <a:p>
            <a:r>
              <a:rPr lang="en-US" dirty="0"/>
              <a:t>3:00</a:t>
            </a:r>
          </a:p>
        </p:txBody>
      </p:sp>
      <p:pic>
        <p:nvPicPr>
          <p:cNvPr id="9" name="Picture 8"/>
          <p:cNvPicPr>
            <a:picLocks noChangeAspect="1"/>
          </p:cNvPicPr>
          <p:nvPr/>
        </p:nvPicPr>
        <p:blipFill rotWithShape="1">
          <a:blip r:embed="rId3"/>
          <a:srcRect l="24934" t="3760" r="11347"/>
          <a:stretch/>
        </p:blipFill>
        <p:spPr>
          <a:xfrm>
            <a:off x="10148408" y="3851375"/>
            <a:ext cx="746204" cy="693568"/>
          </a:xfrm>
          <a:prstGeom prst="rect">
            <a:avLst/>
          </a:prstGeom>
        </p:spPr>
      </p:pic>
      <p:pic>
        <p:nvPicPr>
          <p:cNvPr id="10" name="Picture 9"/>
          <p:cNvPicPr>
            <a:picLocks noChangeAspect="1"/>
          </p:cNvPicPr>
          <p:nvPr/>
        </p:nvPicPr>
        <p:blipFill>
          <a:blip r:embed="rId4"/>
          <a:stretch>
            <a:fillRect/>
          </a:stretch>
        </p:blipFill>
        <p:spPr>
          <a:xfrm>
            <a:off x="11246691" y="3855229"/>
            <a:ext cx="705040" cy="689714"/>
          </a:xfrm>
          <a:prstGeom prst="rect">
            <a:avLst/>
          </a:prstGeom>
        </p:spPr>
      </p:pic>
      <p:sp>
        <p:nvSpPr>
          <p:cNvPr id="22" name="Content Placeholder 2">
            <a:extLst>
              <a:ext uri="{FF2B5EF4-FFF2-40B4-BE49-F238E27FC236}">
                <a16:creationId xmlns:a16="http://schemas.microsoft.com/office/drawing/2014/main" id="{18684A75-4865-44DF-88C7-04DFBBD24F72}"/>
              </a:ext>
            </a:extLst>
          </p:cNvPr>
          <p:cNvSpPr>
            <a:spLocks noGrp="1"/>
          </p:cNvSpPr>
          <p:nvPr>
            <p:ph idx="1"/>
          </p:nvPr>
        </p:nvSpPr>
        <p:spPr>
          <a:xfrm>
            <a:off x="219639" y="1278661"/>
            <a:ext cx="11711462" cy="4644659"/>
          </a:xfrm>
        </p:spPr>
        <p:txBody>
          <a:bodyPr vert="horz" lIns="91440" tIns="45720" rIns="91440" bIns="45720" rtlCol="0" anchor="t">
            <a:normAutofit fontScale="85000" lnSpcReduction="20000"/>
          </a:bodyPr>
          <a:lstStyle/>
          <a:p>
            <a:endParaRPr lang="en-US" dirty="0"/>
          </a:p>
          <a:p>
            <a:r>
              <a:rPr lang="en-US" dirty="0"/>
              <a:t>If you wish to make a comment, either click the </a:t>
            </a:r>
            <a:r>
              <a:rPr lang="en-US" b="1" dirty="0"/>
              <a:t>“Raise Hand” icon</a:t>
            </a:r>
            <a:r>
              <a:rPr lang="en-US" dirty="0"/>
              <a:t> on your device at the bottom of the Participants list or click the “</a:t>
            </a:r>
            <a:r>
              <a:rPr lang="en-US" b="1" dirty="0"/>
              <a:t>…</a:t>
            </a:r>
            <a:r>
              <a:rPr lang="en-US" dirty="0"/>
              <a:t>” </a:t>
            </a:r>
            <a:r>
              <a:rPr lang="en-US" b="1" dirty="0"/>
              <a:t>icon</a:t>
            </a:r>
            <a:r>
              <a:rPr lang="en-US" dirty="0"/>
              <a:t> at the bottom of the Participants list and choose “</a:t>
            </a:r>
            <a:r>
              <a:rPr lang="en-US" b="1" dirty="0"/>
              <a:t>Raise Hand</a:t>
            </a:r>
            <a:r>
              <a:rPr lang="en-US" dirty="0"/>
              <a:t>”. If you are connecting by phone use </a:t>
            </a:r>
            <a:r>
              <a:rPr lang="en-US" b="1" dirty="0"/>
              <a:t>*9 on your telephone</a:t>
            </a:r>
            <a:r>
              <a:rPr lang="en-US" dirty="0"/>
              <a:t> keypad. </a:t>
            </a:r>
          </a:p>
          <a:p>
            <a:r>
              <a:rPr lang="en-US" dirty="0"/>
              <a:t>If you do not have a microphone on your device, you will need to call 1-312-626-6799</a:t>
            </a:r>
            <a:r>
              <a:rPr lang="en-US" dirty="0">
                <a:ea typeface="+mn-lt"/>
                <a:cs typeface="+mn-lt"/>
              </a:rPr>
              <a:t>. </a:t>
            </a:r>
            <a:r>
              <a:rPr lang="en-US" b="1" dirty="0"/>
              <a:t>Meeting ID: 935 9757 6346 Password: 426782</a:t>
            </a:r>
            <a:r>
              <a:rPr lang="en-US" dirty="0"/>
              <a:t>. </a:t>
            </a:r>
          </a:p>
          <a:p>
            <a:r>
              <a:rPr lang="en-US" dirty="0"/>
              <a:t>The host will identify you by name or the lasts four digits of your phone number when it is your turn to speak and then unmute your line.</a:t>
            </a:r>
          </a:p>
          <a:p>
            <a:r>
              <a:rPr lang="en-US" dirty="0"/>
              <a:t>The Host will unmute you and mute you before and after your </a:t>
            </a:r>
          </a:p>
          <a:p>
            <a:pPr marL="0" indent="0">
              <a:buClr>
                <a:srgbClr val="8AD0D6"/>
              </a:buClr>
              <a:buNone/>
            </a:pPr>
            <a:r>
              <a:rPr lang="en-US" dirty="0"/>
              <a:t>    question. </a:t>
            </a:r>
          </a:p>
          <a:p>
            <a:pPr>
              <a:buClr>
                <a:schemeClr val="tx1"/>
              </a:buClr>
            </a:pPr>
            <a:r>
              <a:rPr lang="en-US" dirty="0"/>
              <a:t>Please state your name and affiliation for the record. </a:t>
            </a:r>
          </a:p>
          <a:p>
            <a:pPr>
              <a:buClr>
                <a:schemeClr val="tx1"/>
              </a:buClr>
            </a:pPr>
            <a:r>
              <a:rPr lang="en-US" dirty="0"/>
              <a:t>You will have approximately 3 minutes to make a comment.</a:t>
            </a:r>
          </a:p>
        </p:txBody>
      </p:sp>
      <p:sp>
        <p:nvSpPr>
          <p:cNvPr id="25" name="Title 1">
            <a:extLst>
              <a:ext uri="{FF2B5EF4-FFF2-40B4-BE49-F238E27FC236}">
                <a16:creationId xmlns:a16="http://schemas.microsoft.com/office/drawing/2014/main" id="{677F66A0-E67D-400D-A21C-2CC7E65C4864}"/>
              </a:ext>
            </a:extLst>
          </p:cNvPr>
          <p:cNvSpPr>
            <a:spLocks noGrp="1"/>
          </p:cNvSpPr>
          <p:nvPr>
            <p:ph type="title"/>
          </p:nvPr>
        </p:nvSpPr>
        <p:spPr>
          <a:xfrm>
            <a:off x="219639" y="357136"/>
            <a:ext cx="11630526" cy="1071444"/>
          </a:xfrm>
        </p:spPr>
        <p:txBody>
          <a:bodyPr>
            <a:normAutofit/>
          </a:bodyPr>
          <a:lstStyle/>
          <a:p>
            <a:pPr algn="ctr"/>
            <a:r>
              <a:rPr lang="en-US" sz="4000" b="1" dirty="0">
                <a:latin typeface="+mn-lt"/>
              </a:rPr>
              <a:t>OAC 252:690 – PUBLIC QUESTIONS AND COMMENTS</a:t>
            </a:r>
            <a:endParaRPr lang="en-US" sz="4000" dirty="0">
              <a:latin typeface="+mn-lt"/>
            </a:endParaRPr>
          </a:p>
        </p:txBody>
      </p:sp>
    </p:spTree>
    <p:extLst>
      <p:ext uri="{BB962C8B-B14F-4D97-AF65-F5344CB8AC3E}">
        <p14:creationId xmlns:p14="http://schemas.microsoft.com/office/powerpoint/2010/main" val="315685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63" presetClass="path" presetSubtype="0" fill="hold" grpId="0" nodeType="withEffect">
                                  <p:stCondLst>
                                    <p:cond delay="0"/>
                                  </p:stCondLst>
                                  <p:childTnLst>
                                    <p:animMotion origin="layout" path="M -6.25E-7 -1.11111E-6 L 0.66146 -1.11111E-6 " pathEditMode="relative" rAng="0" ptsTypes="AA">
                                      <p:cBhvr>
                                        <p:cTn id="8" dur="180000" fill="hold"/>
                                        <p:tgtEl>
                                          <p:spTgt spid="41"/>
                                        </p:tgtEl>
                                        <p:attrNameLst>
                                          <p:attrName>ppt_x</p:attrName>
                                          <p:attrName>ppt_y</p:attrName>
                                        </p:attrNameLst>
                                      </p:cBhvr>
                                      <p:rCtr x="33073" y="0"/>
                                    </p:animMotion>
                                  </p:childTnLst>
                                </p:cTn>
                              </p:par>
                            </p:childTnLst>
                          </p:cTn>
                        </p:par>
                        <p:par>
                          <p:cTn id="9" fill="hold">
                            <p:stCondLst>
                              <p:cond delay="180000"/>
                            </p:stCondLst>
                            <p:childTnLst>
                              <p:par>
                                <p:cTn id="10" presetID="19" presetClass="emph" presetSubtype="0" fill="hold" grpId="1" nodeType="afterEffect">
                                  <p:stCondLst>
                                    <p:cond delay="0"/>
                                  </p:stCondLst>
                                  <p:childTnLst>
                                    <p:animClr clrSpc="rgb" dir="cw">
                                      <p:cBhvr override="childStyle">
                                        <p:cTn id="11" dur="500" fill="hold"/>
                                        <p:tgtEl>
                                          <p:spTgt spid="41"/>
                                        </p:tgtEl>
                                        <p:attrNameLst>
                                          <p:attrName>style.color</p:attrName>
                                        </p:attrNameLst>
                                      </p:cBhvr>
                                      <p:to>
                                        <a:srgbClr val="FF0000"/>
                                      </p:to>
                                    </p:animClr>
                                    <p:animClr clrSpc="rgb" dir="cw">
                                      <p:cBhvr>
                                        <p:cTn id="12" dur="500" fill="hold"/>
                                        <p:tgtEl>
                                          <p:spTgt spid="41"/>
                                        </p:tgtEl>
                                        <p:attrNameLst>
                                          <p:attrName>fillcolor</p:attrName>
                                        </p:attrNameLst>
                                      </p:cBhvr>
                                      <p:to>
                                        <a:srgbClr val="FF0000"/>
                                      </p:to>
                                    </p:animClr>
                                    <p:set>
                                      <p:cBhvr>
                                        <p:cTn id="13" dur="500" fill="hold"/>
                                        <p:tgtEl>
                                          <p:spTgt spid="41"/>
                                        </p:tgtEl>
                                        <p:attrNameLst>
                                          <p:attrName>fill.type</p:attrName>
                                        </p:attrNameLst>
                                      </p:cBhvr>
                                      <p:to>
                                        <p:strVal val="solid"/>
                                      </p:to>
                                    </p:set>
                                    <p:set>
                                      <p:cBhvr>
                                        <p:cTn id="14" dur="500" fill="hold"/>
                                        <p:tgtEl>
                                          <p:spTgt spid="4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1" grpId="0" animBg="1"/>
      <p:bldP spid="41"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1928896"/>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435752"/>
            <a:ext cx="10515600" cy="3211821"/>
          </a:xfrm>
        </p:spPr>
        <p:txBody>
          <a:bodyPr/>
          <a:lstStyle/>
          <a:p>
            <a:pPr marL="0" indent="0" algn="ctr">
              <a:buNone/>
            </a:pPr>
            <a:r>
              <a:rPr lang="en-US" sz="6000" b="1" dirty="0"/>
              <a:t>Water Quality Division</a:t>
            </a:r>
            <a:br>
              <a:rPr lang="en-US" sz="6000" b="1" dirty="0"/>
            </a:br>
            <a:r>
              <a:rPr lang="en-US" sz="6000" b="1" dirty="0"/>
              <a:t>Director’s Report</a:t>
            </a:r>
          </a:p>
          <a:p>
            <a:pPr marL="0" indent="0" algn="ctr">
              <a:buNone/>
            </a:pPr>
            <a:endParaRPr lang="en-US" sz="1600" b="1" dirty="0"/>
          </a:p>
          <a:p>
            <a:pPr marL="0" indent="0" algn="ctr">
              <a:buNone/>
            </a:pPr>
            <a:r>
              <a:rPr lang="en-US" b="1" dirty="0"/>
              <a:t>(Shellie Chard, Water Quality Division Director)</a:t>
            </a:r>
            <a:endParaRPr lang="en-US" dirty="0"/>
          </a:p>
        </p:txBody>
      </p:sp>
    </p:spTree>
    <p:extLst>
      <p:ext uri="{BB962C8B-B14F-4D97-AF65-F5344CB8AC3E}">
        <p14:creationId xmlns:p14="http://schemas.microsoft.com/office/powerpoint/2010/main" val="4039920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a:lstStyle/>
          <a:p>
            <a:pPr marL="0" indent="0" algn="ctr">
              <a:buNone/>
            </a:pPr>
            <a:r>
              <a:rPr lang="en-US" sz="6000" b="1"/>
              <a:t>New Business</a:t>
            </a:r>
            <a:endParaRPr lang="en-US"/>
          </a:p>
        </p:txBody>
      </p:sp>
    </p:spTree>
    <p:extLst>
      <p:ext uri="{BB962C8B-B14F-4D97-AF65-F5344CB8AC3E}">
        <p14:creationId xmlns:p14="http://schemas.microsoft.com/office/powerpoint/2010/main" val="32124726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a:normAutofit/>
          </a:bodyPr>
          <a:lstStyle/>
          <a:p>
            <a:pPr marL="0" indent="0" algn="ctr">
              <a:buNone/>
            </a:pPr>
            <a:r>
              <a:rPr lang="en-US" sz="6000" b="1" dirty="0"/>
              <a:t>Announcements</a:t>
            </a:r>
          </a:p>
          <a:p>
            <a:pPr marL="0" indent="0" algn="ctr">
              <a:buNone/>
            </a:pPr>
            <a:endParaRPr lang="en-US" sz="6000" b="1" dirty="0"/>
          </a:p>
          <a:p>
            <a:pPr marL="0" indent="0" algn="ctr">
              <a:buNone/>
            </a:pPr>
            <a:r>
              <a:rPr lang="en-US" sz="2400" b="1" dirty="0"/>
              <a:t>Next Scheduled Meeting – January 12, 2021 at 2:00PM</a:t>
            </a:r>
            <a:endParaRPr lang="en-US" sz="1050" dirty="0"/>
          </a:p>
        </p:txBody>
      </p:sp>
    </p:spTree>
    <p:extLst>
      <p:ext uri="{BB962C8B-B14F-4D97-AF65-F5344CB8AC3E}">
        <p14:creationId xmlns:p14="http://schemas.microsoft.com/office/powerpoint/2010/main" val="3778289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a:normAutofit/>
          </a:bodyPr>
          <a:lstStyle/>
          <a:p>
            <a:pPr marL="0" indent="0" algn="ctr">
              <a:buNone/>
            </a:pPr>
            <a:r>
              <a:rPr lang="en-US" sz="6000" b="1" dirty="0"/>
              <a:t>Adjournment</a:t>
            </a:r>
          </a:p>
        </p:txBody>
      </p:sp>
    </p:spTree>
    <p:extLst>
      <p:ext uri="{BB962C8B-B14F-4D97-AF65-F5344CB8AC3E}">
        <p14:creationId xmlns:p14="http://schemas.microsoft.com/office/powerpoint/2010/main" val="361966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vert="horz" lIns="91440" tIns="45720" rIns="91440" bIns="45720" rtlCol="0" anchor="t">
            <a:normAutofit/>
          </a:bodyPr>
          <a:lstStyle/>
          <a:p>
            <a:pPr marL="0" indent="0" algn="ctr">
              <a:buNone/>
            </a:pPr>
            <a:r>
              <a:rPr lang="en-US" sz="6000" b="1" dirty="0"/>
              <a:t>VOTE ON APPROVAL OF MINUTES FROM JULY 21</a:t>
            </a:r>
            <a:r>
              <a:rPr lang="en-US" sz="6000" b="1" baseline="30000" dirty="0"/>
              <a:t>ST</a:t>
            </a:r>
            <a:r>
              <a:rPr lang="en-US" sz="6000" b="1" dirty="0"/>
              <a:t>, 2020 MEETING</a:t>
            </a:r>
            <a:endParaRPr lang="en-US" dirty="0"/>
          </a:p>
        </p:txBody>
      </p:sp>
    </p:spTree>
    <p:extLst>
      <p:ext uri="{BB962C8B-B14F-4D97-AF65-F5344CB8AC3E}">
        <p14:creationId xmlns:p14="http://schemas.microsoft.com/office/powerpoint/2010/main" val="1266042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1399507"/>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1764633"/>
            <a:ext cx="10515600" cy="4412330"/>
          </a:xfrm>
        </p:spPr>
        <p:txBody>
          <a:bodyPr vert="horz" lIns="91440" tIns="45720" rIns="91440" bIns="45720" rtlCol="0" anchor="t">
            <a:normAutofit/>
          </a:bodyPr>
          <a:lstStyle/>
          <a:p>
            <a:pPr marL="0" indent="0" algn="ctr">
              <a:buNone/>
            </a:pPr>
            <a:r>
              <a:rPr lang="en-US" sz="4800" b="1" dirty="0"/>
              <a:t>COUNCIL MEETING SCHEDULE FOR 2021</a:t>
            </a:r>
          </a:p>
          <a:p>
            <a:pPr marL="0" indent="0" algn="ctr">
              <a:buNone/>
            </a:pPr>
            <a:endParaRPr lang="en-US" sz="2400" dirty="0"/>
          </a:p>
        </p:txBody>
      </p:sp>
      <p:sp>
        <p:nvSpPr>
          <p:cNvPr id="5" name="Rectangle 4">
            <a:extLst>
              <a:ext uri="{FF2B5EF4-FFF2-40B4-BE49-F238E27FC236}">
                <a16:creationId xmlns:a16="http://schemas.microsoft.com/office/drawing/2014/main" id="{1A0F3619-06E2-459D-AA0E-5FB57E0DD8AF}"/>
              </a:ext>
            </a:extLst>
          </p:cNvPr>
          <p:cNvSpPr/>
          <p:nvPr/>
        </p:nvSpPr>
        <p:spPr>
          <a:xfrm>
            <a:off x="1050758" y="2600791"/>
            <a:ext cx="10090484" cy="3576172"/>
          </a:xfrm>
          <a:prstGeom prst="rect">
            <a:avLst/>
          </a:prstGeom>
        </p:spPr>
        <p:txBody>
          <a:bodyPr wrap="square">
            <a:spAutoFit/>
          </a:bodyPr>
          <a:lstStyle/>
          <a:p>
            <a:pPr marL="285750" marR="0">
              <a:lnSpc>
                <a:spcPct val="115000"/>
              </a:lnSpc>
              <a:spcBef>
                <a:spcPts val="0"/>
              </a:spcBef>
              <a:spcAft>
                <a:spcPts val="0"/>
              </a:spcAft>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Discuss and vote on dates, times and locations of the Water Quality Management Advisory Council (“WQMAC”) meetings for the 2021 calendar year.  Staff recommends meetings be held at 2:00 p.m. in DEQ’s 1</a:t>
            </a:r>
            <a:r>
              <a:rPr lang="en-US" b="1" baseline="30000" dirty="0">
                <a:latin typeface="Times New Roman" panose="02020603050405020304" pitchFamily="18" charset="0"/>
                <a:ea typeface="Calibri" panose="020F0502020204030204" pitchFamily="34" charset="0"/>
                <a:cs typeface="Times New Roman" panose="02020603050405020304" pitchFamily="18" charset="0"/>
              </a:rPr>
              <a:t>st</a:t>
            </a:r>
            <a:r>
              <a:rPr lang="en-US" b="1" dirty="0">
                <a:latin typeface="Times New Roman" panose="02020603050405020304" pitchFamily="18" charset="0"/>
                <a:ea typeface="Calibri" panose="020F0502020204030204" pitchFamily="34" charset="0"/>
                <a:cs typeface="Times New Roman" panose="02020603050405020304" pitchFamily="18" charset="0"/>
              </a:rPr>
              <a:t> Floor Multi-Purpose Room at DEQ’s Oklahoma City office which is located at 707 N. Robinson, Oklahoma City, OK 73102, unless it is deemed necessary that a virtual council meeting be held.  Based on the Environmental Quality Board (“EQB”) schedule and expected rulemaking efforts, staff recommends the following meeting dates and times: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85750" marR="0">
              <a:lnSpc>
                <a:spcPct val="115000"/>
              </a:lnSpc>
              <a:spcBef>
                <a:spcPts val="0"/>
              </a:spcBef>
              <a:spcAft>
                <a:spcPts val="0"/>
              </a:spcAft>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Tuesday, January 12, 2021, at 2:00 p.m.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Tuesday, May 11, 2021, at 2:00 p.m.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Tuesday, July 27, 2021, at 2:00 p.m.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US" b="1" dirty="0">
                <a:latin typeface="Times New Roman" panose="02020603050405020304" pitchFamily="18" charset="0"/>
                <a:ea typeface="Calibri" panose="020F0502020204030204" pitchFamily="34" charset="0"/>
                <a:cs typeface="Times New Roman" panose="02020603050405020304" pitchFamily="18" charset="0"/>
              </a:rPr>
              <a:t>Tuesday, September 28, 2021, at 2:00 p.m.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14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sz="3600" b="1" dirty="0"/>
              <a:t>September 29</a:t>
            </a:r>
            <a:r>
              <a:rPr lang="en-US" sz="3600" b="1" baseline="30000" dirty="0"/>
              <a:t>th</a:t>
            </a:r>
            <a:r>
              <a:rPr lang="en-US" sz="3600"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965141"/>
            <a:ext cx="10515600" cy="3211821"/>
          </a:xfrm>
        </p:spPr>
        <p:txBody>
          <a:bodyPr vert="horz" lIns="91440" tIns="45720" rIns="91440" bIns="45720" rtlCol="0" anchor="t">
            <a:normAutofit/>
          </a:bodyPr>
          <a:lstStyle/>
          <a:p>
            <a:pPr marL="0" indent="0" algn="ctr">
              <a:buNone/>
            </a:pPr>
            <a:r>
              <a:rPr lang="en-US" sz="6000" b="1" dirty="0"/>
              <a:t>VOTE ON COUNCIL MEETING SCHEDULE FOR 2021</a:t>
            </a:r>
            <a:endParaRPr lang="en-US" dirty="0"/>
          </a:p>
        </p:txBody>
      </p:sp>
    </p:spTree>
    <p:extLst>
      <p:ext uri="{BB962C8B-B14F-4D97-AF65-F5344CB8AC3E}">
        <p14:creationId xmlns:p14="http://schemas.microsoft.com/office/powerpoint/2010/main" val="210017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3B1-92EB-47F6-85BE-ADE5AD90CC60}"/>
              </a:ext>
            </a:extLst>
          </p:cNvPr>
          <p:cNvSpPr>
            <a:spLocks noGrp="1"/>
          </p:cNvSpPr>
          <p:nvPr>
            <p:ph type="title"/>
          </p:nvPr>
        </p:nvSpPr>
        <p:spPr>
          <a:xfrm>
            <a:off x="838200" y="365125"/>
            <a:ext cx="10515600" cy="2724304"/>
          </a:xfrm>
        </p:spPr>
        <p:txBody>
          <a:bodyPr>
            <a:normAutofit/>
          </a:bodyPr>
          <a:lstStyle/>
          <a:p>
            <a:pPr algn="ctr"/>
            <a:r>
              <a:rPr lang="en-US" b="1" dirty="0"/>
              <a:t>Water Quality Management Advisory Council</a:t>
            </a:r>
            <a:br>
              <a:rPr lang="en-US" b="1" dirty="0"/>
            </a:br>
            <a:r>
              <a:rPr lang="en-US" b="1" dirty="0"/>
              <a:t>September 29</a:t>
            </a:r>
            <a:r>
              <a:rPr lang="en-US" b="1" baseline="30000" dirty="0"/>
              <a:t>th</a:t>
            </a:r>
            <a:r>
              <a:rPr lang="en-US" b="1" dirty="0"/>
              <a:t>, 2020</a:t>
            </a:r>
            <a:br>
              <a:rPr lang="en-US" b="1" dirty="0"/>
            </a:br>
            <a:br>
              <a:rPr lang="en-US" b="1" dirty="0"/>
            </a:br>
            <a:endParaRPr lang="en-US" dirty="0"/>
          </a:p>
        </p:txBody>
      </p:sp>
      <p:sp>
        <p:nvSpPr>
          <p:cNvPr id="3" name="Content Placeholder 2">
            <a:extLst>
              <a:ext uri="{FF2B5EF4-FFF2-40B4-BE49-F238E27FC236}">
                <a16:creationId xmlns:a16="http://schemas.microsoft.com/office/drawing/2014/main" id="{C01279F8-A63F-4801-9745-84A923FD5CA9}"/>
              </a:ext>
            </a:extLst>
          </p:cNvPr>
          <p:cNvSpPr>
            <a:spLocks noGrp="1"/>
          </p:cNvSpPr>
          <p:nvPr>
            <p:ph idx="1"/>
          </p:nvPr>
        </p:nvSpPr>
        <p:spPr>
          <a:xfrm>
            <a:off x="838200" y="2459115"/>
            <a:ext cx="10515600" cy="3717847"/>
          </a:xfrm>
        </p:spPr>
        <p:txBody>
          <a:bodyPr>
            <a:normAutofit lnSpcReduction="10000"/>
          </a:bodyPr>
          <a:lstStyle/>
          <a:p>
            <a:pPr marL="0" indent="0" algn="ctr">
              <a:buNone/>
            </a:pPr>
            <a:r>
              <a:rPr lang="en-US" sz="6000" b="1" dirty="0"/>
              <a:t>Emergency Rulemaking Changes</a:t>
            </a:r>
          </a:p>
          <a:p>
            <a:pPr marL="0" indent="0" algn="ctr">
              <a:buNone/>
            </a:pPr>
            <a:endParaRPr lang="en-US" sz="4000" b="1" dirty="0"/>
          </a:p>
          <a:p>
            <a:pPr marL="0" indent="0" algn="ctr">
              <a:buNone/>
            </a:pPr>
            <a:r>
              <a:rPr lang="en-US" sz="4000" b="1" dirty="0"/>
              <a:t>OAC 252:641 – “INDIVIDUAL AND SMALL PUBLIC ONSITE SEWAGE TREATMENT SYSTEMS.”</a:t>
            </a:r>
            <a:endParaRPr lang="en-US" sz="6000" b="1" dirty="0"/>
          </a:p>
          <a:p>
            <a:pPr marL="0" indent="0" algn="ctr">
              <a:buNone/>
            </a:pPr>
            <a:endParaRPr lang="en-US" b="1" dirty="0"/>
          </a:p>
          <a:p>
            <a:pPr marL="0" indent="0" algn="ctr">
              <a:buNone/>
            </a:pPr>
            <a:r>
              <a:rPr lang="en-US" b="1" dirty="0"/>
              <a:t>(Nicholas Huber, Environmental Complaints &amp; Local Services Division)</a:t>
            </a:r>
          </a:p>
        </p:txBody>
      </p:sp>
    </p:spTree>
    <p:extLst>
      <p:ext uri="{BB962C8B-B14F-4D97-AF65-F5344CB8AC3E}">
        <p14:creationId xmlns:p14="http://schemas.microsoft.com/office/powerpoint/2010/main" val="376419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641. Individual and Small Public On-site Sewage Treatment Systems</a:t>
            </a:r>
          </a:p>
        </p:txBody>
      </p:sp>
      <p:sp>
        <p:nvSpPr>
          <p:cNvPr id="3" name="Content Placeholder 2"/>
          <p:cNvSpPr>
            <a:spLocks noGrp="1"/>
          </p:cNvSpPr>
          <p:nvPr>
            <p:ph idx="1"/>
          </p:nvPr>
        </p:nvSpPr>
        <p:spPr>
          <a:xfrm>
            <a:off x="2589212" y="3363310"/>
            <a:ext cx="8915400" cy="2547912"/>
          </a:xfrm>
        </p:spPr>
        <p:txBody>
          <a:bodyPr/>
          <a:lstStyle/>
          <a:p>
            <a:r>
              <a:rPr lang="en-US" sz="2400" dirty="0"/>
              <a:t>Presented by Nicholas Huber</a:t>
            </a:r>
          </a:p>
          <a:p>
            <a:endParaRPr lang="en-US" dirty="0"/>
          </a:p>
        </p:txBody>
      </p:sp>
    </p:spTree>
    <p:extLst>
      <p:ext uri="{BB962C8B-B14F-4D97-AF65-F5344CB8AC3E}">
        <p14:creationId xmlns:p14="http://schemas.microsoft.com/office/powerpoint/2010/main" val="895123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59C853EC281E4199D4D4F8DC0BB7B7" ma:contentTypeVersion="2" ma:contentTypeDescription="Create a new document." ma:contentTypeScope="" ma:versionID="a9cb3b83c910256ae802f216e5b02b2b">
  <xsd:schema xmlns:xsd="http://www.w3.org/2001/XMLSchema" xmlns:xs="http://www.w3.org/2001/XMLSchema" xmlns:p="http://schemas.microsoft.com/office/2006/metadata/properties" xmlns:ns2="d232864b-56c4-437e-a2ca-5f74ed17a516" targetNamespace="http://schemas.microsoft.com/office/2006/metadata/properties" ma:root="true" ma:fieldsID="45de0f1f4b087887931c5075df873c75" ns2:_="">
    <xsd:import namespace="d232864b-56c4-437e-a2ca-5f74ed17a51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32864b-56c4-437e-a2ca-5f74ed17a5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7AA147-053D-4B10-88E2-A609C683FD2F}">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d232864b-56c4-437e-a2ca-5f74ed17a516"/>
    <ds:schemaRef ds:uri="http://www.w3.org/XML/1998/namespace"/>
  </ds:schemaRefs>
</ds:datastoreItem>
</file>

<file path=customXml/itemProps2.xml><?xml version="1.0" encoding="utf-8"?>
<ds:datastoreItem xmlns:ds="http://schemas.openxmlformats.org/officeDocument/2006/customXml" ds:itemID="{970FB5A0-2692-4C2D-8E6B-3BB5BBC2C8CC}">
  <ds:schemaRefs>
    <ds:schemaRef ds:uri="d232864b-56c4-437e-a2ca-5f74ed17a51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B8175E7-B053-464B-A871-75C970F402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229</TotalTime>
  <Words>3943</Words>
  <Application>Microsoft Office PowerPoint</Application>
  <PresentationFormat>Widescreen</PresentationFormat>
  <Paragraphs>808</Paragraphs>
  <Slides>47</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47</vt:i4>
      </vt:variant>
    </vt:vector>
  </HeadingPairs>
  <TitlesOfParts>
    <vt:vector size="57" baseType="lpstr">
      <vt:lpstr>Arial</vt:lpstr>
      <vt:lpstr>Calibri</vt:lpstr>
      <vt:lpstr>Calibri Light</vt:lpstr>
      <vt:lpstr>Century Gothic</vt:lpstr>
      <vt:lpstr>Courier</vt:lpstr>
      <vt:lpstr>Symbol</vt:lpstr>
      <vt:lpstr>Times New Roman</vt:lpstr>
      <vt:lpstr>Wingdings 3</vt:lpstr>
      <vt:lpstr>Office Theme</vt:lpstr>
      <vt:lpstr>Wisp</vt:lpstr>
      <vt:lpstr>Water Quality Management Advisory Council September 29th, 2020</vt:lpstr>
      <vt:lpstr>Water Quality Management Advisory Council September 29th, 2020  </vt:lpstr>
      <vt:lpstr>Water Quality Management Advisory Council September 29th, 2020  </vt:lpstr>
      <vt:lpstr>Water Quality Management Advisory Council September 29th, 2020  </vt:lpstr>
      <vt:lpstr>Water Quality Management Advisory Council September 29th, 2020  </vt:lpstr>
      <vt:lpstr>Water Quality Management Advisory Council September 29th, 2020</vt:lpstr>
      <vt:lpstr>Water Quality Management Advisory Council September 29th, 2020  </vt:lpstr>
      <vt:lpstr>Water Quality Management Advisory Council September 29th, 2020  </vt:lpstr>
      <vt:lpstr>Chapter 641. Individual and Small Public On-site Sewage Treatment Systems</vt:lpstr>
      <vt:lpstr>OAC 252:641-1-2. Definitions</vt:lpstr>
      <vt:lpstr>Manufactured Media Systems</vt:lpstr>
      <vt:lpstr>Zone 1- Water body protection area</vt:lpstr>
      <vt:lpstr>OAC 252:641-12-1. General Provisions</vt:lpstr>
      <vt:lpstr>OAC 252:641-12-1. General Provisions</vt:lpstr>
      <vt:lpstr>OAC 252:641-12-2. Conventional subsurface absorption fields</vt:lpstr>
      <vt:lpstr>Conventional Subsurface Absorption Sizing</vt:lpstr>
      <vt:lpstr>Conventional Subsurface Absorption Sizing</vt:lpstr>
      <vt:lpstr>Conventional Subsurface Absorption Sizing</vt:lpstr>
      <vt:lpstr>Conventional Subsurface Absorption Sizing</vt:lpstr>
      <vt:lpstr>Conventional Subsurface Absorption Sizing</vt:lpstr>
      <vt:lpstr>Aerobic System Application   Reductions</vt:lpstr>
      <vt:lpstr>Aerobic System Spray Application Sizing</vt:lpstr>
      <vt:lpstr>Aerobic System Spray Application Sizing</vt:lpstr>
      <vt:lpstr>Aerobic System Spray Application Sizing</vt:lpstr>
      <vt:lpstr>Aerobic System Spray Application Sizing</vt:lpstr>
      <vt:lpstr>Aerobic System Spray Application Sizing</vt:lpstr>
      <vt:lpstr>Small Public Aerobic Dispersal       Sizing</vt:lpstr>
      <vt:lpstr>Small Public Aerobic System Sizing</vt:lpstr>
      <vt:lpstr>Small Public Aerobic System Sizing</vt:lpstr>
      <vt:lpstr>Point of Contact </vt:lpstr>
      <vt:lpstr>OAC 252:641 – DISCUSSION BY THE COUNCIL</vt:lpstr>
      <vt:lpstr>OAC 252:641 – PUBLIC QUESTIONS AND COMMENTS</vt:lpstr>
      <vt:lpstr>OAC 252:641 – ADDITIONAL DISCUSSION &amp; VOTING BY THE COUNCIL</vt:lpstr>
      <vt:lpstr>Water Quality Management Advisory Council September 29th, 2020  </vt:lpstr>
      <vt:lpstr>OAC 252:606 – “OKLAHOMA POLLUTANT DISCHARGE ELIMINATION SYSTEM (OPDES) STANDARDS”</vt:lpstr>
      <vt:lpstr>OAC 252:606 – DISCUSSION BY THE COUNCIL</vt:lpstr>
      <vt:lpstr>OAC 252:606 – PUBLIC QUESTIONS AND COMMENTS</vt:lpstr>
      <vt:lpstr>OAC 252:631 – “PUBLIC WATER SUPPLY OPERATION”</vt:lpstr>
      <vt:lpstr>OAC 252:631 – DISCUSSION BY THE COUNCIL</vt:lpstr>
      <vt:lpstr>OAC 252:631 – PUBLIC QUESTIONS AND COMMENTS</vt:lpstr>
      <vt:lpstr>OAC 252:690 – “WATER QUALITY STANDARDS IMPLEMENTATION”</vt:lpstr>
      <vt:lpstr>OAC 252:690 – DISCUSSION BY THE COUNCIL</vt:lpstr>
      <vt:lpstr>OAC 252:690 – PUBLIC QUESTIONS AND COMMENTS</vt:lpstr>
      <vt:lpstr>Water Quality Management Advisory Council September 29th, 2020</vt:lpstr>
      <vt:lpstr>Water Quality Management Advisory Council September 29th, 2020  </vt:lpstr>
      <vt:lpstr>Water Quality Management Advisory Council September 29th, 2020  </vt:lpstr>
      <vt:lpstr>Water Quality Management Advisory Council September 29th, 2020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Quality Management Advisory Council  September 29th, 2020</dc:title>
  <dc:creator>Paul Parks</dc:creator>
  <cp:lastModifiedBy>Paul Parks</cp:lastModifiedBy>
  <cp:revision>63</cp:revision>
  <dcterms:created xsi:type="dcterms:W3CDTF">2020-09-21T15:05:40Z</dcterms:created>
  <dcterms:modified xsi:type="dcterms:W3CDTF">2020-09-28T20:11:44Z</dcterms:modified>
</cp:coreProperties>
</file>