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57" r:id="rId5"/>
    <p:sldId id="258" r:id="rId6"/>
    <p:sldId id="260" r:id="rId7"/>
    <p:sldId id="261" r:id="rId8"/>
    <p:sldId id="262" r:id="rId9"/>
    <p:sldId id="264" r:id="rId10"/>
    <p:sldId id="265" r:id="rId11"/>
    <p:sldId id="270" r:id="rId12"/>
    <p:sldId id="266" r:id="rId13"/>
    <p:sldId id="271" r:id="rId14"/>
    <p:sldId id="273" r:id="rId15"/>
    <p:sldId id="274"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Wormus" userId="9bd4644c-815a-469b-b17c-f6ab9f948d57" providerId="ADAL" clId="{838E10D7-0716-4022-A939-D96EA0C01CDC}"/>
    <pc:docChg chg="custSel addSld modSld">
      <pc:chgData name="Matthew Wormus" userId="9bd4644c-815a-469b-b17c-f6ab9f948d57" providerId="ADAL" clId="{838E10D7-0716-4022-A939-D96EA0C01CDC}" dt="2023-03-23T16:21:55.667" v="376" actId="20577"/>
      <pc:docMkLst>
        <pc:docMk/>
      </pc:docMkLst>
      <pc:sldChg chg="modSp mod">
        <pc:chgData name="Matthew Wormus" userId="9bd4644c-815a-469b-b17c-f6ab9f948d57" providerId="ADAL" clId="{838E10D7-0716-4022-A939-D96EA0C01CDC}" dt="2023-03-23T16:11:05.957" v="6" actId="20577"/>
        <pc:sldMkLst>
          <pc:docMk/>
          <pc:sldMk cId="1378442929" sldId="264"/>
        </pc:sldMkLst>
        <pc:spChg chg="mod">
          <ac:chgData name="Matthew Wormus" userId="9bd4644c-815a-469b-b17c-f6ab9f948d57" providerId="ADAL" clId="{838E10D7-0716-4022-A939-D96EA0C01CDC}" dt="2023-03-23T16:11:05.957" v="6" actId="20577"/>
          <ac:spMkLst>
            <pc:docMk/>
            <pc:sldMk cId="1378442929" sldId="264"/>
            <ac:spMk id="3" creationId="{8397B8BC-D51C-052E-DEFC-4BC41A500D4B}"/>
          </ac:spMkLst>
        </pc:spChg>
      </pc:sldChg>
      <pc:sldChg chg="modSp mod">
        <pc:chgData name="Matthew Wormus" userId="9bd4644c-815a-469b-b17c-f6ab9f948d57" providerId="ADAL" clId="{838E10D7-0716-4022-A939-D96EA0C01CDC}" dt="2023-03-23T16:11:25.283" v="13" actId="20577"/>
        <pc:sldMkLst>
          <pc:docMk/>
          <pc:sldMk cId="670487929" sldId="265"/>
        </pc:sldMkLst>
        <pc:spChg chg="mod">
          <ac:chgData name="Matthew Wormus" userId="9bd4644c-815a-469b-b17c-f6ab9f948d57" providerId="ADAL" clId="{838E10D7-0716-4022-A939-D96EA0C01CDC}" dt="2023-03-23T16:11:25.283" v="13" actId="20577"/>
          <ac:spMkLst>
            <pc:docMk/>
            <pc:sldMk cId="670487929" sldId="265"/>
            <ac:spMk id="3" creationId="{1E5644E5-FB5E-DEBF-5BFA-5A1B998A88BD}"/>
          </ac:spMkLst>
        </pc:spChg>
      </pc:sldChg>
      <pc:sldChg chg="modSp mod">
        <pc:chgData name="Matthew Wormus" userId="9bd4644c-815a-469b-b17c-f6ab9f948d57" providerId="ADAL" clId="{838E10D7-0716-4022-A939-D96EA0C01CDC}" dt="2023-03-23T16:20:20.989" v="306" actId="21"/>
        <pc:sldMkLst>
          <pc:docMk/>
          <pc:sldMk cId="440138688" sldId="266"/>
        </pc:sldMkLst>
        <pc:spChg chg="mod">
          <ac:chgData name="Matthew Wormus" userId="9bd4644c-815a-469b-b17c-f6ab9f948d57" providerId="ADAL" clId="{838E10D7-0716-4022-A939-D96EA0C01CDC}" dt="2023-03-23T16:13:43.704" v="70" actId="20577"/>
          <ac:spMkLst>
            <pc:docMk/>
            <pc:sldMk cId="440138688" sldId="266"/>
            <ac:spMk id="2" creationId="{6B1C380E-DF0D-E59A-97C8-5454E1733EB2}"/>
          </ac:spMkLst>
        </pc:spChg>
        <pc:spChg chg="mod">
          <ac:chgData name="Matthew Wormus" userId="9bd4644c-815a-469b-b17c-f6ab9f948d57" providerId="ADAL" clId="{838E10D7-0716-4022-A939-D96EA0C01CDC}" dt="2023-03-23T16:20:20.989" v="306" actId="21"/>
          <ac:spMkLst>
            <pc:docMk/>
            <pc:sldMk cId="440138688" sldId="266"/>
            <ac:spMk id="3" creationId="{C500E967-A93B-D80D-7EDB-B8473473F244}"/>
          </ac:spMkLst>
        </pc:spChg>
      </pc:sldChg>
      <pc:sldChg chg="modSp mod">
        <pc:chgData name="Matthew Wormus" userId="9bd4644c-815a-469b-b17c-f6ab9f948d57" providerId="ADAL" clId="{838E10D7-0716-4022-A939-D96EA0C01CDC}" dt="2023-03-23T16:11:16.788" v="8" actId="5793"/>
        <pc:sldMkLst>
          <pc:docMk/>
          <pc:sldMk cId="508400376" sldId="268"/>
        </pc:sldMkLst>
        <pc:spChg chg="mod">
          <ac:chgData name="Matthew Wormus" userId="9bd4644c-815a-469b-b17c-f6ab9f948d57" providerId="ADAL" clId="{838E10D7-0716-4022-A939-D96EA0C01CDC}" dt="2023-03-23T16:11:16.788" v="8" actId="5793"/>
          <ac:spMkLst>
            <pc:docMk/>
            <pc:sldMk cId="508400376" sldId="268"/>
            <ac:spMk id="3" creationId="{C2425B2F-1A7D-B41F-DF88-B2E25BA72B4C}"/>
          </ac:spMkLst>
        </pc:spChg>
      </pc:sldChg>
      <pc:sldChg chg="modSp new mod">
        <pc:chgData name="Matthew Wormus" userId="9bd4644c-815a-469b-b17c-f6ab9f948d57" providerId="ADAL" clId="{838E10D7-0716-4022-A939-D96EA0C01CDC}" dt="2023-03-23T16:21:55.667" v="376" actId="20577"/>
        <pc:sldMkLst>
          <pc:docMk/>
          <pc:sldMk cId="3702625679" sldId="269"/>
        </pc:sldMkLst>
        <pc:spChg chg="mod">
          <ac:chgData name="Matthew Wormus" userId="9bd4644c-815a-469b-b17c-f6ab9f948d57" providerId="ADAL" clId="{838E10D7-0716-4022-A939-D96EA0C01CDC}" dt="2023-03-23T16:20:15.281" v="305" actId="20577"/>
          <ac:spMkLst>
            <pc:docMk/>
            <pc:sldMk cId="3702625679" sldId="269"/>
            <ac:spMk id="2" creationId="{7A194AD6-6B13-9DCA-84A2-327A8CF16981}"/>
          </ac:spMkLst>
        </pc:spChg>
        <pc:spChg chg="mod">
          <ac:chgData name="Matthew Wormus" userId="9bd4644c-815a-469b-b17c-f6ab9f948d57" providerId="ADAL" clId="{838E10D7-0716-4022-A939-D96EA0C01CDC}" dt="2023-03-23T16:21:55.667" v="376" actId="20577"/>
          <ac:spMkLst>
            <pc:docMk/>
            <pc:sldMk cId="3702625679" sldId="269"/>
            <ac:spMk id="3" creationId="{F4247410-1855-D493-51AD-9C8F282101A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5F72A-638C-3397-946F-B18626C931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A7F395-F3A0-515B-DA72-55BA0B563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EB7D82-998D-DF12-CF78-CE54BDAFC3E5}"/>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5" name="Footer Placeholder 4">
            <a:extLst>
              <a:ext uri="{FF2B5EF4-FFF2-40B4-BE49-F238E27FC236}">
                <a16:creationId xmlns:a16="http://schemas.microsoft.com/office/drawing/2014/main" id="{6C87F9D2-336D-86AC-B844-BF424ED43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CFC979-90E9-111A-9919-5E56E991EDCC}"/>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1829901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5E3E-3F39-D311-1D21-D2F8D5F413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D03120-9E56-AFE1-67DE-6B758A3342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0BF2AB-C9C5-7EDB-B3FC-91E622C27EEE}"/>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5" name="Footer Placeholder 4">
            <a:extLst>
              <a:ext uri="{FF2B5EF4-FFF2-40B4-BE49-F238E27FC236}">
                <a16:creationId xmlns:a16="http://schemas.microsoft.com/office/drawing/2014/main" id="{76AC75BB-0761-0FEF-CAEC-129AA1B504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83240-BE71-8873-8B05-A5FADF7D23F3}"/>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225595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98BDEC-4FD1-17DA-977E-E64585E9D0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BF68FF-AC3C-AFB0-126C-3D8AED0642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69F785-82EB-8B3A-A17D-E254CEEDEE4F}"/>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5" name="Footer Placeholder 4">
            <a:extLst>
              <a:ext uri="{FF2B5EF4-FFF2-40B4-BE49-F238E27FC236}">
                <a16:creationId xmlns:a16="http://schemas.microsoft.com/office/drawing/2014/main" id="{B964A825-1ED8-3B43-8602-7DBDE964F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C0892-3A7D-92BE-E0A0-4E03FE86CCE8}"/>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256085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9936-BC9D-5D80-33CB-65395A33A4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D20F43-1049-7B3A-5370-A115EA69FB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D28526-2E23-55E7-6426-0FA43652D1E3}"/>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5" name="Footer Placeholder 4">
            <a:extLst>
              <a:ext uri="{FF2B5EF4-FFF2-40B4-BE49-F238E27FC236}">
                <a16:creationId xmlns:a16="http://schemas.microsoft.com/office/drawing/2014/main" id="{5D53F392-0179-246A-D40E-AD1188CB13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F2EE6-0F53-D82D-5C7F-E45B8D6A5A2D}"/>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239454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E1DFD-8776-BE50-ACE9-59B48761A3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2AA2C2-5586-62C5-6733-8D8E7F0CE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4EAC98-E344-8904-3A22-39F23B2B401D}"/>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5" name="Footer Placeholder 4">
            <a:extLst>
              <a:ext uri="{FF2B5EF4-FFF2-40B4-BE49-F238E27FC236}">
                <a16:creationId xmlns:a16="http://schemas.microsoft.com/office/drawing/2014/main" id="{0B57C0B6-979A-4BF6-FFF9-31811ABCC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C862D9-BBAB-144D-B3A2-0FD1F9DC72BA}"/>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125439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CD505-4464-8800-AA9C-1175783A16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497192-2EEC-D8DA-66C8-1EC7B2540B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938EA6-D248-2C4B-8D8D-29D3F69468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23B64E-B00E-6D65-C25B-209841D62CED}"/>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6" name="Footer Placeholder 5">
            <a:extLst>
              <a:ext uri="{FF2B5EF4-FFF2-40B4-BE49-F238E27FC236}">
                <a16:creationId xmlns:a16="http://schemas.microsoft.com/office/drawing/2014/main" id="{554C8242-4EFE-24AD-655D-16B3696DBC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E5107A-3B3C-9A96-916A-F9A7815C8F09}"/>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28401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A1889-7AEC-C5A2-53CA-445C3D48EF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32998A-2290-901A-CF17-ED02B13DBD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9B479E-0198-1DB8-3D75-6D48B24B35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0A69C5-9012-87AC-FE47-402F6DA425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62CE1C-4A05-3CB6-18BC-4F675A88EF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7DFA90-F257-B926-7AF5-EDD2F8A3F7A7}"/>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8" name="Footer Placeholder 7">
            <a:extLst>
              <a:ext uri="{FF2B5EF4-FFF2-40B4-BE49-F238E27FC236}">
                <a16:creationId xmlns:a16="http://schemas.microsoft.com/office/drawing/2014/main" id="{1759EC99-B53A-1C24-089F-D105E73C7A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6E6421-3EFD-527B-7F51-FB91E37B2038}"/>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259413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738A7-89A3-A4DD-9218-DC7299F010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63C80B-BA00-6CC3-6E20-8CAF71953B3C}"/>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4" name="Footer Placeholder 3">
            <a:extLst>
              <a:ext uri="{FF2B5EF4-FFF2-40B4-BE49-F238E27FC236}">
                <a16:creationId xmlns:a16="http://schemas.microsoft.com/office/drawing/2014/main" id="{502D718F-394B-AE45-9266-DF9B5FED7A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AD4C76-E75A-A97B-B12E-5034D9CF3B51}"/>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186088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58B443-CBE2-776A-BCC2-6943AC10C96B}"/>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3" name="Footer Placeholder 2">
            <a:extLst>
              <a:ext uri="{FF2B5EF4-FFF2-40B4-BE49-F238E27FC236}">
                <a16:creationId xmlns:a16="http://schemas.microsoft.com/office/drawing/2014/main" id="{0A8D5250-C430-C77D-F6FB-DE1FB174F4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82DCA8-CC89-8C83-802D-9831B710C424}"/>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125397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03CB7-D5DC-DF62-6B03-6532171EE4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C0E17A-FA06-672E-0C22-E37289D534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DA76F4-4B7E-13EF-A52D-72F80EBA2D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EFA06E-468C-6306-5BCB-8A3573353466}"/>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6" name="Footer Placeholder 5">
            <a:extLst>
              <a:ext uri="{FF2B5EF4-FFF2-40B4-BE49-F238E27FC236}">
                <a16:creationId xmlns:a16="http://schemas.microsoft.com/office/drawing/2014/main" id="{DCD5CCE7-CD25-E29B-3FAF-7E382EA902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494A1D-3904-FF76-80AD-B34A47CA35FF}"/>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62801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3DE7-787E-98D8-E68B-1024F7CC0B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D5FAE0-FAE4-47B9-1AA3-5720990F7E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11F351-DE84-BC9A-7180-A06AD5833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842A02-C656-AA83-D041-87E9B1D362E1}"/>
              </a:ext>
            </a:extLst>
          </p:cNvPr>
          <p:cNvSpPr>
            <a:spLocks noGrp="1"/>
          </p:cNvSpPr>
          <p:nvPr>
            <p:ph type="dt" sz="half" idx="10"/>
          </p:nvPr>
        </p:nvSpPr>
        <p:spPr/>
        <p:txBody>
          <a:bodyPr/>
          <a:lstStyle/>
          <a:p>
            <a:fld id="{567D7B82-DEC4-46FE-BE46-0CF680095AEA}" type="datetimeFigureOut">
              <a:rPr lang="en-US" smtClean="0"/>
              <a:t>12/11/2023</a:t>
            </a:fld>
            <a:endParaRPr lang="en-US"/>
          </a:p>
        </p:txBody>
      </p:sp>
      <p:sp>
        <p:nvSpPr>
          <p:cNvPr id="6" name="Footer Placeholder 5">
            <a:extLst>
              <a:ext uri="{FF2B5EF4-FFF2-40B4-BE49-F238E27FC236}">
                <a16:creationId xmlns:a16="http://schemas.microsoft.com/office/drawing/2014/main" id="{B67FEC19-2697-6FCD-F202-8061652E07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F83A8F-921C-37E9-969D-9DEACD4CDABB}"/>
              </a:ext>
            </a:extLst>
          </p:cNvPr>
          <p:cNvSpPr>
            <a:spLocks noGrp="1"/>
          </p:cNvSpPr>
          <p:nvPr>
            <p:ph type="sldNum" sz="quarter" idx="12"/>
          </p:nvPr>
        </p:nvSpPr>
        <p:spPr/>
        <p:txBody>
          <a:bodyPr/>
          <a:lstStyle/>
          <a:p>
            <a:fld id="{CF457819-1E18-4CDC-8858-9ADA9A6BE15C}" type="slidenum">
              <a:rPr lang="en-US" smtClean="0"/>
              <a:t>‹#›</a:t>
            </a:fld>
            <a:endParaRPr lang="en-US"/>
          </a:p>
        </p:txBody>
      </p:sp>
    </p:spTree>
    <p:extLst>
      <p:ext uri="{BB962C8B-B14F-4D97-AF65-F5344CB8AC3E}">
        <p14:creationId xmlns:p14="http://schemas.microsoft.com/office/powerpoint/2010/main" val="82385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70426A-7F13-75C2-F9B7-9C332D78BF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B77686-E22D-A571-CCE5-47AE63ECE5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E5D1E2-11E0-E7C2-037D-B1243B554E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D7B82-DEC4-46FE-BE46-0CF680095AEA}" type="datetimeFigureOut">
              <a:rPr lang="en-US" smtClean="0"/>
              <a:t>12/11/2023</a:t>
            </a:fld>
            <a:endParaRPr lang="en-US"/>
          </a:p>
        </p:txBody>
      </p:sp>
      <p:sp>
        <p:nvSpPr>
          <p:cNvPr id="5" name="Footer Placeholder 4">
            <a:extLst>
              <a:ext uri="{FF2B5EF4-FFF2-40B4-BE49-F238E27FC236}">
                <a16:creationId xmlns:a16="http://schemas.microsoft.com/office/drawing/2014/main" id="{9B7FF35E-7C6E-C7CF-60C0-88AE7BF348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24DE6C-756B-9F9B-301F-EA00325199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57819-1E18-4CDC-8858-9ADA9A6BE15C}" type="slidenum">
              <a:rPr lang="en-US" smtClean="0"/>
              <a:t>‹#›</a:t>
            </a:fld>
            <a:endParaRPr lang="en-US"/>
          </a:p>
        </p:txBody>
      </p:sp>
    </p:spTree>
    <p:extLst>
      <p:ext uri="{BB962C8B-B14F-4D97-AF65-F5344CB8AC3E}">
        <p14:creationId xmlns:p14="http://schemas.microsoft.com/office/powerpoint/2010/main" val="3869135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rticles.latimes.com/1985-08-24/news/mn-26087_1_union-carbide-corp" TargetMode="External"/><Relationship Id="rId2" Type="http://schemas.openxmlformats.org/officeDocument/2006/relationships/hyperlink" Target="https://archive.today/20121213150001/http:/ntp.niehs.nih.gov/index.cfm?objectid=E87767BC-BDB5-82F8-F5CA84CEF0EA39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7573E-7ECA-D9B0-5E94-1A49A886AF32}"/>
              </a:ext>
            </a:extLst>
          </p:cNvPr>
          <p:cNvSpPr>
            <a:spLocks noGrp="1"/>
          </p:cNvSpPr>
          <p:nvPr>
            <p:ph type="ctrTitle"/>
          </p:nvPr>
        </p:nvSpPr>
        <p:spPr/>
        <p:txBody>
          <a:bodyPr/>
          <a:lstStyle/>
          <a:p>
            <a:r>
              <a:rPr lang="en-US" dirty="0"/>
              <a:t>Chemical Reporting &amp; Preparedness at DEQ</a:t>
            </a:r>
          </a:p>
        </p:txBody>
      </p:sp>
      <p:pic>
        <p:nvPicPr>
          <p:cNvPr id="4" name="Picture 3">
            <a:extLst>
              <a:ext uri="{FF2B5EF4-FFF2-40B4-BE49-F238E27FC236}">
                <a16:creationId xmlns:a16="http://schemas.microsoft.com/office/drawing/2014/main" id="{D9D57E8B-1456-43D3-F0A0-8193B1ACAE16}"/>
              </a:ext>
            </a:extLst>
          </p:cNvPr>
          <p:cNvPicPr>
            <a:picLocks noChangeAspect="1"/>
          </p:cNvPicPr>
          <p:nvPr/>
        </p:nvPicPr>
        <p:blipFill>
          <a:blip r:embed="rId2">
            <a:alphaModFix amt="35000"/>
          </a:blip>
          <a:stretch>
            <a:fillRect/>
          </a:stretch>
        </p:blipFill>
        <p:spPr>
          <a:xfrm>
            <a:off x="4143375" y="3806031"/>
            <a:ext cx="3905250" cy="1247775"/>
          </a:xfrm>
          <a:prstGeom prst="rect">
            <a:avLst/>
          </a:prstGeom>
        </p:spPr>
      </p:pic>
    </p:spTree>
    <p:extLst>
      <p:ext uri="{BB962C8B-B14F-4D97-AF65-F5344CB8AC3E}">
        <p14:creationId xmlns:p14="http://schemas.microsoft.com/office/powerpoint/2010/main" val="3539135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DBEA9-E52D-D57D-4DE5-540BE5ADFC91}"/>
              </a:ext>
            </a:extLst>
          </p:cNvPr>
          <p:cNvSpPr>
            <a:spLocks noGrp="1"/>
          </p:cNvSpPr>
          <p:nvPr>
            <p:ph type="title"/>
          </p:nvPr>
        </p:nvSpPr>
        <p:spPr/>
        <p:txBody>
          <a:bodyPr/>
          <a:lstStyle/>
          <a:p>
            <a:r>
              <a:rPr lang="en-US" dirty="0"/>
              <a:t>Who is in the LEPC	</a:t>
            </a:r>
          </a:p>
        </p:txBody>
      </p:sp>
      <p:sp>
        <p:nvSpPr>
          <p:cNvPr id="3" name="Content Placeholder 2">
            <a:extLst>
              <a:ext uri="{FF2B5EF4-FFF2-40B4-BE49-F238E27FC236}">
                <a16:creationId xmlns:a16="http://schemas.microsoft.com/office/drawing/2014/main" id="{1E5644E5-FB5E-DEBF-5BFA-5A1B998A88BD}"/>
              </a:ext>
            </a:extLst>
          </p:cNvPr>
          <p:cNvSpPr>
            <a:spLocks noGrp="1"/>
          </p:cNvSpPr>
          <p:nvPr>
            <p:ph idx="1"/>
          </p:nvPr>
        </p:nvSpPr>
        <p:spPr/>
        <p:txBody>
          <a:bodyPr>
            <a:normAutofit/>
          </a:bodyPr>
          <a:lstStyle/>
          <a:p>
            <a:r>
              <a:rPr lang="en-US" dirty="0"/>
              <a:t>Each local emergency planning committee shall include, at a minimum, representation from each of the following groups or organizations: </a:t>
            </a:r>
          </a:p>
          <a:p>
            <a:r>
              <a:rPr lang="en-US" dirty="0"/>
              <a:t>1. Elected state and local officials; </a:t>
            </a:r>
          </a:p>
          <a:p>
            <a:r>
              <a:rPr lang="en-US" dirty="0"/>
              <a:t>2. Law enforcement; </a:t>
            </a:r>
          </a:p>
          <a:p>
            <a:r>
              <a:rPr lang="en-US" dirty="0"/>
              <a:t>3. Civil defense; </a:t>
            </a:r>
          </a:p>
          <a:p>
            <a:r>
              <a:rPr lang="en-US" dirty="0"/>
              <a:t>4. Fire fighting; </a:t>
            </a:r>
          </a:p>
          <a:p>
            <a:r>
              <a:rPr lang="en-US" dirty="0"/>
              <a:t>5. First aid; </a:t>
            </a:r>
          </a:p>
          <a:p>
            <a:r>
              <a:rPr lang="en-US" dirty="0"/>
              <a:t>6. Health; </a:t>
            </a:r>
          </a:p>
          <a:p>
            <a:endParaRPr lang="en-US" dirty="0"/>
          </a:p>
        </p:txBody>
      </p:sp>
    </p:spTree>
    <p:extLst>
      <p:ext uri="{BB962C8B-B14F-4D97-AF65-F5344CB8AC3E}">
        <p14:creationId xmlns:p14="http://schemas.microsoft.com/office/powerpoint/2010/main" val="670487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54443-6120-8D4A-85E6-5CCC7A445A4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0CCB014-504A-9BD7-2F88-FE7098D1F725}"/>
              </a:ext>
            </a:extLst>
          </p:cNvPr>
          <p:cNvSpPr>
            <a:spLocks noGrp="1"/>
          </p:cNvSpPr>
          <p:nvPr>
            <p:ph idx="1"/>
          </p:nvPr>
        </p:nvSpPr>
        <p:spPr/>
        <p:txBody>
          <a:bodyPr>
            <a:normAutofit/>
          </a:bodyPr>
          <a:lstStyle/>
          <a:p>
            <a:r>
              <a:rPr lang="en-US" dirty="0"/>
              <a:t>7. Environmental; </a:t>
            </a:r>
          </a:p>
          <a:p>
            <a:r>
              <a:rPr lang="en-US" dirty="0"/>
              <a:t>8. Hospital; </a:t>
            </a:r>
          </a:p>
          <a:p>
            <a:r>
              <a:rPr lang="en-US" dirty="0"/>
              <a:t>9. Transportation personnel; </a:t>
            </a:r>
          </a:p>
          <a:p>
            <a:r>
              <a:rPr lang="en-US" dirty="0"/>
              <a:t>10. Broadcast and print media; </a:t>
            </a:r>
          </a:p>
          <a:p>
            <a:r>
              <a:rPr lang="en-US" dirty="0"/>
              <a:t>11. Community groups; </a:t>
            </a:r>
          </a:p>
          <a:p>
            <a:r>
              <a:rPr lang="en-US" dirty="0"/>
              <a:t>and 12. Owners and operators of facilities which manufacture, store, or use in any manner those substances specified as extremely hazardous by the administrator of the federal Environmental Protection Agency. </a:t>
            </a:r>
          </a:p>
          <a:p>
            <a:endParaRPr lang="en-US" dirty="0"/>
          </a:p>
        </p:txBody>
      </p:sp>
    </p:spTree>
    <p:extLst>
      <p:ext uri="{BB962C8B-B14F-4D97-AF65-F5344CB8AC3E}">
        <p14:creationId xmlns:p14="http://schemas.microsoft.com/office/powerpoint/2010/main" val="128368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C380E-DF0D-E59A-97C8-5454E1733EB2}"/>
              </a:ext>
            </a:extLst>
          </p:cNvPr>
          <p:cNvSpPr>
            <a:spLocks noGrp="1"/>
          </p:cNvSpPr>
          <p:nvPr>
            <p:ph type="title"/>
          </p:nvPr>
        </p:nvSpPr>
        <p:spPr/>
        <p:txBody>
          <a:bodyPr/>
          <a:lstStyle/>
          <a:p>
            <a:r>
              <a:rPr lang="en-US" dirty="0"/>
              <a:t>Requirements of the LEPC	</a:t>
            </a:r>
          </a:p>
        </p:txBody>
      </p:sp>
      <p:sp>
        <p:nvSpPr>
          <p:cNvPr id="3" name="Content Placeholder 2">
            <a:extLst>
              <a:ext uri="{FF2B5EF4-FFF2-40B4-BE49-F238E27FC236}">
                <a16:creationId xmlns:a16="http://schemas.microsoft.com/office/drawing/2014/main" id="{C500E967-A93B-D80D-7EDB-B8473473F244}"/>
              </a:ext>
            </a:extLst>
          </p:cNvPr>
          <p:cNvSpPr>
            <a:spLocks noGrp="1"/>
          </p:cNvSpPr>
          <p:nvPr>
            <p:ph idx="1"/>
          </p:nvPr>
        </p:nvSpPr>
        <p:spPr/>
        <p:txBody>
          <a:bodyPr>
            <a:normAutofit/>
          </a:bodyPr>
          <a:lstStyle/>
          <a:p>
            <a:r>
              <a:rPr lang="en-US" dirty="0">
                <a:solidFill>
                  <a:srgbClr val="1B1B1B"/>
                </a:solidFill>
                <a:latin typeface="Source Sans Pro Web"/>
              </a:rPr>
              <a:t>Develop an emergency response plan</a:t>
            </a:r>
          </a:p>
          <a:p>
            <a:pPr marL="457200" lvl="1" indent="0">
              <a:buNone/>
            </a:pPr>
            <a:endParaRPr lang="en-US" dirty="0">
              <a:solidFill>
                <a:srgbClr val="1B1B1B"/>
              </a:solidFill>
              <a:latin typeface="Source Sans Pro Web"/>
            </a:endParaRPr>
          </a:p>
          <a:p>
            <a:r>
              <a:rPr lang="en-US" dirty="0">
                <a:solidFill>
                  <a:srgbClr val="1B1B1B"/>
                </a:solidFill>
                <a:latin typeface="Source Sans Pro Web"/>
              </a:rPr>
              <a:t>Evaluate the need for resources necessary to develop, implement, and exercise the emergency plan, and shall make recommendations with respect to additional resources that may be required and the means for providing such additional resources</a:t>
            </a:r>
          </a:p>
          <a:p>
            <a:pPr marL="457200" lvl="1" indent="0">
              <a:buNone/>
            </a:pPr>
            <a:r>
              <a:rPr lang="en-US" dirty="0">
                <a:solidFill>
                  <a:srgbClr val="1B1B1B"/>
                </a:solidFill>
                <a:latin typeface="Source Sans Pro Web"/>
              </a:rPr>
              <a:t> </a:t>
            </a:r>
          </a:p>
          <a:p>
            <a:r>
              <a:rPr lang="en-US" dirty="0">
                <a:solidFill>
                  <a:srgbClr val="1B1B1B"/>
                </a:solidFill>
                <a:latin typeface="Source Sans Pro Web"/>
              </a:rPr>
              <a:t>Review the plan at least annually</a:t>
            </a:r>
          </a:p>
          <a:p>
            <a:pPr marL="0" indent="0">
              <a:buNone/>
            </a:pPr>
            <a:endParaRPr lang="en-US" dirty="0">
              <a:solidFill>
                <a:srgbClr val="1B1B1B"/>
              </a:solidFill>
              <a:latin typeface="Source Sans Pro Web"/>
            </a:endParaRPr>
          </a:p>
        </p:txBody>
      </p:sp>
    </p:spTree>
    <p:extLst>
      <p:ext uri="{BB962C8B-B14F-4D97-AF65-F5344CB8AC3E}">
        <p14:creationId xmlns:p14="http://schemas.microsoft.com/office/powerpoint/2010/main" val="440138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4309-3EDC-27D2-8181-837F904926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EAB4B4-54FD-700C-E0EE-9B2B3D947A1F}"/>
              </a:ext>
            </a:extLst>
          </p:cNvPr>
          <p:cNvSpPr>
            <a:spLocks noGrp="1"/>
          </p:cNvSpPr>
          <p:nvPr>
            <p:ph idx="1"/>
          </p:nvPr>
        </p:nvSpPr>
        <p:spPr/>
        <p:txBody>
          <a:bodyPr>
            <a:normAutofit lnSpcReduction="10000"/>
          </a:bodyPr>
          <a:lstStyle/>
          <a:p>
            <a:r>
              <a:rPr lang="en-US" dirty="0">
                <a:solidFill>
                  <a:srgbClr val="1B1B1B"/>
                </a:solidFill>
                <a:latin typeface="Source Sans Pro Web"/>
              </a:rPr>
              <a:t>Provide information about chemicals in the community to citizens.</a:t>
            </a:r>
          </a:p>
          <a:p>
            <a:pPr marL="0" indent="0">
              <a:buNone/>
            </a:pPr>
            <a:endParaRPr lang="en-US" dirty="0">
              <a:solidFill>
                <a:srgbClr val="1B1B1B"/>
              </a:solidFill>
              <a:latin typeface="Source Sans Pro Web"/>
            </a:endParaRPr>
          </a:p>
          <a:p>
            <a:r>
              <a:rPr lang="en-US" dirty="0">
                <a:solidFill>
                  <a:srgbClr val="1B1B1B"/>
                </a:solidFill>
                <a:latin typeface="Source Sans Pro Web"/>
              </a:rPr>
              <a:t>Take such other action as may be required by the Oklahoma Hazardous Materials Emergency Response Commission or as otherwise deemed necessary to implement the provisions of this act or the federal Superfund Amendments and Reauthorization Act</a:t>
            </a:r>
          </a:p>
          <a:p>
            <a:endParaRPr lang="en-US" dirty="0">
              <a:solidFill>
                <a:srgbClr val="1B1B1B"/>
              </a:solidFill>
              <a:latin typeface="Source Sans Pro Web"/>
            </a:endParaRPr>
          </a:p>
          <a:p>
            <a:r>
              <a:rPr lang="en-US" dirty="0">
                <a:solidFill>
                  <a:srgbClr val="1B1B1B"/>
                </a:solidFill>
                <a:latin typeface="Source Sans Pro Web"/>
              </a:rPr>
              <a:t>Comply with the Oklahoma Open Meeting Law</a:t>
            </a:r>
          </a:p>
          <a:p>
            <a:endParaRPr lang="en-US" dirty="0"/>
          </a:p>
        </p:txBody>
      </p:sp>
    </p:spTree>
    <p:extLst>
      <p:ext uri="{BB962C8B-B14F-4D97-AF65-F5344CB8AC3E}">
        <p14:creationId xmlns:p14="http://schemas.microsoft.com/office/powerpoint/2010/main" val="143842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B51E-4E06-3B60-B6F5-AED5D91DDFDB}"/>
              </a:ext>
            </a:extLst>
          </p:cNvPr>
          <p:cNvSpPr>
            <a:spLocks noGrp="1"/>
          </p:cNvSpPr>
          <p:nvPr>
            <p:ph type="title"/>
          </p:nvPr>
        </p:nvSpPr>
        <p:spPr/>
        <p:txBody>
          <a:bodyPr>
            <a:normAutofit/>
          </a:bodyPr>
          <a:lstStyle/>
          <a:p>
            <a:r>
              <a:rPr lang="en-US" dirty="0">
                <a:solidFill>
                  <a:srgbClr val="1B1B1B"/>
                </a:solidFill>
                <a:latin typeface="+mn-lt"/>
              </a:rPr>
              <a:t>Oklahoma Open Meeting Law</a:t>
            </a:r>
            <a:br>
              <a:rPr lang="en-US" dirty="0">
                <a:solidFill>
                  <a:srgbClr val="1B1B1B"/>
                </a:solidFill>
                <a:latin typeface="Source Sans Pro Web"/>
              </a:rPr>
            </a:br>
            <a:endParaRPr lang="en-US" dirty="0"/>
          </a:p>
        </p:txBody>
      </p:sp>
      <p:sp>
        <p:nvSpPr>
          <p:cNvPr id="3" name="Content Placeholder 2">
            <a:extLst>
              <a:ext uri="{FF2B5EF4-FFF2-40B4-BE49-F238E27FC236}">
                <a16:creationId xmlns:a16="http://schemas.microsoft.com/office/drawing/2014/main" id="{4EBA2A52-C3E4-0030-C5A9-D0F99B90BCC3}"/>
              </a:ext>
            </a:extLst>
          </p:cNvPr>
          <p:cNvSpPr>
            <a:spLocks noGrp="1"/>
          </p:cNvSpPr>
          <p:nvPr>
            <p:ph idx="1"/>
          </p:nvPr>
        </p:nvSpPr>
        <p:spPr/>
        <p:txBody>
          <a:bodyPr>
            <a:normAutofit/>
          </a:bodyPr>
          <a:lstStyle/>
          <a:p>
            <a:r>
              <a:rPr lang="en-US" dirty="0"/>
              <a:t>Every regular, special, emergency, or reconvened meeting of a public body shall be open</a:t>
            </a:r>
          </a:p>
          <a:p>
            <a:r>
              <a:rPr lang="en-US" dirty="0"/>
              <a:t>Required Pre-Meeting Actions</a:t>
            </a:r>
          </a:p>
          <a:p>
            <a:pPr lvl="1"/>
            <a:r>
              <a:rPr lang="en-US" dirty="0"/>
              <a:t>Provide Notice</a:t>
            </a:r>
          </a:p>
          <a:p>
            <a:pPr lvl="2"/>
            <a:r>
              <a:rPr lang="en-US" dirty="0"/>
              <a:t>Annually by December 15 for the next calendar year ▫ Include date, time, and place of meetings </a:t>
            </a:r>
          </a:p>
          <a:p>
            <a:pPr lvl="2"/>
            <a:r>
              <a:rPr lang="en-US" dirty="0"/>
              <a:t>Regular meetings can be changed with 10 days notice</a:t>
            </a:r>
          </a:p>
          <a:p>
            <a:pPr lvl="2"/>
            <a:r>
              <a:rPr lang="en-US" dirty="0"/>
              <a:t>To whom? </a:t>
            </a:r>
          </a:p>
          <a:p>
            <a:pPr lvl="3"/>
            <a:r>
              <a:rPr lang="en-US" dirty="0"/>
              <a:t>County public bodies: County Clerk of the county where the body is principally located</a:t>
            </a:r>
          </a:p>
        </p:txBody>
      </p:sp>
    </p:spTree>
    <p:extLst>
      <p:ext uri="{BB962C8B-B14F-4D97-AF65-F5344CB8AC3E}">
        <p14:creationId xmlns:p14="http://schemas.microsoft.com/office/powerpoint/2010/main" val="398083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84395-74F0-252A-016C-3D654C66FCF9}"/>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684672E8-DBA4-AB5F-C3B4-D04608020F5F}"/>
              </a:ext>
            </a:extLst>
          </p:cNvPr>
          <p:cNvSpPr>
            <a:spLocks noGrp="1"/>
          </p:cNvSpPr>
          <p:nvPr>
            <p:ph idx="1"/>
          </p:nvPr>
        </p:nvSpPr>
        <p:spPr/>
        <p:txBody>
          <a:bodyPr/>
          <a:lstStyle/>
          <a:p>
            <a:r>
              <a:rPr lang="en-US" dirty="0"/>
              <a:t>Post Agenda</a:t>
            </a:r>
          </a:p>
          <a:p>
            <a:pPr lvl="1"/>
            <a:r>
              <a:rPr lang="en-US" dirty="0"/>
              <a:t>Display agenda 24 hours prior to meeting</a:t>
            </a:r>
          </a:p>
          <a:p>
            <a:pPr lvl="1"/>
            <a:r>
              <a:rPr lang="en-US" dirty="0"/>
              <a:t>Where?</a:t>
            </a:r>
          </a:p>
          <a:p>
            <a:pPr lvl="2"/>
            <a:r>
              <a:rPr lang="en-US" dirty="0"/>
              <a:t> 1. Post notice and agenda at principal office (or location of meeting if no office exists)</a:t>
            </a:r>
          </a:p>
          <a:p>
            <a:pPr marL="914400" lvl="2" indent="0">
              <a:buNone/>
            </a:pPr>
            <a:r>
              <a:rPr lang="en-US" dirty="0"/>
              <a:t>OR</a:t>
            </a:r>
          </a:p>
          <a:p>
            <a:pPr lvl="2"/>
            <a:r>
              <a:rPr lang="en-US" dirty="0"/>
              <a:t>2. Post on public body’s website ▫ Must also maintain an email distribution system and send notice to this group no less than 24 hours in advance, ▫ AND, post notice and agenda at the principal office (or location of meeting) during normal business hours at least 24 hours in advance</a:t>
            </a:r>
          </a:p>
          <a:p>
            <a:endParaRPr lang="en-US" dirty="0"/>
          </a:p>
        </p:txBody>
      </p:sp>
    </p:spTree>
    <p:extLst>
      <p:ext uri="{BB962C8B-B14F-4D97-AF65-F5344CB8AC3E}">
        <p14:creationId xmlns:p14="http://schemas.microsoft.com/office/powerpoint/2010/main" val="1808066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D1CDA-9D13-F382-45FD-AB7AE704C3F1}"/>
              </a:ext>
            </a:extLst>
          </p:cNvPr>
          <p:cNvSpPr>
            <a:spLocks noGrp="1"/>
          </p:cNvSpPr>
          <p:nvPr>
            <p:ph type="title"/>
          </p:nvPr>
        </p:nvSpPr>
        <p:spPr/>
        <p:txBody>
          <a:bodyPr/>
          <a:lstStyle/>
          <a:p>
            <a:r>
              <a:rPr lang="en-US" dirty="0"/>
              <a:t>CAMEO and MARPLOT	</a:t>
            </a:r>
          </a:p>
        </p:txBody>
      </p:sp>
      <p:sp>
        <p:nvSpPr>
          <p:cNvPr id="3" name="Content Placeholder 2">
            <a:extLst>
              <a:ext uri="{FF2B5EF4-FFF2-40B4-BE49-F238E27FC236}">
                <a16:creationId xmlns:a16="http://schemas.microsoft.com/office/drawing/2014/main" id="{4DC7FD94-FE94-39CB-74EE-48AF691F3958}"/>
              </a:ext>
            </a:extLst>
          </p:cNvPr>
          <p:cNvSpPr>
            <a:spLocks noGrp="1"/>
          </p:cNvSpPr>
          <p:nvPr>
            <p:ph idx="1"/>
          </p:nvPr>
        </p:nvSpPr>
        <p:spPr/>
        <p:txBody>
          <a:bodyPr/>
          <a:lstStyle/>
          <a:p>
            <a:r>
              <a:rPr lang="en-US" dirty="0"/>
              <a:t>Free Emergency Management Software used by CR&amp;P Staff</a:t>
            </a:r>
          </a:p>
          <a:p>
            <a:pPr lvl="1"/>
            <a:r>
              <a:rPr lang="en-US" dirty="0"/>
              <a:t>As well as Emergency Managers and Tier II Facilities</a:t>
            </a:r>
          </a:p>
          <a:p>
            <a:endParaRPr lang="en-US" dirty="0"/>
          </a:p>
          <a:p>
            <a:r>
              <a:rPr lang="en-US" dirty="0"/>
              <a:t>Mapping component in MARPLOT allow for the overlaying of Tier II sites along with schools, hospitals, and other local points of interest</a:t>
            </a:r>
          </a:p>
          <a:p>
            <a:endParaRPr lang="en-US" dirty="0"/>
          </a:p>
          <a:p>
            <a:r>
              <a:rPr lang="en-US" dirty="0"/>
              <a:t>Free Training and help available by CR&amp;P Staff</a:t>
            </a:r>
          </a:p>
        </p:txBody>
      </p:sp>
    </p:spTree>
    <p:extLst>
      <p:ext uri="{BB962C8B-B14F-4D97-AF65-F5344CB8AC3E}">
        <p14:creationId xmlns:p14="http://schemas.microsoft.com/office/powerpoint/2010/main" val="1080783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D6F3-48ED-12CC-2BEA-893067C01332}"/>
              </a:ext>
            </a:extLst>
          </p:cNvPr>
          <p:cNvSpPr>
            <a:spLocks noGrp="1"/>
          </p:cNvSpPr>
          <p:nvPr>
            <p:ph type="title"/>
          </p:nvPr>
        </p:nvSpPr>
        <p:spPr/>
        <p:txBody>
          <a:bodyPr/>
          <a:lstStyle/>
          <a:p>
            <a:r>
              <a:rPr lang="en-US" dirty="0"/>
              <a:t>Contacts at DEQ</a:t>
            </a:r>
          </a:p>
        </p:txBody>
      </p:sp>
      <p:sp>
        <p:nvSpPr>
          <p:cNvPr id="3" name="Content Placeholder 2">
            <a:extLst>
              <a:ext uri="{FF2B5EF4-FFF2-40B4-BE49-F238E27FC236}">
                <a16:creationId xmlns:a16="http://schemas.microsoft.com/office/drawing/2014/main" id="{C2425B2F-1A7D-B41F-DF88-B2E25BA72B4C}"/>
              </a:ext>
            </a:extLst>
          </p:cNvPr>
          <p:cNvSpPr>
            <a:spLocks noGrp="1"/>
          </p:cNvSpPr>
          <p:nvPr>
            <p:ph idx="1"/>
          </p:nvPr>
        </p:nvSpPr>
        <p:spPr/>
        <p:txBody>
          <a:bodyPr/>
          <a:lstStyle/>
          <a:p>
            <a:r>
              <a:rPr lang="en-US" dirty="0"/>
              <a:t>Matt Wormus </a:t>
            </a:r>
          </a:p>
          <a:p>
            <a:endParaRPr lang="en-US" dirty="0"/>
          </a:p>
          <a:p>
            <a:r>
              <a:rPr lang="en-US" dirty="0"/>
              <a:t>Tommy Holbrook</a:t>
            </a:r>
          </a:p>
          <a:p>
            <a:endParaRPr lang="en-US" dirty="0"/>
          </a:p>
          <a:p>
            <a:pPr marL="0" indent="0">
              <a:buNone/>
            </a:pPr>
            <a:endParaRPr lang="en-US" dirty="0"/>
          </a:p>
        </p:txBody>
      </p:sp>
    </p:spTree>
    <p:extLst>
      <p:ext uri="{BB962C8B-B14F-4D97-AF65-F5344CB8AC3E}">
        <p14:creationId xmlns:p14="http://schemas.microsoft.com/office/powerpoint/2010/main" val="50840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9E342-C852-348E-36D6-639537025F6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CE6F704-A56B-80DC-0D4C-B73413918045}"/>
              </a:ext>
            </a:extLst>
          </p:cNvPr>
          <p:cNvSpPr>
            <a:spLocks noGrp="1"/>
          </p:cNvSpPr>
          <p:nvPr>
            <p:ph idx="1"/>
          </p:nvPr>
        </p:nvSpPr>
        <p:spPr/>
        <p:txBody>
          <a:bodyPr/>
          <a:lstStyle/>
          <a:p>
            <a:r>
              <a:rPr lang="en-US" dirty="0"/>
              <a:t>The Chemical Reporting and Preparedness Section covers and regulates the rules of EPCRA (Emergency Planning and Community Right-to-Know Act) </a:t>
            </a:r>
          </a:p>
        </p:txBody>
      </p:sp>
    </p:spTree>
    <p:extLst>
      <p:ext uri="{BB962C8B-B14F-4D97-AF65-F5344CB8AC3E}">
        <p14:creationId xmlns:p14="http://schemas.microsoft.com/office/powerpoint/2010/main" val="333608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A841D-6BAE-AB3C-396F-AFA1D5A660CF}"/>
              </a:ext>
            </a:extLst>
          </p:cNvPr>
          <p:cNvSpPr>
            <a:spLocks noGrp="1"/>
          </p:cNvSpPr>
          <p:nvPr>
            <p:ph type="title"/>
          </p:nvPr>
        </p:nvSpPr>
        <p:spPr/>
        <p:txBody>
          <a:bodyPr/>
          <a:lstStyle/>
          <a:p>
            <a:r>
              <a:rPr lang="en-US" dirty="0"/>
              <a:t>What led to EPCRA</a:t>
            </a:r>
          </a:p>
        </p:txBody>
      </p:sp>
      <p:sp>
        <p:nvSpPr>
          <p:cNvPr id="3" name="Content Placeholder 2">
            <a:extLst>
              <a:ext uri="{FF2B5EF4-FFF2-40B4-BE49-F238E27FC236}">
                <a16:creationId xmlns:a16="http://schemas.microsoft.com/office/drawing/2014/main" id="{258871D7-C37E-9EE7-835E-C9385FC61523}"/>
              </a:ext>
            </a:extLst>
          </p:cNvPr>
          <p:cNvSpPr>
            <a:spLocks noGrp="1"/>
          </p:cNvSpPr>
          <p:nvPr>
            <p:ph idx="1"/>
          </p:nvPr>
        </p:nvSpPr>
        <p:spPr/>
        <p:txBody>
          <a:bodyPr/>
          <a:lstStyle/>
          <a:p>
            <a:r>
              <a:rPr lang="en-US" dirty="0"/>
              <a:t>December 3, 1984, Bhopal India </a:t>
            </a:r>
          </a:p>
          <a:p>
            <a:pPr lvl="1"/>
            <a:r>
              <a:rPr lang="en-US" dirty="0"/>
              <a:t>Union Carbide Plant accidental release of deadly Methyl Isocyanate gas used in pesticide manufacturing</a:t>
            </a:r>
          </a:p>
          <a:p>
            <a:r>
              <a:rPr lang="en-US" b="0" i="0" dirty="0"/>
              <a:t>Kanawha Valley of West Virginia</a:t>
            </a:r>
            <a:endParaRPr lang="en-US" dirty="0"/>
          </a:p>
          <a:p>
            <a:pPr lvl="1"/>
            <a:r>
              <a:rPr lang="en-US" b="0" i="0" dirty="0">
                <a:solidFill>
                  <a:schemeClr val="tx1"/>
                </a:solidFill>
              </a:rPr>
              <a:t>On August 11, 1985, 500 gallons of </a:t>
            </a:r>
            <a:r>
              <a:rPr lang="en-US" b="0" i="0" dirty="0">
                <a:solidFill>
                  <a:schemeClr val="tx1"/>
                </a:solidFill>
                <a:hlinkClick r:id="rId2">
                  <a:extLst>
                    <a:ext uri="{A12FA001-AC4F-418D-AE19-62706E023703}">
                      <ahyp:hlinkClr xmlns:ahyp="http://schemas.microsoft.com/office/drawing/2018/hyperlinkcolor" val="tx"/>
                    </a:ext>
                  </a:extLst>
                </a:hlinkClick>
              </a:rPr>
              <a:t>aldicarb oxime</a:t>
            </a:r>
            <a:r>
              <a:rPr lang="en-US" b="0" i="0" dirty="0">
                <a:solidFill>
                  <a:schemeClr val="tx1"/>
                </a:solidFill>
              </a:rPr>
              <a:t> and highly toxic MIC </a:t>
            </a:r>
            <a:r>
              <a:rPr lang="en-US" b="0" i="0" dirty="0">
                <a:solidFill>
                  <a:schemeClr val="tx1"/>
                </a:solidFill>
                <a:hlinkClick r:id="rId3">
                  <a:extLst>
                    <a:ext uri="{A12FA001-AC4F-418D-AE19-62706E023703}">
                      <ahyp:hlinkClr xmlns:ahyp="http://schemas.microsoft.com/office/drawing/2018/hyperlinkcolor" val="tx"/>
                    </a:ext>
                  </a:extLst>
                </a:hlinkClick>
              </a:rPr>
              <a:t>leaked from the Institute plant</a:t>
            </a:r>
            <a:r>
              <a:rPr lang="en-US" b="0" i="0" dirty="0">
                <a:solidFill>
                  <a:schemeClr val="tx1"/>
                </a:solidFill>
              </a:rPr>
              <a:t>. Although no one was killed, 134 people living around the plant were treated at local hospitals.</a:t>
            </a:r>
          </a:p>
          <a:p>
            <a:r>
              <a:rPr lang="en-US" b="0" i="0" dirty="0">
                <a:solidFill>
                  <a:schemeClr val="tx1"/>
                </a:solidFill>
              </a:rPr>
              <a:t>United States Congress passed the Emergency Planning and Community Right-to-Know Act (EPCRA) in 1986.</a:t>
            </a:r>
            <a:endParaRPr lang="en-US" dirty="0"/>
          </a:p>
          <a:p>
            <a:endParaRPr lang="en-US" dirty="0">
              <a:solidFill>
                <a:schemeClr val="tx1"/>
              </a:solidFill>
            </a:endParaRPr>
          </a:p>
          <a:p>
            <a:endParaRPr lang="en-US" dirty="0"/>
          </a:p>
          <a:p>
            <a:endParaRPr lang="en-US" dirty="0"/>
          </a:p>
        </p:txBody>
      </p:sp>
    </p:spTree>
    <p:extLst>
      <p:ext uri="{BB962C8B-B14F-4D97-AF65-F5344CB8AC3E}">
        <p14:creationId xmlns:p14="http://schemas.microsoft.com/office/powerpoint/2010/main" val="204030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88BCD-5444-3060-8136-884CB78AE438}"/>
              </a:ext>
            </a:extLst>
          </p:cNvPr>
          <p:cNvSpPr>
            <a:spLocks noGrp="1"/>
          </p:cNvSpPr>
          <p:nvPr>
            <p:ph type="title"/>
          </p:nvPr>
        </p:nvSpPr>
        <p:spPr/>
        <p:txBody>
          <a:bodyPr/>
          <a:lstStyle/>
          <a:p>
            <a:r>
              <a:rPr lang="en-US" dirty="0"/>
              <a:t>What does EPCRA cover at DEQ?			</a:t>
            </a:r>
          </a:p>
        </p:txBody>
      </p:sp>
      <p:sp>
        <p:nvSpPr>
          <p:cNvPr id="3" name="Content Placeholder 2">
            <a:extLst>
              <a:ext uri="{FF2B5EF4-FFF2-40B4-BE49-F238E27FC236}">
                <a16:creationId xmlns:a16="http://schemas.microsoft.com/office/drawing/2014/main" id="{2DF8A6C4-D409-D646-9EF1-F6A16217E919}"/>
              </a:ext>
            </a:extLst>
          </p:cNvPr>
          <p:cNvSpPr>
            <a:spLocks noGrp="1"/>
          </p:cNvSpPr>
          <p:nvPr>
            <p:ph idx="1"/>
          </p:nvPr>
        </p:nvSpPr>
        <p:spPr/>
        <p:txBody>
          <a:bodyPr/>
          <a:lstStyle/>
          <a:p>
            <a:r>
              <a:rPr lang="en-US" dirty="0"/>
              <a:t>Tier II Reporting</a:t>
            </a:r>
          </a:p>
          <a:p>
            <a:endParaRPr lang="en-US" dirty="0"/>
          </a:p>
          <a:p>
            <a:r>
              <a:rPr lang="en-US" dirty="0"/>
              <a:t>Spill Reporting</a:t>
            </a:r>
          </a:p>
          <a:p>
            <a:endParaRPr lang="en-US" dirty="0"/>
          </a:p>
          <a:p>
            <a:r>
              <a:rPr lang="en-US" dirty="0"/>
              <a:t>LEPCs (Local Emergency Planning Committees)</a:t>
            </a:r>
          </a:p>
          <a:p>
            <a:endParaRPr lang="en-US" dirty="0"/>
          </a:p>
          <a:p>
            <a:r>
              <a:rPr lang="en-US" dirty="0"/>
              <a:t>State Emergency Response Commission</a:t>
            </a:r>
          </a:p>
          <a:p>
            <a:pPr lvl="1"/>
            <a:r>
              <a:rPr lang="en-US" dirty="0"/>
              <a:t>Oklahoma Hazardous Materials Emergency Response Commission</a:t>
            </a:r>
          </a:p>
          <a:p>
            <a:endParaRPr lang="en-US" dirty="0"/>
          </a:p>
          <a:p>
            <a:endParaRPr lang="en-US" dirty="0"/>
          </a:p>
        </p:txBody>
      </p:sp>
    </p:spTree>
    <p:extLst>
      <p:ext uri="{BB962C8B-B14F-4D97-AF65-F5344CB8AC3E}">
        <p14:creationId xmlns:p14="http://schemas.microsoft.com/office/powerpoint/2010/main" val="4068839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008A7-6A6C-FFBB-7B64-2968E10B0148}"/>
              </a:ext>
            </a:extLst>
          </p:cNvPr>
          <p:cNvSpPr>
            <a:spLocks noGrp="1"/>
          </p:cNvSpPr>
          <p:nvPr>
            <p:ph type="title"/>
          </p:nvPr>
        </p:nvSpPr>
        <p:spPr/>
        <p:txBody>
          <a:bodyPr/>
          <a:lstStyle/>
          <a:p>
            <a:r>
              <a:rPr lang="en-US" dirty="0"/>
              <a:t>Tier II Reporting	</a:t>
            </a:r>
          </a:p>
        </p:txBody>
      </p:sp>
      <p:sp>
        <p:nvSpPr>
          <p:cNvPr id="3" name="Content Placeholder 2">
            <a:extLst>
              <a:ext uri="{FF2B5EF4-FFF2-40B4-BE49-F238E27FC236}">
                <a16:creationId xmlns:a16="http://schemas.microsoft.com/office/drawing/2014/main" id="{BEC885C6-9BB1-037A-9BE6-7E2A3DFCEAD1}"/>
              </a:ext>
            </a:extLst>
          </p:cNvPr>
          <p:cNvSpPr>
            <a:spLocks noGrp="1"/>
          </p:cNvSpPr>
          <p:nvPr>
            <p:ph idx="1"/>
          </p:nvPr>
        </p:nvSpPr>
        <p:spPr/>
        <p:txBody>
          <a:bodyPr/>
          <a:lstStyle/>
          <a:p>
            <a:r>
              <a:rPr lang="en-US" dirty="0"/>
              <a:t>Database of facilities in Oklahoma that store over a reporting threshold of hazardous materials in the state.</a:t>
            </a:r>
          </a:p>
          <a:p>
            <a:endParaRPr lang="en-US" dirty="0"/>
          </a:p>
          <a:p>
            <a:r>
              <a:rPr lang="en-US" dirty="0"/>
              <a:t>Over 50,000 reports annually</a:t>
            </a:r>
          </a:p>
          <a:p>
            <a:endParaRPr lang="en-US" dirty="0"/>
          </a:p>
          <a:p>
            <a:r>
              <a:rPr lang="en-US" dirty="0"/>
              <a:t>Covers facilities from Tank Batteries to Chemical Facilities to Water Treatment Plants</a:t>
            </a:r>
          </a:p>
          <a:p>
            <a:endParaRPr lang="en-US" dirty="0"/>
          </a:p>
          <a:p>
            <a:r>
              <a:rPr lang="en-US" dirty="0"/>
              <a:t>Reports are submitted between January 1 and March 1 of every year.</a:t>
            </a:r>
          </a:p>
          <a:p>
            <a:pPr marL="0" indent="0">
              <a:buNone/>
            </a:pPr>
            <a:endParaRPr lang="en-US" dirty="0"/>
          </a:p>
        </p:txBody>
      </p:sp>
    </p:spTree>
    <p:extLst>
      <p:ext uri="{BB962C8B-B14F-4D97-AF65-F5344CB8AC3E}">
        <p14:creationId xmlns:p14="http://schemas.microsoft.com/office/powerpoint/2010/main" val="397186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3AFE8227-C443-417B-BA91-520EB1EF4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8A31524-0969-BFD4-16EC-0D1765B3C546}"/>
              </a:ext>
            </a:extLst>
          </p:cNvPr>
          <p:cNvPicPr>
            <a:picLocks noChangeAspect="1"/>
          </p:cNvPicPr>
          <p:nvPr/>
        </p:nvPicPr>
        <p:blipFill rotWithShape="1">
          <a:blip r:embed="rId2"/>
          <a:srcRect l="16373" r="8594" b="-1"/>
          <a:stretch/>
        </p:blipFill>
        <p:spPr>
          <a:xfrm>
            <a:off x="605995" y="429"/>
            <a:ext cx="8768914" cy="6408311"/>
          </a:xfrm>
          <a:prstGeom prst="rect">
            <a:avLst/>
          </a:prstGeom>
        </p:spPr>
      </p:pic>
      <p:sp>
        <p:nvSpPr>
          <p:cNvPr id="18" name="Content Placeholder 8">
            <a:extLst>
              <a:ext uri="{FF2B5EF4-FFF2-40B4-BE49-F238E27FC236}">
                <a16:creationId xmlns:a16="http://schemas.microsoft.com/office/drawing/2014/main" id="{55B6A921-1499-7E29-D93F-D624D96B3A2C}"/>
              </a:ext>
            </a:extLst>
          </p:cNvPr>
          <p:cNvSpPr>
            <a:spLocks noGrp="1"/>
          </p:cNvSpPr>
          <p:nvPr>
            <p:ph idx="1"/>
          </p:nvPr>
        </p:nvSpPr>
        <p:spPr>
          <a:xfrm>
            <a:off x="9458036" y="2418408"/>
            <a:ext cx="2127970" cy="3540265"/>
          </a:xfrm>
        </p:spPr>
        <p:txBody>
          <a:bodyPr>
            <a:normAutofit/>
          </a:bodyPr>
          <a:lstStyle/>
          <a:p>
            <a:pPr marL="0" indent="0">
              <a:buNone/>
            </a:pPr>
            <a:r>
              <a:rPr lang="en-US" sz="2000" dirty="0"/>
              <a:t>Geospatial representation of the 2023 Tier II Database.</a:t>
            </a:r>
          </a:p>
          <a:p>
            <a:pPr marL="0" indent="0">
              <a:buNone/>
            </a:pPr>
            <a:endParaRPr lang="en-US" sz="2000" dirty="0"/>
          </a:p>
        </p:txBody>
      </p:sp>
      <p:sp>
        <p:nvSpPr>
          <p:cNvPr id="30" name="Rectangle 29">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1">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B9B782-4893-ADBA-F57B-5685EB8E9265}"/>
              </a:ext>
            </a:extLst>
          </p:cNvPr>
          <p:cNvSpPr>
            <a:spLocks noGrp="1"/>
          </p:cNvSpPr>
          <p:nvPr>
            <p:ph type="title"/>
          </p:nvPr>
        </p:nvSpPr>
        <p:spPr>
          <a:xfrm>
            <a:off x="9458036" y="489507"/>
            <a:ext cx="2276764" cy="1655483"/>
          </a:xfrm>
        </p:spPr>
        <p:txBody>
          <a:bodyPr anchor="b">
            <a:normAutofit/>
          </a:bodyPr>
          <a:lstStyle/>
          <a:p>
            <a:endParaRPr lang="en-US" sz="4000" dirty="0"/>
          </a:p>
        </p:txBody>
      </p:sp>
    </p:spTree>
    <p:extLst>
      <p:ext uri="{BB962C8B-B14F-4D97-AF65-F5344CB8AC3E}">
        <p14:creationId xmlns:p14="http://schemas.microsoft.com/office/powerpoint/2010/main" val="2585843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ECE87-E493-A798-9CB2-05E60632F3C2}"/>
              </a:ext>
            </a:extLst>
          </p:cNvPr>
          <p:cNvSpPr>
            <a:spLocks noGrp="1"/>
          </p:cNvSpPr>
          <p:nvPr>
            <p:ph type="title"/>
          </p:nvPr>
        </p:nvSpPr>
        <p:spPr/>
        <p:txBody>
          <a:bodyPr/>
          <a:lstStyle/>
          <a:p>
            <a:r>
              <a:rPr lang="en-US" dirty="0"/>
              <a:t>Tier II Reporting	</a:t>
            </a:r>
          </a:p>
        </p:txBody>
      </p:sp>
      <p:sp>
        <p:nvSpPr>
          <p:cNvPr id="3" name="Content Placeholder 2">
            <a:extLst>
              <a:ext uri="{FF2B5EF4-FFF2-40B4-BE49-F238E27FC236}">
                <a16:creationId xmlns:a16="http://schemas.microsoft.com/office/drawing/2014/main" id="{B490DD46-43AB-1ACD-B350-A8AB5245385E}"/>
              </a:ext>
            </a:extLst>
          </p:cNvPr>
          <p:cNvSpPr>
            <a:spLocks noGrp="1"/>
          </p:cNvSpPr>
          <p:nvPr>
            <p:ph idx="1"/>
          </p:nvPr>
        </p:nvSpPr>
        <p:spPr/>
        <p:txBody>
          <a:bodyPr/>
          <a:lstStyle/>
          <a:p>
            <a:r>
              <a:rPr lang="en-US" dirty="0"/>
              <a:t>Reports are filed to the DEQ</a:t>
            </a:r>
          </a:p>
          <a:p>
            <a:endParaRPr lang="en-US" dirty="0"/>
          </a:p>
          <a:p>
            <a:r>
              <a:rPr lang="en-US" dirty="0"/>
              <a:t>DEQ then disperses Tier II Data to the County LEPC. County then disperses the data to the First Responder in that area</a:t>
            </a:r>
          </a:p>
          <a:p>
            <a:pPr marL="0" indent="0">
              <a:buNone/>
            </a:pPr>
            <a:endParaRPr lang="en-US" dirty="0"/>
          </a:p>
          <a:p>
            <a:r>
              <a:rPr lang="en-US" dirty="0"/>
              <a:t>Public may request a copy of a Tier II Report by submitting a request for data to the DEQ</a:t>
            </a:r>
          </a:p>
        </p:txBody>
      </p:sp>
    </p:spTree>
    <p:extLst>
      <p:ext uri="{BB962C8B-B14F-4D97-AF65-F5344CB8AC3E}">
        <p14:creationId xmlns:p14="http://schemas.microsoft.com/office/powerpoint/2010/main" val="372662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D4B9D-897F-A686-4375-1BA2DB0EBBFA}"/>
              </a:ext>
            </a:extLst>
          </p:cNvPr>
          <p:cNvSpPr>
            <a:spLocks noGrp="1"/>
          </p:cNvSpPr>
          <p:nvPr>
            <p:ph type="title"/>
          </p:nvPr>
        </p:nvSpPr>
        <p:spPr/>
        <p:txBody>
          <a:bodyPr/>
          <a:lstStyle/>
          <a:p>
            <a:r>
              <a:rPr lang="en-US" dirty="0"/>
              <a:t>Spill Reporting</a:t>
            </a:r>
          </a:p>
        </p:txBody>
      </p:sp>
      <p:sp>
        <p:nvSpPr>
          <p:cNvPr id="3" name="Content Placeholder 2">
            <a:extLst>
              <a:ext uri="{FF2B5EF4-FFF2-40B4-BE49-F238E27FC236}">
                <a16:creationId xmlns:a16="http://schemas.microsoft.com/office/drawing/2014/main" id="{4A1FAF0E-30CF-70B4-F06A-0393B9749C9F}"/>
              </a:ext>
            </a:extLst>
          </p:cNvPr>
          <p:cNvSpPr>
            <a:spLocks noGrp="1"/>
          </p:cNvSpPr>
          <p:nvPr>
            <p:ph idx="1"/>
          </p:nvPr>
        </p:nvSpPr>
        <p:spPr/>
        <p:txBody>
          <a:bodyPr/>
          <a:lstStyle/>
          <a:p>
            <a:r>
              <a:rPr lang="en-US" dirty="0"/>
              <a:t>Facilities must immediately report the accidental release of any substance subject to regulation from the Consolidated List of Lists that is equal to or exceeding the corresponding reportable quantity (RQ)</a:t>
            </a:r>
          </a:p>
          <a:p>
            <a:endParaRPr lang="en-US" dirty="0"/>
          </a:p>
          <a:p>
            <a:r>
              <a:rPr lang="en-US" dirty="0"/>
              <a:t>Facilities must report all spills to</a:t>
            </a:r>
          </a:p>
          <a:p>
            <a:pPr lvl="1"/>
            <a:r>
              <a:rPr lang="en-US" dirty="0"/>
              <a:t>The National Response Center (NRC)</a:t>
            </a:r>
          </a:p>
          <a:p>
            <a:pPr lvl="1"/>
            <a:r>
              <a:rPr lang="en-US" dirty="0"/>
              <a:t>Local First Responders/LEPC (Typically local 911)</a:t>
            </a:r>
          </a:p>
          <a:p>
            <a:pPr lvl="1"/>
            <a:r>
              <a:rPr lang="en-US" dirty="0"/>
              <a:t>State Partners (For the state of Oklahoma this is the 24 Hour ECLS Hotline)</a:t>
            </a:r>
          </a:p>
        </p:txBody>
      </p:sp>
    </p:spTree>
    <p:extLst>
      <p:ext uri="{BB962C8B-B14F-4D97-AF65-F5344CB8AC3E}">
        <p14:creationId xmlns:p14="http://schemas.microsoft.com/office/powerpoint/2010/main" val="285058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090B4-5BE8-00D7-6952-2A9FA81E6989}"/>
              </a:ext>
            </a:extLst>
          </p:cNvPr>
          <p:cNvSpPr>
            <a:spLocks noGrp="1"/>
          </p:cNvSpPr>
          <p:nvPr>
            <p:ph type="title"/>
          </p:nvPr>
        </p:nvSpPr>
        <p:spPr/>
        <p:txBody>
          <a:bodyPr/>
          <a:lstStyle/>
          <a:p>
            <a:r>
              <a:rPr lang="en-US" dirty="0"/>
              <a:t>Local Emergency Planning Committees	</a:t>
            </a:r>
          </a:p>
        </p:txBody>
      </p:sp>
      <p:sp>
        <p:nvSpPr>
          <p:cNvPr id="3" name="Content Placeholder 2">
            <a:extLst>
              <a:ext uri="{FF2B5EF4-FFF2-40B4-BE49-F238E27FC236}">
                <a16:creationId xmlns:a16="http://schemas.microsoft.com/office/drawing/2014/main" id="{8397B8BC-D51C-052E-DEFC-4BC41A500D4B}"/>
              </a:ext>
            </a:extLst>
          </p:cNvPr>
          <p:cNvSpPr>
            <a:spLocks noGrp="1"/>
          </p:cNvSpPr>
          <p:nvPr>
            <p:ph idx="1"/>
          </p:nvPr>
        </p:nvSpPr>
        <p:spPr/>
        <p:txBody>
          <a:bodyPr/>
          <a:lstStyle/>
          <a:p>
            <a:r>
              <a:rPr lang="en-US" dirty="0"/>
              <a:t>DEQ oversees the Local Emergency Planning Committees in Oklahoma on behalf of the OHMERC</a:t>
            </a:r>
          </a:p>
          <a:p>
            <a:pPr marL="0" indent="0">
              <a:buNone/>
            </a:pPr>
            <a:endParaRPr lang="en-US" dirty="0"/>
          </a:p>
          <a:p>
            <a:r>
              <a:rPr lang="en-US" dirty="0"/>
              <a:t>77 LEPCs were designated upon EPCRA’s implementation. Every county has an LEPC</a:t>
            </a:r>
          </a:p>
          <a:p>
            <a:pPr lvl="1"/>
            <a:r>
              <a:rPr lang="en-US" dirty="0"/>
              <a:t>76 active right now</a:t>
            </a:r>
          </a:p>
          <a:p>
            <a:pPr lvl="1"/>
            <a:endParaRPr lang="en-US" dirty="0"/>
          </a:p>
          <a:p>
            <a:pPr marL="0" indent="0">
              <a:buNone/>
            </a:pPr>
            <a:endParaRPr lang="en-US" dirty="0"/>
          </a:p>
        </p:txBody>
      </p:sp>
    </p:spTree>
    <p:extLst>
      <p:ext uri="{BB962C8B-B14F-4D97-AF65-F5344CB8AC3E}">
        <p14:creationId xmlns:p14="http://schemas.microsoft.com/office/powerpoint/2010/main" val="1378442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821</Words>
  <Application>Microsoft Office PowerPoint</Application>
  <PresentationFormat>Widescreen</PresentationFormat>
  <Paragraphs>96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Source Sans Pro Web</vt:lpstr>
      <vt:lpstr>Office Theme</vt:lpstr>
      <vt:lpstr>Chemical Reporting &amp; Preparedness at DEQ</vt:lpstr>
      <vt:lpstr>PowerPoint Presentation</vt:lpstr>
      <vt:lpstr>What led to EPCRA</vt:lpstr>
      <vt:lpstr>What does EPCRA cover at DEQ?   </vt:lpstr>
      <vt:lpstr>Tier II Reporting </vt:lpstr>
      <vt:lpstr>PowerPoint Presentation</vt:lpstr>
      <vt:lpstr>Tier II Reporting </vt:lpstr>
      <vt:lpstr>Spill Reporting</vt:lpstr>
      <vt:lpstr>Local Emergency Planning Committees </vt:lpstr>
      <vt:lpstr>Who is in the LEPC </vt:lpstr>
      <vt:lpstr>PowerPoint Presentation</vt:lpstr>
      <vt:lpstr>Requirements of the LEPC </vt:lpstr>
      <vt:lpstr>PowerPoint Presentation</vt:lpstr>
      <vt:lpstr>Oklahoma Open Meeting Law </vt:lpstr>
      <vt:lpstr>(Cont.)</vt:lpstr>
      <vt:lpstr>CAMEO and MARPLOT </vt:lpstr>
      <vt:lpstr>Contacts at DEQ</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Reporting &amp; Preparedness at DEQ</dc:title>
  <dc:creator>Matthew Wormus</dc:creator>
  <cp:lastModifiedBy>Matthew Wormus</cp:lastModifiedBy>
  <cp:revision>11</cp:revision>
  <dcterms:created xsi:type="dcterms:W3CDTF">2022-10-18T16:59:28Z</dcterms:created>
  <dcterms:modified xsi:type="dcterms:W3CDTF">2023-12-11T17:27:38Z</dcterms:modified>
</cp:coreProperties>
</file>