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809021"/>
            <a:ext cx="70656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2155797"/>
            <a:ext cx="8428355" cy="401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4777" y="6289629"/>
            <a:ext cx="721994" cy="201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22463" y="6153997"/>
            <a:ext cx="788034" cy="602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162" y="1279397"/>
            <a:ext cx="4038600" cy="3446145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21310" rIns="0" bIns="0" rtlCol="0">
            <a:spAutoFit/>
          </a:bodyPr>
          <a:lstStyle/>
          <a:p>
            <a:pPr marL="200025" marR="194945" algn="ctr">
              <a:lnSpc>
                <a:spcPct val="100000"/>
              </a:lnSpc>
              <a:spcBef>
                <a:spcPts val="2530"/>
              </a:spcBef>
            </a:pPr>
            <a:r>
              <a:rPr sz="3600" b="1" dirty="0">
                <a:latin typeface="Calibri"/>
                <a:cs typeface="Calibri"/>
              </a:rPr>
              <a:t>Tips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for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Keeping</a:t>
            </a:r>
            <a:r>
              <a:rPr sz="3600" b="1" spc="2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an </a:t>
            </a:r>
            <a:r>
              <a:rPr sz="3600" b="1" dirty="0">
                <a:latin typeface="Calibri"/>
                <a:cs typeface="Calibri"/>
              </a:rPr>
              <a:t>LEPC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Active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Calibri"/>
              <a:cs typeface="Calibri"/>
            </a:endParaRPr>
          </a:p>
          <a:p>
            <a:pPr marL="692150" marR="688340" algn="ctr">
              <a:lnSpc>
                <a:spcPct val="100000"/>
              </a:lnSpc>
            </a:pPr>
            <a:r>
              <a:rPr sz="3600" b="1" dirty="0">
                <a:latin typeface="Calibri"/>
                <a:cs typeface="Calibri"/>
              </a:rPr>
              <a:t>Region 6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LEPC </a:t>
            </a:r>
            <a:r>
              <a:rPr sz="3600" b="1" spc="-10" dirty="0">
                <a:latin typeface="Calibri"/>
                <a:cs typeface="Calibri"/>
              </a:rPr>
              <a:t>Workshops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799" y="2705099"/>
              <a:ext cx="3672839" cy="18394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399" y="5067299"/>
              <a:ext cx="3558539" cy="11048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04075" y="304800"/>
              <a:ext cx="2363723" cy="172669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0024" y="560593"/>
              <a:ext cx="1101487" cy="4737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79917" y="5742186"/>
              <a:ext cx="1130082" cy="4303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085088"/>
            <a:ext cx="4057015" cy="5140960"/>
          </a:xfrm>
          <a:custGeom>
            <a:avLst/>
            <a:gdLst/>
            <a:ahLst/>
            <a:cxnLst/>
            <a:rect l="l" t="t" r="r" b="b"/>
            <a:pathLst>
              <a:path w="4057015" h="5140960">
                <a:moveTo>
                  <a:pt x="0" y="0"/>
                </a:moveTo>
                <a:lnTo>
                  <a:pt x="4056888" y="0"/>
                </a:lnTo>
                <a:lnTo>
                  <a:pt x="4056888" y="5140452"/>
                </a:lnTo>
                <a:lnTo>
                  <a:pt x="0" y="514045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1098402"/>
            <a:ext cx="35509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Consider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social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activities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to </a:t>
            </a:r>
            <a:r>
              <a:rPr dirty="0">
                <a:latin typeface="Calibri"/>
                <a:cs typeface="Calibri"/>
              </a:rPr>
              <a:t>build</a:t>
            </a:r>
            <a:r>
              <a:rPr spc="-6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relationships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between </a:t>
            </a:r>
            <a:r>
              <a:rPr dirty="0">
                <a:latin typeface="Calibri"/>
                <a:cs typeface="Calibri"/>
              </a:rPr>
              <a:t>LEPC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members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866242"/>
            <a:ext cx="3794125" cy="325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843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Ensure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LEPC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members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are </a:t>
            </a:r>
            <a:r>
              <a:rPr sz="2400" b="1" dirty="0">
                <a:latin typeface="Calibri"/>
                <a:cs typeface="Calibri"/>
              </a:rPr>
              <a:t>involved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planning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and </a:t>
            </a:r>
            <a:r>
              <a:rPr sz="2400" b="1" dirty="0">
                <a:latin typeface="Calibri"/>
                <a:cs typeface="Calibri"/>
              </a:rPr>
              <a:t>execution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exercises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Encourage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volunteers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work </a:t>
            </a:r>
            <a:r>
              <a:rPr sz="2400" b="1" dirty="0">
                <a:latin typeface="Calibri"/>
                <a:cs typeface="Calibri"/>
              </a:rPr>
              <a:t>together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community </a:t>
            </a:r>
            <a:r>
              <a:rPr sz="2400" b="1" dirty="0">
                <a:latin typeface="Calibri"/>
                <a:cs typeface="Calibri"/>
              </a:rPr>
              <a:t>events,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such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county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fairs, </a:t>
            </a:r>
            <a:r>
              <a:rPr sz="2400" b="1" spc="-2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9" y="4133088"/>
              <a:ext cx="4437887" cy="17343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76749" y="4114038"/>
              <a:ext cx="4476115" cy="1772920"/>
            </a:xfrm>
            <a:custGeom>
              <a:avLst/>
              <a:gdLst/>
              <a:ahLst/>
              <a:cxnLst/>
              <a:rect l="l" t="t" r="r" b="b"/>
              <a:pathLst>
                <a:path w="4476115" h="1772920">
                  <a:moveTo>
                    <a:pt x="0" y="0"/>
                  </a:moveTo>
                  <a:lnTo>
                    <a:pt x="4475988" y="0"/>
                  </a:lnTo>
                  <a:lnTo>
                    <a:pt x="4475988" y="1772412"/>
                  </a:lnTo>
                  <a:lnTo>
                    <a:pt x="0" y="1772412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999" y="990600"/>
              <a:ext cx="1591055" cy="20101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548" y="893063"/>
            <a:ext cx="6055360" cy="8305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1440" marR="467359">
              <a:lnSpc>
                <a:spcPct val="100000"/>
              </a:lnSpc>
              <a:spcBef>
                <a:spcPts val="195"/>
              </a:spcBef>
            </a:pPr>
            <a:r>
              <a:rPr dirty="0">
                <a:latin typeface="Calibri"/>
                <a:cs typeface="Calibri"/>
              </a:rPr>
              <a:t>“Tell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I'll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forget;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show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may </a:t>
            </a:r>
            <a:r>
              <a:rPr dirty="0">
                <a:latin typeface="Calibri"/>
                <a:cs typeface="Calibri"/>
              </a:rPr>
              <a:t>remember;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involve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and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I'll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understand.”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4267200"/>
            <a:ext cx="8839200" cy="15697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 marR="198120">
              <a:lnSpc>
                <a:spcPct val="100000"/>
              </a:lnSpc>
              <a:spcBef>
                <a:spcPts val="200"/>
              </a:spcBef>
            </a:pPr>
            <a:r>
              <a:rPr sz="2400" b="1" dirty="0">
                <a:latin typeface="Calibri"/>
                <a:cs typeface="Calibri"/>
              </a:rPr>
              <a:t>Don’t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just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own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LEPC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members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accomplish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tasks </a:t>
            </a:r>
            <a:r>
              <a:rPr sz="2400" b="1" dirty="0">
                <a:latin typeface="Calibri"/>
                <a:cs typeface="Calibri"/>
              </a:rPr>
              <a:t>you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wanted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completed…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find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others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community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want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help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(students, volunteers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Citizen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Corp,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senior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citizens,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teachers, etc.)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9" y="1828799"/>
              <a:ext cx="5167883" cy="18684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4349" y="1809749"/>
              <a:ext cx="5206365" cy="1906905"/>
            </a:xfrm>
            <a:custGeom>
              <a:avLst/>
              <a:gdLst/>
              <a:ahLst/>
              <a:cxnLst/>
              <a:rect l="l" t="t" r="r" b="b"/>
              <a:pathLst>
                <a:path w="5206365" h="1906904">
                  <a:moveTo>
                    <a:pt x="0" y="0"/>
                  </a:moveTo>
                  <a:lnTo>
                    <a:pt x="5205984" y="0"/>
                  </a:lnTo>
                  <a:lnTo>
                    <a:pt x="5205984" y="1906524"/>
                  </a:lnTo>
                  <a:lnTo>
                    <a:pt x="0" y="19065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1" y="1975104"/>
              <a:ext cx="2011679" cy="157581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62750" y="1956054"/>
              <a:ext cx="2049780" cy="1614170"/>
            </a:xfrm>
            <a:custGeom>
              <a:avLst/>
              <a:gdLst/>
              <a:ahLst/>
              <a:cxnLst/>
              <a:rect l="l" t="t" r="r" b="b"/>
              <a:pathLst>
                <a:path w="2049779" h="1614170">
                  <a:moveTo>
                    <a:pt x="0" y="0"/>
                  </a:moveTo>
                  <a:lnTo>
                    <a:pt x="2049779" y="0"/>
                  </a:lnTo>
                  <a:lnTo>
                    <a:pt x="2049779" y="1613915"/>
                  </a:lnTo>
                  <a:lnTo>
                    <a:pt x="0" y="161391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477767"/>
            <a:ext cx="8763000" cy="2771140"/>
          </a:xfrm>
          <a:custGeom>
            <a:avLst/>
            <a:gdLst/>
            <a:ahLst/>
            <a:cxnLst/>
            <a:rect l="l" t="t" r="r" b="b"/>
            <a:pathLst>
              <a:path w="8763000" h="2771140">
                <a:moveTo>
                  <a:pt x="0" y="0"/>
                </a:moveTo>
                <a:lnTo>
                  <a:pt x="8763000" y="0"/>
                </a:lnTo>
                <a:lnTo>
                  <a:pt x="8763000" y="2770632"/>
                </a:lnTo>
                <a:lnTo>
                  <a:pt x="0" y="27706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3339218"/>
            <a:ext cx="8449945" cy="282956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b="1" dirty="0">
                <a:latin typeface="Calibri"/>
                <a:cs typeface="Calibri"/>
              </a:rPr>
              <a:t>Recognize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achievement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Causes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people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strive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more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achievements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Nominate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members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awards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within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their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own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organization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or </a:t>
            </a:r>
            <a:r>
              <a:rPr sz="2400" b="1" spc="-10" dirty="0">
                <a:latin typeface="Calibri"/>
                <a:cs typeface="Calibri"/>
              </a:rPr>
              <a:t>societies</a:t>
            </a:r>
            <a:endParaRPr sz="2400">
              <a:latin typeface="Calibri"/>
              <a:cs typeface="Calibri"/>
            </a:endParaRPr>
          </a:p>
          <a:p>
            <a:pPr marL="355600" marR="947419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Calibri"/>
                <a:cs typeface="Calibri"/>
              </a:rPr>
              <a:t>Provides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visibility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facilities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within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their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own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corporate structure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57472" y="440435"/>
              <a:ext cx="3745991" cy="26974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38422" y="421385"/>
              <a:ext cx="3784600" cy="2735580"/>
            </a:xfrm>
            <a:custGeom>
              <a:avLst/>
              <a:gdLst/>
              <a:ahLst/>
              <a:cxnLst/>
              <a:rect l="l" t="t" r="r" b="b"/>
              <a:pathLst>
                <a:path w="3784600" h="2735580">
                  <a:moveTo>
                    <a:pt x="0" y="0"/>
                  </a:moveTo>
                  <a:lnTo>
                    <a:pt x="3784091" y="0"/>
                  </a:lnTo>
                  <a:lnTo>
                    <a:pt x="3784091" y="2735580"/>
                  </a:lnTo>
                  <a:lnTo>
                    <a:pt x="0" y="273558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066800"/>
            <a:ext cx="4648200" cy="25546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alibri"/>
                <a:cs typeface="Calibri"/>
              </a:rPr>
              <a:t>Hold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Productive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Meetings:</a:t>
            </a:r>
            <a:endParaRPr sz="2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77825" algn="l"/>
              </a:tabLst>
            </a:pPr>
            <a:r>
              <a:rPr sz="2400" b="1" dirty="0">
                <a:latin typeface="Calibri"/>
                <a:cs typeface="Calibri"/>
              </a:rPr>
              <a:t>Annual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Meeting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review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plan</a:t>
            </a:r>
            <a:endParaRPr sz="2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77825" algn="l"/>
              </a:tabLst>
            </a:pPr>
            <a:r>
              <a:rPr sz="2400" b="1" dirty="0">
                <a:latin typeface="Calibri"/>
                <a:cs typeface="Calibri"/>
              </a:rPr>
              <a:t>Meeting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at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Tier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deadline</a:t>
            </a:r>
            <a:endParaRPr sz="2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77825" algn="l"/>
              </a:tabLst>
            </a:pPr>
            <a:r>
              <a:rPr sz="2400" b="1" dirty="0">
                <a:latin typeface="Calibri"/>
                <a:cs typeface="Calibri"/>
              </a:rPr>
              <a:t>Regular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but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flexible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meetings</a:t>
            </a:r>
            <a:endParaRPr sz="2400">
              <a:latin typeface="Calibri"/>
              <a:cs typeface="Calibri"/>
            </a:endParaRPr>
          </a:p>
          <a:p>
            <a:pPr marL="377825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377825" algn="l"/>
              </a:tabLst>
            </a:pPr>
            <a:r>
              <a:rPr sz="2400" b="1" dirty="0">
                <a:latin typeface="Calibri"/>
                <a:cs typeface="Calibri"/>
              </a:rPr>
              <a:t>Guest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Speakers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3898391"/>
              <a:ext cx="3124199" cy="234238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4349" y="3879341"/>
              <a:ext cx="3162300" cy="2380615"/>
            </a:xfrm>
            <a:custGeom>
              <a:avLst/>
              <a:gdLst/>
              <a:ahLst/>
              <a:cxnLst/>
              <a:rect l="l" t="t" r="r" b="b"/>
              <a:pathLst>
                <a:path w="3162300" h="2380615">
                  <a:moveTo>
                    <a:pt x="0" y="0"/>
                  </a:moveTo>
                  <a:lnTo>
                    <a:pt x="3162300" y="0"/>
                  </a:lnTo>
                  <a:lnTo>
                    <a:pt x="3162300" y="2380487"/>
                  </a:lnTo>
                  <a:lnTo>
                    <a:pt x="0" y="238048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9" y="1447799"/>
              <a:ext cx="3038855" cy="40995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14949" y="1428749"/>
              <a:ext cx="3077210" cy="4137660"/>
            </a:xfrm>
            <a:custGeom>
              <a:avLst/>
              <a:gdLst/>
              <a:ahLst/>
              <a:cxnLst/>
              <a:rect l="l" t="t" r="r" b="b"/>
              <a:pathLst>
                <a:path w="3077209" h="4137660">
                  <a:moveTo>
                    <a:pt x="0" y="0"/>
                  </a:moveTo>
                  <a:lnTo>
                    <a:pt x="3076955" y="0"/>
                  </a:lnTo>
                  <a:lnTo>
                    <a:pt x="3076955" y="4137660"/>
                  </a:lnTo>
                  <a:lnTo>
                    <a:pt x="0" y="41376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66800"/>
            <a:ext cx="4038600" cy="8305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215900">
              <a:lnSpc>
                <a:spcPct val="100000"/>
              </a:lnSpc>
              <a:spcBef>
                <a:spcPts val="204"/>
              </a:spcBef>
            </a:pPr>
            <a:r>
              <a:rPr dirty="0">
                <a:latin typeface="Calibri"/>
                <a:cs typeface="Calibri"/>
              </a:rPr>
              <a:t>Conduct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emergency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response </a:t>
            </a:r>
            <a:r>
              <a:rPr dirty="0">
                <a:latin typeface="Calibri"/>
                <a:cs typeface="Calibri"/>
              </a:rPr>
              <a:t>review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after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incident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0911" y="1420368"/>
              <a:ext cx="3904487" cy="34061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991861" y="1401318"/>
              <a:ext cx="3942715" cy="3444240"/>
            </a:xfrm>
            <a:custGeom>
              <a:avLst/>
              <a:gdLst/>
              <a:ahLst/>
              <a:cxnLst/>
              <a:rect l="l" t="t" r="r" b="b"/>
              <a:pathLst>
                <a:path w="3942715" h="3444240">
                  <a:moveTo>
                    <a:pt x="0" y="0"/>
                  </a:moveTo>
                  <a:lnTo>
                    <a:pt x="3942588" y="0"/>
                  </a:lnTo>
                  <a:lnTo>
                    <a:pt x="3942588" y="3444240"/>
                  </a:lnTo>
                  <a:lnTo>
                    <a:pt x="0" y="344424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3122676"/>
              <a:ext cx="4439412" cy="29763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750" y="3103626"/>
              <a:ext cx="4478020" cy="3014980"/>
            </a:xfrm>
            <a:custGeom>
              <a:avLst/>
              <a:gdLst/>
              <a:ahLst/>
              <a:cxnLst/>
              <a:rect l="l" t="t" r="r" b="b"/>
              <a:pathLst>
                <a:path w="4478020" h="3014979">
                  <a:moveTo>
                    <a:pt x="0" y="0"/>
                  </a:moveTo>
                  <a:lnTo>
                    <a:pt x="4477512" y="0"/>
                  </a:lnTo>
                  <a:lnTo>
                    <a:pt x="4477512" y="3014472"/>
                  </a:lnTo>
                  <a:lnTo>
                    <a:pt x="0" y="30144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7800" y="5257800"/>
            <a:ext cx="3581400" cy="8305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494665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alibri"/>
                <a:cs typeface="Calibri"/>
              </a:rPr>
              <a:t>Conduct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facility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process reviews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01225" y="1600200"/>
              <a:ext cx="2433755" cy="21153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657855"/>
              <a:ext cx="4716779" cy="26197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66800"/>
            <a:ext cx="4038600" cy="8305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672465">
              <a:lnSpc>
                <a:spcPct val="100000"/>
              </a:lnSpc>
              <a:spcBef>
                <a:spcPts val="204"/>
              </a:spcBef>
            </a:pPr>
            <a:r>
              <a:rPr dirty="0">
                <a:latin typeface="Calibri"/>
                <a:cs typeface="Calibri"/>
              </a:rPr>
              <a:t>Hold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meetings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at</a:t>
            </a:r>
            <a:r>
              <a:rPr spc="-10" dirty="0">
                <a:latin typeface="Calibri"/>
                <a:cs typeface="Calibri"/>
              </a:rPr>
              <a:t> facilities </a:t>
            </a:r>
            <a:r>
              <a:rPr dirty="0">
                <a:latin typeface="Calibri"/>
                <a:cs typeface="Calibri"/>
              </a:rPr>
              <a:t>within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10" dirty="0">
                <a:latin typeface="Calibri"/>
                <a:cs typeface="Calibri"/>
              </a:rPr>
              <a:t> community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799" y="1981199"/>
              <a:ext cx="4469891" cy="3352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76749" y="1962149"/>
              <a:ext cx="4508500" cy="3390900"/>
            </a:xfrm>
            <a:custGeom>
              <a:avLst/>
              <a:gdLst/>
              <a:ahLst/>
              <a:cxnLst/>
              <a:rect l="l" t="t" r="r" b="b"/>
              <a:pathLst>
                <a:path w="4508500" h="3390900">
                  <a:moveTo>
                    <a:pt x="0" y="0"/>
                  </a:moveTo>
                  <a:lnTo>
                    <a:pt x="4507992" y="0"/>
                  </a:lnTo>
                  <a:lnTo>
                    <a:pt x="4507992" y="3390900"/>
                  </a:lnTo>
                  <a:lnTo>
                    <a:pt x="0" y="33909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492" y="3124200"/>
              <a:ext cx="4216907" cy="2956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8442" y="3105149"/>
              <a:ext cx="4255135" cy="2994660"/>
            </a:xfrm>
            <a:custGeom>
              <a:avLst/>
              <a:gdLst/>
              <a:ahLst/>
              <a:cxnLst/>
              <a:rect l="l" t="t" r="r" b="b"/>
              <a:pathLst>
                <a:path w="4255135" h="2994660">
                  <a:moveTo>
                    <a:pt x="0" y="0"/>
                  </a:moveTo>
                  <a:lnTo>
                    <a:pt x="4255008" y="0"/>
                  </a:lnTo>
                  <a:lnTo>
                    <a:pt x="4255008" y="2994660"/>
                  </a:lnTo>
                  <a:lnTo>
                    <a:pt x="0" y="29946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66800"/>
            <a:ext cx="4572000" cy="8305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332740">
              <a:lnSpc>
                <a:spcPct val="100000"/>
              </a:lnSpc>
              <a:spcBef>
                <a:spcPts val="204"/>
              </a:spcBef>
            </a:pPr>
            <a:r>
              <a:rPr dirty="0">
                <a:latin typeface="Calibri"/>
                <a:cs typeface="Calibri"/>
              </a:rPr>
              <a:t>Involve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all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members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spc="-20" dirty="0">
                <a:latin typeface="Calibri"/>
                <a:cs typeface="Calibri"/>
              </a:rPr>
              <a:t>exercises, </a:t>
            </a:r>
            <a:r>
              <a:rPr dirty="0">
                <a:latin typeface="Calibri"/>
                <a:cs typeface="Calibri"/>
              </a:rPr>
              <a:t>especially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table-</a:t>
            </a:r>
            <a:r>
              <a:rPr dirty="0">
                <a:latin typeface="Calibri"/>
                <a:cs typeface="Calibri"/>
              </a:rPr>
              <a:t>top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exercises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399" y="2612207"/>
              <a:ext cx="4724400" cy="340149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8149" y="2364486"/>
              <a:ext cx="4876800" cy="3668395"/>
            </a:xfrm>
            <a:custGeom>
              <a:avLst/>
              <a:gdLst/>
              <a:ahLst/>
              <a:cxnLst/>
              <a:rect l="l" t="t" r="r" b="b"/>
              <a:pathLst>
                <a:path w="4876800" h="3668395">
                  <a:moveTo>
                    <a:pt x="0" y="0"/>
                  </a:moveTo>
                  <a:lnTo>
                    <a:pt x="4876800" y="0"/>
                  </a:lnTo>
                  <a:lnTo>
                    <a:pt x="4876800" y="3668267"/>
                  </a:lnTo>
                  <a:lnTo>
                    <a:pt x="0" y="366826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2599" y="1773936"/>
              <a:ext cx="3125723" cy="243535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43549" y="1754886"/>
              <a:ext cx="3164205" cy="2473960"/>
            </a:xfrm>
            <a:custGeom>
              <a:avLst/>
              <a:gdLst/>
              <a:ahLst/>
              <a:cxnLst/>
              <a:rect l="l" t="t" r="r" b="b"/>
              <a:pathLst>
                <a:path w="3164204" h="2473960">
                  <a:moveTo>
                    <a:pt x="0" y="0"/>
                  </a:moveTo>
                  <a:lnTo>
                    <a:pt x="3163824" y="0"/>
                  </a:lnTo>
                  <a:lnTo>
                    <a:pt x="3163824" y="2473452"/>
                  </a:lnTo>
                  <a:lnTo>
                    <a:pt x="0" y="247345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541520"/>
            <a:ext cx="2539365" cy="16306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77825" marR="366395" indent="-28702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77825" algn="l"/>
              </a:tabLst>
            </a:pP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well-rounded </a:t>
            </a:r>
            <a:r>
              <a:rPr sz="2000" b="1" dirty="0">
                <a:latin typeface="Calibri"/>
                <a:cs typeface="Calibri"/>
              </a:rPr>
              <a:t>LEPC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equals </a:t>
            </a:r>
            <a:r>
              <a:rPr sz="2000" b="1" dirty="0">
                <a:latin typeface="Calibri"/>
                <a:cs typeface="Calibri"/>
              </a:rPr>
              <a:t>compromise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and </a:t>
            </a:r>
            <a:r>
              <a:rPr sz="2000" b="1" dirty="0">
                <a:latin typeface="Calibri"/>
                <a:cs typeface="Calibri"/>
              </a:rPr>
              <a:t>good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community relations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2683764"/>
            <a:ext cx="25146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77825" marR="481330" indent="-28702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77825" algn="l"/>
              </a:tabLst>
            </a:pPr>
            <a:r>
              <a:rPr sz="2000" b="1" dirty="0">
                <a:latin typeface="Calibri"/>
                <a:cs typeface="Calibri"/>
              </a:rPr>
              <a:t>LEPCs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don’t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like </a:t>
            </a:r>
            <a:r>
              <a:rPr sz="2000" b="1" spc="-10" dirty="0">
                <a:latin typeface="Calibri"/>
                <a:cs typeface="Calibri"/>
              </a:rPr>
              <a:t>surprises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3457955"/>
            <a:ext cx="2590800" cy="10166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86385" marR="84455" indent="-286385" algn="r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86385" algn="l"/>
              </a:tabLst>
            </a:pPr>
            <a:r>
              <a:rPr sz="2000" b="1" dirty="0">
                <a:latin typeface="Calibri"/>
                <a:cs typeface="Calibri"/>
              </a:rPr>
              <a:t>Prevention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be</a:t>
            </a:r>
            <a:endParaRPr sz="2000">
              <a:latin typeface="Calibri"/>
              <a:cs typeface="Calibri"/>
            </a:endParaRPr>
          </a:p>
          <a:p>
            <a:pPr marL="1061720" marR="85725" indent="241935" algn="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born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out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preparedness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29209" y="-29209"/>
            <a:ext cx="9202420" cy="6916420"/>
            <a:chOff x="-29209" y="-29209"/>
            <a:chExt cx="9202420" cy="691642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76200"/>
              <a:ext cx="1882139" cy="58521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00800" y="1600200"/>
            <a:ext cx="2590800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792480" marR="84455" indent="-287020" algn="r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048385" algn="l"/>
              </a:tabLst>
            </a:pPr>
            <a:r>
              <a:rPr sz="2000" b="1" dirty="0">
                <a:latin typeface="Calibri"/>
                <a:cs typeface="Calibri"/>
              </a:rPr>
              <a:t>More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assistance 	</a:t>
            </a:r>
            <a:r>
              <a:rPr sz="2000" b="1" dirty="0">
                <a:latin typeface="Calibri"/>
                <a:cs typeface="Calibri"/>
              </a:rPr>
              <a:t>leads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more 	</a:t>
            </a:r>
            <a:r>
              <a:rPr sz="2000" b="1" spc="-10" dirty="0">
                <a:latin typeface="Calibri"/>
                <a:cs typeface="Calibri"/>
              </a:rPr>
              <a:t>compliance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simple</a:t>
            </a:r>
            <a:r>
              <a:rPr spc="-20" dirty="0"/>
              <a:t> </a:t>
            </a: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remember for</a:t>
            </a:r>
            <a:r>
              <a:rPr spc="-15" dirty="0"/>
              <a:t> </a:t>
            </a:r>
            <a:r>
              <a:rPr dirty="0"/>
              <a:t>your</a:t>
            </a:r>
            <a:r>
              <a:rPr spc="20" dirty="0"/>
              <a:t> </a:t>
            </a:r>
            <a:r>
              <a:rPr spc="-10" dirty="0"/>
              <a:t>LEPC: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448811" y="1562100"/>
            <a:ext cx="1923414" cy="4648200"/>
            <a:chOff x="3448811" y="1562100"/>
            <a:chExt cx="1923414" cy="46482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6911" y="3424427"/>
              <a:ext cx="1847087" cy="61874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67861" y="3405377"/>
              <a:ext cx="1885314" cy="657225"/>
            </a:xfrm>
            <a:custGeom>
              <a:avLst/>
              <a:gdLst/>
              <a:ahLst/>
              <a:cxnLst/>
              <a:rect l="l" t="t" r="r" b="b"/>
              <a:pathLst>
                <a:path w="1885314" h="657225">
                  <a:moveTo>
                    <a:pt x="0" y="0"/>
                  </a:moveTo>
                  <a:lnTo>
                    <a:pt x="1885188" y="0"/>
                  </a:lnTo>
                  <a:lnTo>
                    <a:pt x="1885188" y="656844"/>
                  </a:lnTo>
                  <a:lnTo>
                    <a:pt x="0" y="65684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5428" y="1600200"/>
              <a:ext cx="1304821" cy="114685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86377" y="1581150"/>
              <a:ext cx="1338580" cy="1181100"/>
            </a:xfrm>
            <a:custGeom>
              <a:avLst/>
              <a:gdLst/>
              <a:ahLst/>
              <a:cxnLst/>
              <a:rect l="l" t="t" r="r" b="b"/>
              <a:pathLst>
                <a:path w="1338579" h="1181100">
                  <a:moveTo>
                    <a:pt x="0" y="0"/>
                  </a:moveTo>
                  <a:lnTo>
                    <a:pt x="1338072" y="0"/>
                  </a:lnTo>
                  <a:lnTo>
                    <a:pt x="1338072" y="1181100"/>
                  </a:lnTo>
                  <a:lnTo>
                    <a:pt x="0" y="11811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8599" y="4724400"/>
              <a:ext cx="1091311" cy="145152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019549" y="4705350"/>
              <a:ext cx="1129665" cy="1485900"/>
            </a:xfrm>
            <a:custGeom>
              <a:avLst/>
              <a:gdLst/>
              <a:ahLst/>
              <a:cxnLst/>
              <a:rect l="l" t="t" r="r" b="b"/>
              <a:pathLst>
                <a:path w="1129664" h="1485900">
                  <a:moveTo>
                    <a:pt x="0" y="0"/>
                  </a:moveTo>
                  <a:lnTo>
                    <a:pt x="1129284" y="0"/>
                  </a:lnTo>
                  <a:lnTo>
                    <a:pt x="1129284" y="1485900"/>
                  </a:lnTo>
                  <a:lnTo>
                    <a:pt x="0" y="14859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600200"/>
            <a:ext cx="25908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77825" marR="91440" indent="-2870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77825" algn="l"/>
              </a:tabLst>
            </a:pPr>
            <a:r>
              <a:rPr sz="2000" b="1" dirty="0">
                <a:latin typeface="Calibri"/>
                <a:cs typeface="Calibri"/>
              </a:rPr>
              <a:t>Help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from </a:t>
            </a:r>
            <a:r>
              <a:rPr sz="2000" b="1" dirty="0">
                <a:latin typeface="Calibri"/>
                <a:cs typeface="Calibri"/>
              </a:rPr>
              <a:t>unexpected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places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3971544"/>
            <a:ext cx="2514600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77825" marR="99060" indent="-28702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77825" algn="l"/>
              </a:tabLst>
            </a:pP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commitment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is </a:t>
            </a:r>
            <a:r>
              <a:rPr sz="2000" b="1" dirty="0">
                <a:latin typeface="Calibri"/>
                <a:cs typeface="Calibri"/>
              </a:rPr>
              <a:t>there,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it’s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time </a:t>
            </a:r>
            <a:r>
              <a:rPr sz="2000" b="1" spc="-10" dirty="0">
                <a:latin typeface="Calibri"/>
                <a:cs typeface="Calibri"/>
              </a:rPr>
              <a:t>that’s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needed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2785872"/>
            <a:ext cx="25908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84250" marR="83820" indent="-61594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984250" algn="l"/>
                <a:tab pos="1209675" algn="l"/>
              </a:tabLst>
            </a:pPr>
            <a:r>
              <a:rPr sz="2000" b="1" dirty="0">
                <a:latin typeface="Calibri"/>
                <a:cs typeface="Calibri"/>
              </a:rPr>
              <a:t>	It’s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presentation!!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29209" y="-29209"/>
            <a:ext cx="9202420" cy="6916420"/>
            <a:chOff x="-29209" y="-29209"/>
            <a:chExt cx="9202420" cy="691642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76200"/>
              <a:ext cx="1882139" cy="58521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400800" y="5465064"/>
            <a:ext cx="2590800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86385" marR="85725" indent="-286385" algn="r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86385" algn="l"/>
              </a:tabLst>
            </a:pPr>
            <a:r>
              <a:rPr sz="2000" b="1" dirty="0">
                <a:latin typeface="Calibri"/>
                <a:cs typeface="Calibri"/>
              </a:rPr>
              <a:t>Information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should</a:t>
            </a:r>
            <a:endParaRPr sz="2000">
              <a:latin typeface="Calibri"/>
              <a:cs typeface="Calibri"/>
            </a:endParaRPr>
          </a:p>
          <a:p>
            <a:pPr marR="84455" algn="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paper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simple</a:t>
            </a:r>
            <a:r>
              <a:rPr spc="-20" dirty="0"/>
              <a:t> </a:t>
            </a: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remember for</a:t>
            </a:r>
            <a:r>
              <a:rPr spc="-15" dirty="0"/>
              <a:t> </a:t>
            </a:r>
            <a:r>
              <a:rPr dirty="0"/>
              <a:t>your</a:t>
            </a:r>
            <a:r>
              <a:rPr spc="20" dirty="0"/>
              <a:t> </a:t>
            </a:r>
            <a:r>
              <a:rPr spc="-10" dirty="0"/>
              <a:t>LEPC: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467100" y="2019300"/>
            <a:ext cx="2209800" cy="4174490"/>
            <a:chOff x="3467100" y="2019300"/>
            <a:chExt cx="2209800" cy="417449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2057400"/>
              <a:ext cx="2139018" cy="12192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86150" y="2038350"/>
              <a:ext cx="2171700" cy="1257300"/>
            </a:xfrm>
            <a:custGeom>
              <a:avLst/>
              <a:gdLst/>
              <a:ahLst/>
              <a:cxnLst/>
              <a:rect l="l" t="t" r="r" b="b"/>
              <a:pathLst>
                <a:path w="2171700" h="1257300">
                  <a:moveTo>
                    <a:pt x="0" y="0"/>
                  </a:moveTo>
                  <a:lnTo>
                    <a:pt x="2171700" y="0"/>
                  </a:lnTo>
                  <a:lnTo>
                    <a:pt x="2171700" y="1257300"/>
                  </a:lnTo>
                  <a:lnTo>
                    <a:pt x="0" y="12573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2212" y="4453127"/>
              <a:ext cx="1275587" cy="170230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63162" y="4434077"/>
              <a:ext cx="1313815" cy="1740535"/>
            </a:xfrm>
            <a:custGeom>
              <a:avLst/>
              <a:gdLst/>
              <a:ahLst/>
              <a:cxnLst/>
              <a:rect l="l" t="t" r="r" b="b"/>
              <a:pathLst>
                <a:path w="1313814" h="1740535">
                  <a:moveTo>
                    <a:pt x="0" y="0"/>
                  </a:moveTo>
                  <a:lnTo>
                    <a:pt x="1313688" y="0"/>
                  </a:lnTo>
                  <a:lnTo>
                    <a:pt x="1313688" y="1740408"/>
                  </a:lnTo>
                  <a:lnTo>
                    <a:pt x="0" y="1740408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05"/>
              </a:lnSpc>
            </a:pPr>
            <a:r>
              <a:rPr sz="2000" b="1" spc="-10" dirty="0">
                <a:latin typeface="Calibri"/>
                <a:cs typeface="Calibri"/>
              </a:rPr>
              <a:t>burden</a:t>
            </a:r>
            <a:endParaRPr sz="2000">
              <a:latin typeface="Calibri"/>
              <a:cs typeface="Calibri"/>
            </a:endParaRPr>
          </a:p>
          <a:p>
            <a:pPr marL="34925" algn="ctr">
              <a:lnSpc>
                <a:spcPct val="100000"/>
              </a:lnSpc>
              <a:spcBef>
                <a:spcPts val="1485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4" y="2333244"/>
            <a:ext cx="4277867" cy="39974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2429" y="2503423"/>
            <a:ext cx="3237865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  <a:tabLst>
                <a:tab pos="1666239" algn="l"/>
              </a:tabLst>
            </a:pPr>
            <a:r>
              <a:rPr sz="5400" dirty="0">
                <a:latin typeface="Calibri"/>
                <a:cs typeface="Calibri"/>
              </a:rPr>
              <a:t>So </a:t>
            </a:r>
            <a:r>
              <a:rPr sz="5400" spc="-20" dirty="0">
                <a:latin typeface="Calibri"/>
                <a:cs typeface="Calibri"/>
              </a:rPr>
              <a:t>what </a:t>
            </a:r>
            <a:r>
              <a:rPr sz="5400" dirty="0">
                <a:latin typeface="Calibri"/>
                <a:cs typeface="Calibri"/>
              </a:rPr>
              <a:t>makes</a:t>
            </a:r>
            <a:r>
              <a:rPr sz="5400" spc="-17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for</a:t>
            </a:r>
            <a:r>
              <a:rPr sz="5400" spc="-130" dirty="0">
                <a:latin typeface="Calibri"/>
                <a:cs typeface="Calibri"/>
              </a:rPr>
              <a:t> </a:t>
            </a:r>
            <a:r>
              <a:rPr sz="5400" spc="-60" dirty="0">
                <a:latin typeface="Calibri"/>
                <a:cs typeface="Calibri"/>
              </a:rPr>
              <a:t>a </a:t>
            </a:r>
            <a:r>
              <a:rPr sz="5400" spc="-10" dirty="0">
                <a:latin typeface="Calibri"/>
                <a:cs typeface="Calibri"/>
              </a:rPr>
              <a:t>successful </a:t>
            </a:r>
            <a:r>
              <a:rPr sz="5400" spc="-20" dirty="0">
                <a:latin typeface="Calibri"/>
                <a:cs typeface="Calibri"/>
              </a:rPr>
              <a:t>LEPC</a:t>
            </a:r>
            <a:r>
              <a:rPr sz="5400" dirty="0">
                <a:latin typeface="Calibri"/>
                <a:cs typeface="Calibri"/>
              </a:rPr>
              <a:t>	</a:t>
            </a:r>
            <a:r>
              <a:rPr sz="5400" spc="-25" dirty="0">
                <a:latin typeface="Calibri"/>
                <a:cs typeface="Calibri"/>
              </a:rPr>
              <a:t>??</a:t>
            </a:r>
            <a:endParaRPr sz="5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399" y="457200"/>
              <a:ext cx="4415053" cy="244248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2</a:t>
            </a:fld>
            <a:endParaRPr spc="-2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4177284"/>
            <a:ext cx="2514600" cy="10166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7825" marR="522605" indent="-28702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7825" algn="l"/>
              </a:tabLst>
            </a:pPr>
            <a:r>
              <a:rPr sz="2000" b="1" spc="-25" dirty="0">
                <a:latin typeface="Calibri"/>
                <a:cs typeface="Calibri"/>
              </a:rPr>
              <a:t>Yes,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25" dirty="0">
                <a:latin typeface="Calibri"/>
                <a:cs typeface="Calibri"/>
              </a:rPr>
              <a:t> an </a:t>
            </a:r>
            <a:r>
              <a:rPr sz="2000" b="1" spc="-10" dirty="0">
                <a:latin typeface="Calibri"/>
                <a:cs typeface="Calibri"/>
              </a:rPr>
              <a:t>unfunded </a:t>
            </a:r>
            <a:r>
              <a:rPr sz="2000" b="1" dirty="0">
                <a:latin typeface="Calibri"/>
                <a:cs typeface="Calibri"/>
              </a:rPr>
              <a:t>mandate,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but…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53200" y="4693920"/>
            <a:ext cx="2438400" cy="16306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854710" marR="85090" indent="396875" algn="just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251585" algn="l"/>
              </a:tabLst>
            </a:pPr>
            <a:r>
              <a:rPr sz="2000" b="1" spc="-25" dirty="0">
                <a:latin typeface="Calibri"/>
                <a:cs typeface="Calibri"/>
              </a:rPr>
              <a:t>Integrated </a:t>
            </a:r>
            <a:r>
              <a:rPr sz="2000" b="1" dirty="0">
                <a:latin typeface="Calibri"/>
                <a:cs typeface="Calibri"/>
              </a:rPr>
              <a:t>planning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all</a:t>
            </a:r>
            <a:endParaRPr sz="2000">
              <a:latin typeface="Calibri"/>
              <a:cs typeface="Calibri"/>
            </a:endParaRPr>
          </a:p>
          <a:p>
            <a:pPr marL="1297940" marR="85090" indent="22860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levels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can </a:t>
            </a:r>
            <a:r>
              <a:rPr sz="2000" b="1" spc="-10" dirty="0">
                <a:latin typeface="Calibri"/>
                <a:cs typeface="Calibri"/>
              </a:rPr>
              <a:t>overcome obstacles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1600200"/>
            <a:ext cx="2514600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77825" marR="336550" indent="-28702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77825" algn="l"/>
              </a:tabLst>
            </a:pPr>
            <a:r>
              <a:rPr sz="2000" b="1" dirty="0">
                <a:latin typeface="Calibri"/>
                <a:cs typeface="Calibri"/>
              </a:rPr>
              <a:t>Get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most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out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data </a:t>
            </a:r>
            <a:r>
              <a:rPr sz="2000" b="1" spc="-10" dirty="0">
                <a:latin typeface="Calibri"/>
                <a:cs typeface="Calibri"/>
              </a:rPr>
              <a:t>collected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00800" y="2115311"/>
            <a:ext cx="2590800" cy="13246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86385" marR="85090" indent="-286385" algn="r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286385" algn="l"/>
              </a:tabLst>
            </a:pPr>
            <a:r>
              <a:rPr sz="2000" b="1" dirty="0">
                <a:latin typeface="Calibri"/>
                <a:cs typeface="Calibri"/>
              </a:rPr>
              <a:t>All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companies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must</a:t>
            </a:r>
            <a:endParaRPr sz="2000">
              <a:latin typeface="Calibri"/>
              <a:cs typeface="Calibri"/>
            </a:endParaRPr>
          </a:p>
          <a:p>
            <a:pPr marL="393065" marR="84455" indent="855980" algn="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aware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of </a:t>
            </a:r>
            <a:r>
              <a:rPr sz="2000" b="1" dirty="0">
                <a:latin typeface="Calibri"/>
                <a:cs typeface="Calibri"/>
              </a:rPr>
              <a:t>accidents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waiting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marR="85725" algn="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happen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9209" y="-29209"/>
            <a:ext cx="9202420" cy="6916420"/>
            <a:chOff x="-29209" y="-29209"/>
            <a:chExt cx="9202420" cy="691642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76200"/>
              <a:ext cx="1882139" cy="5852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simple</a:t>
            </a:r>
            <a:r>
              <a:rPr spc="-20" dirty="0"/>
              <a:t> </a:t>
            </a: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remember for</a:t>
            </a:r>
            <a:r>
              <a:rPr spc="-15" dirty="0"/>
              <a:t> </a:t>
            </a:r>
            <a:r>
              <a:rPr dirty="0"/>
              <a:t>your</a:t>
            </a:r>
            <a:r>
              <a:rPr spc="20" dirty="0"/>
              <a:t> </a:t>
            </a:r>
            <a:r>
              <a:rPr spc="-10" dirty="0"/>
              <a:t>LEPC: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3319271" y="1735835"/>
            <a:ext cx="2505710" cy="4483735"/>
            <a:chOff x="3319271" y="1735835"/>
            <a:chExt cx="2505710" cy="448373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8999" y="4472939"/>
              <a:ext cx="2267046" cy="17109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09949" y="4453889"/>
              <a:ext cx="2301240" cy="1746885"/>
            </a:xfrm>
            <a:custGeom>
              <a:avLst/>
              <a:gdLst/>
              <a:ahLst/>
              <a:cxnLst/>
              <a:rect l="l" t="t" r="r" b="b"/>
              <a:pathLst>
                <a:path w="2301240" h="1746885">
                  <a:moveTo>
                    <a:pt x="0" y="0"/>
                  </a:moveTo>
                  <a:lnTo>
                    <a:pt x="2301240" y="0"/>
                  </a:lnTo>
                  <a:lnTo>
                    <a:pt x="2301240" y="1746504"/>
                  </a:lnTo>
                  <a:lnTo>
                    <a:pt x="0" y="174650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7371" y="1773935"/>
              <a:ext cx="2429255" cy="187604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38321" y="1754885"/>
              <a:ext cx="2467610" cy="1914525"/>
            </a:xfrm>
            <a:custGeom>
              <a:avLst/>
              <a:gdLst/>
              <a:ahLst/>
              <a:cxnLst/>
              <a:rect l="l" t="t" r="r" b="b"/>
              <a:pathLst>
                <a:path w="2467610" h="1914525">
                  <a:moveTo>
                    <a:pt x="0" y="0"/>
                  </a:moveTo>
                  <a:lnTo>
                    <a:pt x="2467355" y="0"/>
                  </a:lnTo>
                  <a:lnTo>
                    <a:pt x="2467355" y="1914144"/>
                  </a:lnTo>
                  <a:lnTo>
                    <a:pt x="0" y="191414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800" y="1600200"/>
            <a:ext cx="25908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342265" marR="84455" indent="-342265" algn="r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42265" algn="l"/>
              </a:tabLst>
            </a:pPr>
            <a:r>
              <a:rPr sz="2000" b="1" dirty="0">
                <a:latin typeface="Calibri"/>
                <a:cs typeface="Calibri"/>
              </a:rPr>
              <a:t>Constantly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back</a:t>
            </a:r>
            <a:endParaRPr sz="2000">
              <a:latin typeface="Calibri"/>
              <a:cs typeface="Calibri"/>
            </a:endParaRPr>
          </a:p>
          <a:p>
            <a:pPr marR="85090" algn="r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basics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2683764"/>
            <a:ext cx="2590800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433705" marR="769620" indent="-342900" algn="just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433705" algn="l"/>
              </a:tabLst>
            </a:pPr>
            <a:r>
              <a:rPr sz="2000" b="1" spc="-10" dirty="0">
                <a:latin typeface="Calibri"/>
                <a:cs typeface="Calibri"/>
              </a:rPr>
              <a:t>Facilities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are </a:t>
            </a:r>
            <a:r>
              <a:rPr sz="2000" b="1" dirty="0">
                <a:latin typeface="Calibri"/>
                <a:cs typeface="Calibri"/>
              </a:rPr>
              <a:t>partners,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not </a:t>
            </a:r>
            <a:r>
              <a:rPr sz="2000" b="1" spc="-10" dirty="0">
                <a:latin typeface="Calibri"/>
                <a:cs typeface="Calibri"/>
              </a:rPr>
              <a:t>targets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4073652"/>
            <a:ext cx="2590800" cy="7086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520700" marR="85090" indent="-3435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540385" algn="l"/>
              </a:tabLst>
            </a:pPr>
            <a:r>
              <a:rPr sz="2000" b="1" dirty="0">
                <a:latin typeface="Calibri"/>
                <a:cs typeface="Calibri"/>
              </a:rPr>
              <a:t>It’s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Not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Over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when 	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Written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5157215"/>
            <a:ext cx="2590800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433705" marR="542925" indent="-342900" algn="just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433705" algn="l"/>
              </a:tabLst>
            </a:pPr>
            <a:r>
              <a:rPr sz="2000" b="1" spc="-10" dirty="0">
                <a:latin typeface="Calibri"/>
                <a:cs typeface="Calibri"/>
              </a:rPr>
              <a:t>Integrate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Tier</a:t>
            </a:r>
            <a:r>
              <a:rPr sz="2000" b="1" spc="-50" dirty="0">
                <a:latin typeface="Calibri"/>
                <a:cs typeface="Calibri"/>
              </a:rPr>
              <a:t> 2 </a:t>
            </a:r>
            <a:r>
              <a:rPr sz="2000" b="1" dirty="0">
                <a:latin typeface="Calibri"/>
                <a:cs typeface="Calibri"/>
              </a:rPr>
              <a:t>info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with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other </a:t>
            </a:r>
            <a:r>
              <a:rPr sz="2000" b="1" spc="-20" dirty="0"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399" y="1482852"/>
              <a:ext cx="1828799" cy="14127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62349" y="1463802"/>
              <a:ext cx="1866900" cy="1450975"/>
            </a:xfrm>
            <a:custGeom>
              <a:avLst/>
              <a:gdLst/>
              <a:ahLst/>
              <a:cxnLst/>
              <a:rect l="l" t="t" r="r" b="b"/>
              <a:pathLst>
                <a:path w="1866900" h="1450975">
                  <a:moveTo>
                    <a:pt x="0" y="0"/>
                  </a:moveTo>
                  <a:lnTo>
                    <a:pt x="1866900" y="0"/>
                  </a:lnTo>
                  <a:lnTo>
                    <a:pt x="1866900" y="1450848"/>
                  </a:lnTo>
                  <a:lnTo>
                    <a:pt x="0" y="145084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87506" y="3301441"/>
              <a:ext cx="1358537" cy="10922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38549" y="3156966"/>
              <a:ext cx="1866900" cy="1256030"/>
            </a:xfrm>
            <a:custGeom>
              <a:avLst/>
              <a:gdLst/>
              <a:ahLst/>
              <a:cxnLst/>
              <a:rect l="l" t="t" r="r" b="b"/>
              <a:pathLst>
                <a:path w="1866900" h="1256029">
                  <a:moveTo>
                    <a:pt x="0" y="0"/>
                  </a:moveTo>
                  <a:lnTo>
                    <a:pt x="1866900" y="0"/>
                  </a:lnTo>
                  <a:lnTo>
                    <a:pt x="1866900" y="1255776"/>
                  </a:lnTo>
                  <a:lnTo>
                    <a:pt x="0" y="12557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7328" y="4648199"/>
              <a:ext cx="1566683" cy="183076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48278" y="4629149"/>
              <a:ext cx="1605280" cy="1866900"/>
            </a:xfrm>
            <a:custGeom>
              <a:avLst/>
              <a:gdLst/>
              <a:ahLst/>
              <a:cxnLst/>
              <a:rect l="l" t="t" r="r" b="b"/>
              <a:pathLst>
                <a:path w="1605279" h="1866900">
                  <a:moveTo>
                    <a:pt x="0" y="0"/>
                  </a:moveTo>
                  <a:lnTo>
                    <a:pt x="1604772" y="0"/>
                  </a:lnTo>
                  <a:lnTo>
                    <a:pt x="1604772" y="1866900"/>
                  </a:lnTo>
                  <a:lnTo>
                    <a:pt x="0" y="18669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simple</a:t>
            </a:r>
            <a:r>
              <a:rPr spc="-20" dirty="0"/>
              <a:t> </a:t>
            </a: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remember for</a:t>
            </a:r>
            <a:r>
              <a:rPr spc="-15" dirty="0"/>
              <a:t> </a:t>
            </a:r>
            <a:r>
              <a:rPr dirty="0"/>
              <a:t>your</a:t>
            </a:r>
            <a:r>
              <a:rPr spc="20" dirty="0"/>
              <a:t> </a:t>
            </a:r>
            <a:r>
              <a:rPr spc="-10" dirty="0"/>
              <a:t>LEPC: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800" y="1600200"/>
            <a:ext cx="25908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727710" marR="8382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812165" algn="l"/>
              </a:tabLst>
            </a:pPr>
            <a:r>
              <a:rPr sz="2000" b="1" dirty="0">
                <a:latin typeface="Calibri"/>
                <a:cs typeface="Calibri"/>
              </a:rPr>
              <a:t>LEPC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support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all- 	</a:t>
            </a:r>
            <a:r>
              <a:rPr sz="2000" b="1" dirty="0">
                <a:latin typeface="Calibri"/>
                <a:cs typeface="Calibri"/>
              </a:rPr>
              <a:t>hazard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planning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2478023"/>
            <a:ext cx="2590800" cy="16306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33705" marR="37846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433705" algn="l"/>
              </a:tabLst>
            </a:pPr>
            <a:r>
              <a:rPr sz="2000" b="1" dirty="0">
                <a:latin typeface="Calibri"/>
                <a:cs typeface="Calibri"/>
              </a:rPr>
              <a:t>Industry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emergency </a:t>
            </a:r>
            <a:r>
              <a:rPr sz="2000" b="1" dirty="0">
                <a:latin typeface="Calibri"/>
                <a:cs typeface="Calibri"/>
              </a:rPr>
              <a:t>responders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must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informed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involved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800" y="4279391"/>
            <a:ext cx="25908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342265" marR="85725" indent="-342265" algn="r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342265" algn="l"/>
              </a:tabLst>
            </a:pPr>
            <a:r>
              <a:rPr sz="2000" b="1" dirty="0">
                <a:latin typeface="Calibri"/>
                <a:cs typeface="Calibri"/>
              </a:rPr>
              <a:t>Money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Isn’t</a:t>
            </a:r>
            <a:endParaRPr sz="2000">
              <a:latin typeface="Calibri"/>
              <a:cs typeface="Calibri"/>
            </a:endParaRPr>
          </a:p>
          <a:p>
            <a:pPr marR="85090" algn="r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Everything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5157215"/>
            <a:ext cx="2590800" cy="101536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433705" marR="386080" indent="-3429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433705" algn="l"/>
              </a:tabLst>
            </a:pPr>
            <a:r>
              <a:rPr sz="2000" b="1" spc="-10" dirty="0">
                <a:latin typeface="Calibri"/>
                <a:cs typeface="Calibri"/>
              </a:rPr>
              <a:t>Develop </a:t>
            </a:r>
            <a:r>
              <a:rPr sz="2000" b="1" dirty="0">
                <a:latin typeface="Calibri"/>
                <a:cs typeface="Calibri"/>
              </a:rPr>
              <a:t>partnership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with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6199" y="1523999"/>
              <a:ext cx="1454251" cy="1512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867149" y="1504949"/>
              <a:ext cx="1485900" cy="1546860"/>
            </a:xfrm>
            <a:custGeom>
              <a:avLst/>
              <a:gdLst/>
              <a:ahLst/>
              <a:cxnLst/>
              <a:rect l="l" t="t" r="r" b="b"/>
              <a:pathLst>
                <a:path w="1485900" h="1546860">
                  <a:moveTo>
                    <a:pt x="0" y="0"/>
                  </a:moveTo>
                  <a:lnTo>
                    <a:pt x="1485900" y="0"/>
                  </a:lnTo>
                  <a:lnTo>
                    <a:pt x="1485900" y="1546860"/>
                  </a:lnTo>
                  <a:lnTo>
                    <a:pt x="0" y="154686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9352" y="3352799"/>
              <a:ext cx="1146047" cy="157733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40302" y="3333749"/>
              <a:ext cx="1184275" cy="1615440"/>
            </a:xfrm>
            <a:custGeom>
              <a:avLst/>
              <a:gdLst/>
              <a:ahLst/>
              <a:cxnLst/>
              <a:rect l="l" t="t" r="r" b="b"/>
              <a:pathLst>
                <a:path w="1184275" h="1615439">
                  <a:moveTo>
                    <a:pt x="0" y="0"/>
                  </a:moveTo>
                  <a:lnTo>
                    <a:pt x="1184148" y="0"/>
                  </a:lnTo>
                  <a:lnTo>
                    <a:pt x="1184148" y="1615439"/>
                  </a:lnTo>
                  <a:lnTo>
                    <a:pt x="0" y="1615439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7976" y="5230367"/>
              <a:ext cx="1831730" cy="14794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98926" y="5211317"/>
              <a:ext cx="1866900" cy="1515110"/>
            </a:xfrm>
            <a:custGeom>
              <a:avLst/>
              <a:gdLst/>
              <a:ahLst/>
              <a:cxnLst/>
              <a:rect l="l" t="t" r="r" b="b"/>
              <a:pathLst>
                <a:path w="1866900" h="1515109">
                  <a:moveTo>
                    <a:pt x="0" y="0"/>
                  </a:moveTo>
                  <a:lnTo>
                    <a:pt x="1866900" y="0"/>
                  </a:lnTo>
                  <a:lnTo>
                    <a:pt x="1866900" y="1514855"/>
                  </a:lnTo>
                  <a:lnTo>
                    <a:pt x="0" y="151485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simple</a:t>
            </a:r>
            <a:r>
              <a:rPr spc="-20" dirty="0"/>
              <a:t> </a:t>
            </a: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remember for</a:t>
            </a:r>
            <a:r>
              <a:rPr spc="-15" dirty="0"/>
              <a:t> </a:t>
            </a:r>
            <a:r>
              <a:rPr dirty="0"/>
              <a:t>your</a:t>
            </a:r>
            <a:r>
              <a:rPr spc="20" dirty="0"/>
              <a:t> </a:t>
            </a:r>
            <a:r>
              <a:rPr spc="-10" dirty="0"/>
              <a:t>LEPC: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4777" y="5846220"/>
            <a:ext cx="1112520" cy="644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2005"/>
              </a:lnSpc>
            </a:pPr>
            <a:r>
              <a:rPr sz="2000" b="1" spc="-10" dirty="0">
                <a:latin typeface="Calibri"/>
                <a:cs typeface="Calibri"/>
              </a:rPr>
              <a:t>neighbors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200" spc="-10" dirty="0">
                <a:latin typeface="Arial"/>
                <a:cs typeface="Arial"/>
              </a:rPr>
              <a:t>5/22/2018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800" y="2683764"/>
            <a:ext cx="2590800" cy="7086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467359" marR="85725" indent="68135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1148715" algn="l"/>
              </a:tabLst>
            </a:pPr>
            <a:r>
              <a:rPr sz="2000" b="1" spc="-10" dirty="0">
                <a:latin typeface="Calibri"/>
                <a:cs typeface="Calibri"/>
              </a:rPr>
              <a:t>Membership </a:t>
            </a:r>
            <a:r>
              <a:rPr sz="2000" b="1" dirty="0">
                <a:latin typeface="Calibri"/>
                <a:cs typeface="Calibri"/>
              </a:rPr>
              <a:t>Should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-10" dirty="0">
                <a:latin typeface="Calibri"/>
                <a:cs typeface="Calibri"/>
              </a:rPr>
              <a:t> Inclusive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601724"/>
            <a:ext cx="2590800" cy="70866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33705" marR="11938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433705" algn="l"/>
              </a:tabLst>
            </a:pPr>
            <a:r>
              <a:rPr sz="2000" b="1" dirty="0">
                <a:latin typeface="Calibri"/>
                <a:cs typeface="Calibri"/>
              </a:rPr>
              <a:t>Outreach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a </a:t>
            </a:r>
            <a:r>
              <a:rPr sz="2000" b="1" dirty="0">
                <a:latin typeface="Calibri"/>
                <a:cs typeface="Calibri"/>
              </a:rPr>
              <a:t>continuous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process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7599" y="4610099"/>
              <a:ext cx="1828799" cy="10286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38549" y="4591049"/>
              <a:ext cx="1866900" cy="1066800"/>
            </a:xfrm>
            <a:custGeom>
              <a:avLst/>
              <a:gdLst/>
              <a:ahLst/>
              <a:cxnLst/>
              <a:rect l="l" t="t" r="r" b="b"/>
              <a:pathLst>
                <a:path w="1866900" h="1066800">
                  <a:moveTo>
                    <a:pt x="0" y="0"/>
                  </a:moveTo>
                  <a:lnTo>
                    <a:pt x="1866900" y="0"/>
                  </a:lnTo>
                  <a:lnTo>
                    <a:pt x="1866900" y="1066800"/>
                  </a:lnTo>
                  <a:lnTo>
                    <a:pt x="0" y="10668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599" y="2133599"/>
              <a:ext cx="1828799" cy="7772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38549" y="2114549"/>
              <a:ext cx="1866900" cy="815340"/>
            </a:xfrm>
            <a:custGeom>
              <a:avLst/>
              <a:gdLst/>
              <a:ahLst/>
              <a:cxnLst/>
              <a:rect l="l" t="t" r="r" b="b"/>
              <a:pathLst>
                <a:path w="1866900" h="815339">
                  <a:moveTo>
                    <a:pt x="0" y="0"/>
                  </a:moveTo>
                  <a:lnTo>
                    <a:pt x="1866900" y="0"/>
                  </a:lnTo>
                  <a:lnTo>
                    <a:pt x="1866900" y="815339"/>
                  </a:lnTo>
                  <a:lnTo>
                    <a:pt x="0" y="81533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8600" y="3765803"/>
            <a:ext cx="2514600" cy="13246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77825" marR="408305" indent="-287020">
              <a:lnSpc>
                <a:spcPct val="100000"/>
              </a:lnSpc>
              <a:spcBef>
                <a:spcPts val="235"/>
              </a:spcBef>
              <a:buFont typeface="Arial"/>
              <a:buChar char="•"/>
              <a:tabLst>
                <a:tab pos="377825" algn="l"/>
              </a:tabLst>
            </a:pPr>
            <a:r>
              <a:rPr sz="2000" b="1" dirty="0">
                <a:latin typeface="Calibri"/>
                <a:cs typeface="Calibri"/>
              </a:rPr>
              <a:t>Success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involves commitment, </a:t>
            </a:r>
            <a:r>
              <a:rPr sz="2000" b="1" dirty="0">
                <a:latin typeface="Calibri"/>
                <a:cs typeface="Calibri"/>
              </a:rPr>
              <a:t>patience,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persistence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9568" y="5849096"/>
            <a:ext cx="1792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</a:pPr>
            <a:r>
              <a:rPr sz="2000" b="1" dirty="0">
                <a:latin typeface="Calibri"/>
                <a:cs typeface="Calibri"/>
              </a:rPr>
              <a:t>beyond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planning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6400800" y="5465064"/>
            <a:ext cx="25908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789305" indent="-28638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789305" algn="l"/>
              </a:tabLst>
            </a:pPr>
            <a:r>
              <a:rPr sz="2000" b="1" dirty="0">
                <a:latin typeface="Calibri"/>
                <a:cs typeface="Calibri"/>
              </a:rPr>
              <a:t>LEPC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role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can</a:t>
            </a:r>
            <a:r>
              <a:rPr sz="2000" b="1" spc="-25" dirty="0">
                <a:latin typeface="Calibri"/>
                <a:cs typeface="Calibri"/>
              </a:rPr>
              <a:t> go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simple</a:t>
            </a:r>
            <a:r>
              <a:rPr spc="-20" dirty="0"/>
              <a:t> </a:t>
            </a: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remember for</a:t>
            </a:r>
            <a:r>
              <a:rPr spc="-15" dirty="0"/>
              <a:t> </a:t>
            </a:r>
            <a:r>
              <a:rPr dirty="0"/>
              <a:t>your</a:t>
            </a:r>
            <a:r>
              <a:rPr spc="20" dirty="0"/>
              <a:t> </a:t>
            </a:r>
            <a:r>
              <a:rPr spc="-10" dirty="0"/>
              <a:t>LEPC: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0800" y="3686555"/>
            <a:ext cx="25908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737235" marR="85090" indent="-34353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860425" algn="l"/>
              </a:tabLst>
            </a:pPr>
            <a:r>
              <a:rPr sz="2000" b="1" dirty="0">
                <a:latin typeface="Calibri"/>
                <a:cs typeface="Calibri"/>
              </a:rPr>
              <a:t>Keep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linked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with 	</a:t>
            </a:r>
            <a:r>
              <a:rPr sz="2000" b="1" dirty="0">
                <a:latin typeface="Calibri"/>
                <a:cs typeface="Calibri"/>
              </a:rPr>
              <a:t>other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programs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5771388"/>
            <a:ext cx="2590800" cy="401320"/>
          </a:xfrm>
          <a:custGeom>
            <a:avLst/>
            <a:gdLst/>
            <a:ahLst/>
            <a:cxnLst/>
            <a:rect l="l" t="t" r="r" b="b"/>
            <a:pathLst>
              <a:path w="2590800" h="401320">
                <a:moveTo>
                  <a:pt x="0" y="0"/>
                </a:moveTo>
                <a:lnTo>
                  <a:pt x="2590800" y="0"/>
                </a:lnTo>
                <a:lnTo>
                  <a:pt x="2590800" y="400812"/>
                </a:lnTo>
                <a:lnTo>
                  <a:pt x="0" y="40081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" y="1600200"/>
            <a:ext cx="2590800" cy="70739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33705" marR="97028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433705" algn="l"/>
              </a:tabLst>
            </a:pPr>
            <a:r>
              <a:rPr sz="2000" b="1" spc="-10" dirty="0">
                <a:latin typeface="Calibri"/>
                <a:cs typeface="Calibri"/>
              </a:rPr>
              <a:t>Remove Hindrances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99" y="1905012"/>
              <a:ext cx="1219187" cy="12191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943349" y="1885949"/>
              <a:ext cx="1257300" cy="1257300"/>
            </a:xfrm>
            <a:custGeom>
              <a:avLst/>
              <a:gdLst/>
              <a:ahLst/>
              <a:cxnLst/>
              <a:rect l="l" t="t" r="r" b="b"/>
              <a:pathLst>
                <a:path w="1257300" h="1257300">
                  <a:moveTo>
                    <a:pt x="0" y="0"/>
                  </a:moveTo>
                  <a:lnTo>
                    <a:pt x="1257300" y="0"/>
                  </a:lnTo>
                  <a:lnTo>
                    <a:pt x="1257300" y="1257300"/>
                  </a:lnTo>
                  <a:lnTo>
                    <a:pt x="0" y="12573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4101" y="3809999"/>
              <a:ext cx="1762298" cy="121462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638549" y="3790949"/>
              <a:ext cx="1866900" cy="1252855"/>
            </a:xfrm>
            <a:custGeom>
              <a:avLst/>
              <a:gdLst/>
              <a:ahLst/>
              <a:cxnLst/>
              <a:rect l="l" t="t" r="r" b="b"/>
              <a:pathLst>
                <a:path w="1866900" h="1252854">
                  <a:moveTo>
                    <a:pt x="0" y="0"/>
                  </a:moveTo>
                  <a:lnTo>
                    <a:pt x="1866900" y="0"/>
                  </a:lnTo>
                  <a:lnTo>
                    <a:pt x="1866900" y="1252727"/>
                  </a:lnTo>
                  <a:lnTo>
                    <a:pt x="0" y="125272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599" y="5678423"/>
              <a:ext cx="1829065" cy="82829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638549" y="5659373"/>
              <a:ext cx="1866900" cy="866140"/>
            </a:xfrm>
            <a:custGeom>
              <a:avLst/>
              <a:gdLst/>
              <a:ahLst/>
              <a:cxnLst/>
              <a:rect l="l" t="t" r="r" b="b"/>
              <a:pathLst>
                <a:path w="1866900" h="866140">
                  <a:moveTo>
                    <a:pt x="0" y="0"/>
                  </a:moveTo>
                  <a:lnTo>
                    <a:pt x="1866900" y="0"/>
                  </a:lnTo>
                  <a:lnTo>
                    <a:pt x="1866900" y="865632"/>
                  </a:lnTo>
                  <a:lnTo>
                    <a:pt x="0" y="86563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Some</a:t>
            </a:r>
            <a:r>
              <a:rPr spc="-25" dirty="0"/>
              <a:t> </a:t>
            </a:r>
            <a:r>
              <a:rPr dirty="0"/>
              <a:t>simple</a:t>
            </a:r>
            <a:r>
              <a:rPr spc="-20" dirty="0"/>
              <a:t> </a:t>
            </a:r>
            <a:r>
              <a:rPr dirty="0"/>
              <a:t>things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remember for</a:t>
            </a:r>
            <a:r>
              <a:rPr spc="-15" dirty="0"/>
              <a:t> </a:t>
            </a:r>
            <a:r>
              <a:rPr dirty="0"/>
              <a:t>your</a:t>
            </a:r>
            <a:r>
              <a:rPr spc="20" dirty="0"/>
              <a:t> </a:t>
            </a:r>
            <a:r>
              <a:rPr spc="-10" dirty="0"/>
              <a:t>LEPC: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1140" y="5812454"/>
            <a:ext cx="114935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777" y="5851973"/>
            <a:ext cx="1536065" cy="638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2005"/>
              </a:lnSpc>
            </a:pPr>
            <a:r>
              <a:rPr sz="2000" b="1" dirty="0">
                <a:latin typeface="Calibri"/>
                <a:cs typeface="Calibri"/>
              </a:rPr>
              <a:t>Stay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Positive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!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1200" spc="-10" dirty="0">
                <a:latin typeface="Arial"/>
                <a:cs typeface="Arial"/>
              </a:rPr>
              <a:t>5/22/2018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761" y="1396746"/>
            <a:ext cx="6019800" cy="3415665"/>
          </a:xfrm>
          <a:custGeom>
            <a:avLst/>
            <a:gdLst/>
            <a:ahLst/>
            <a:cxnLst/>
            <a:rect l="l" t="t" r="r" b="b"/>
            <a:pathLst>
              <a:path w="6019800" h="3415665">
                <a:moveTo>
                  <a:pt x="0" y="0"/>
                </a:moveTo>
                <a:lnTo>
                  <a:pt x="6019800" y="0"/>
                </a:lnTo>
                <a:lnTo>
                  <a:pt x="6019800" y="3415284"/>
                </a:lnTo>
                <a:lnTo>
                  <a:pt x="0" y="341528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1408687"/>
            <a:ext cx="5636260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Previous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Surveys: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Dedicated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membership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Regular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meaningful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meetings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Leadership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which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believes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LEPC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mission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Support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from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local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elected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officials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61" y="851153"/>
            <a:ext cx="4114800" cy="462280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90"/>
              </a:spcBef>
            </a:pPr>
            <a:r>
              <a:rPr sz="2400" b="1" spc="-10" dirty="0">
                <a:latin typeface="Calibri"/>
                <a:cs typeface="Calibri"/>
              </a:rPr>
              <a:t>Factors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Success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0" y="411480"/>
              <a:ext cx="2458211" cy="196748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381749" y="392430"/>
              <a:ext cx="2496820" cy="2005964"/>
            </a:xfrm>
            <a:custGeom>
              <a:avLst/>
              <a:gdLst/>
              <a:ahLst/>
              <a:cxnLst/>
              <a:rect l="l" t="t" r="r" b="b"/>
              <a:pathLst>
                <a:path w="2496820" h="2005964">
                  <a:moveTo>
                    <a:pt x="0" y="0"/>
                  </a:moveTo>
                  <a:lnTo>
                    <a:pt x="2496311" y="0"/>
                  </a:lnTo>
                  <a:lnTo>
                    <a:pt x="2496311" y="2005583"/>
                  </a:lnTo>
                  <a:lnTo>
                    <a:pt x="0" y="200558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3559" y="4485132"/>
              <a:ext cx="2005583" cy="2066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04509" y="4466082"/>
              <a:ext cx="2044064" cy="2105025"/>
            </a:xfrm>
            <a:custGeom>
              <a:avLst/>
              <a:gdLst/>
              <a:ahLst/>
              <a:cxnLst/>
              <a:rect l="l" t="t" r="r" b="b"/>
              <a:pathLst>
                <a:path w="2044065" h="2105025">
                  <a:moveTo>
                    <a:pt x="0" y="0"/>
                  </a:moveTo>
                  <a:lnTo>
                    <a:pt x="2043684" y="0"/>
                  </a:lnTo>
                  <a:lnTo>
                    <a:pt x="2043684" y="2104644"/>
                  </a:lnTo>
                  <a:lnTo>
                    <a:pt x="0" y="210464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71900" y="358140"/>
            <a:ext cx="2057400" cy="2057400"/>
            <a:chOff x="3771900" y="358140"/>
            <a:chExt cx="2057400" cy="2057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396240"/>
              <a:ext cx="1981200" cy="1981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790950" y="377190"/>
              <a:ext cx="2019300" cy="2019300"/>
            </a:xfrm>
            <a:custGeom>
              <a:avLst/>
              <a:gdLst/>
              <a:ahLst/>
              <a:cxnLst/>
              <a:rect l="l" t="t" r="r" b="b"/>
              <a:pathLst>
                <a:path w="2019300" h="2019300">
                  <a:moveTo>
                    <a:pt x="0" y="0"/>
                  </a:moveTo>
                  <a:lnTo>
                    <a:pt x="2019300" y="0"/>
                  </a:lnTo>
                  <a:lnTo>
                    <a:pt x="2019300" y="2019300"/>
                  </a:lnTo>
                  <a:lnTo>
                    <a:pt x="0" y="20193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9340" y="228600"/>
              <a:ext cx="2790443" cy="3809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88976" y="190500"/>
          <a:ext cx="8749665" cy="5812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36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FF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Previous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Surveys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540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325">
                <a:tc gridSpan="2">
                  <a:txBody>
                    <a:bodyPr/>
                    <a:lstStyle/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355"/>
                        </a:spcBef>
                        <a:buFont typeface="Arial"/>
                        <a:buChar char="•"/>
                        <a:tabLst>
                          <a:tab pos="377190" algn="l"/>
                        </a:tabLst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Lack</a:t>
                      </a:r>
                      <a:r>
                        <a:rPr sz="24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serious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chemical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risks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community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77190" indent="-286385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377190" algn="l"/>
                        </a:tabLst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Lack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interest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citizens</a:t>
                      </a:r>
                      <a:r>
                        <a:rPr sz="2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stakeholders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77190" indent="-28638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7190" algn="l"/>
                        </a:tabLst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Lack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even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basic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funding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3810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4939" y="902306"/>
            <a:ext cx="2632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Unsuccessful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Factors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747" y="1905000"/>
            <a:ext cx="5140960" cy="30467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marL="110489" marR="102870" algn="ctr">
              <a:lnSpc>
                <a:spcPct val="100000"/>
              </a:lnSpc>
              <a:spcBef>
                <a:spcPts val="45"/>
              </a:spcBef>
            </a:pPr>
            <a:r>
              <a:rPr sz="4800" b="1" dirty="0">
                <a:latin typeface="Corbel"/>
                <a:cs typeface="Corbel"/>
              </a:rPr>
              <a:t>Few</a:t>
            </a:r>
            <a:r>
              <a:rPr sz="4800" b="1" spc="-10" dirty="0">
                <a:latin typeface="Corbel"/>
                <a:cs typeface="Corbel"/>
              </a:rPr>
              <a:t> </a:t>
            </a:r>
            <a:r>
              <a:rPr sz="4800" b="1" dirty="0">
                <a:latin typeface="Corbel"/>
                <a:cs typeface="Corbel"/>
              </a:rPr>
              <a:t>simple</a:t>
            </a:r>
            <a:r>
              <a:rPr sz="4800" b="1" spc="-15" dirty="0">
                <a:latin typeface="Corbel"/>
                <a:cs typeface="Corbel"/>
              </a:rPr>
              <a:t> </a:t>
            </a:r>
            <a:r>
              <a:rPr sz="4800" b="1" dirty="0">
                <a:latin typeface="Corbel"/>
                <a:cs typeface="Corbel"/>
              </a:rPr>
              <a:t>tips</a:t>
            </a:r>
            <a:r>
              <a:rPr sz="4800" b="1" spc="-15" dirty="0">
                <a:latin typeface="Corbel"/>
                <a:cs typeface="Corbel"/>
              </a:rPr>
              <a:t> </a:t>
            </a:r>
            <a:r>
              <a:rPr sz="4800" b="1" spc="-25" dirty="0">
                <a:latin typeface="Corbel"/>
                <a:cs typeface="Corbel"/>
              </a:rPr>
              <a:t>for </a:t>
            </a:r>
            <a:r>
              <a:rPr sz="4800" b="1" spc="-10" dirty="0">
                <a:latin typeface="Corbel"/>
                <a:cs typeface="Corbel"/>
              </a:rPr>
              <a:t>energizing </a:t>
            </a:r>
            <a:r>
              <a:rPr sz="4800" b="1" dirty="0">
                <a:latin typeface="Corbel"/>
                <a:cs typeface="Corbel"/>
              </a:rPr>
              <a:t>dormant</a:t>
            </a:r>
            <a:r>
              <a:rPr sz="4800" b="1" spc="-25" dirty="0">
                <a:latin typeface="Corbel"/>
                <a:cs typeface="Corbel"/>
              </a:rPr>
              <a:t> </a:t>
            </a:r>
            <a:r>
              <a:rPr sz="4800" b="1" dirty="0">
                <a:latin typeface="Corbel"/>
                <a:cs typeface="Corbel"/>
              </a:rPr>
              <a:t>LEPC,</a:t>
            </a:r>
            <a:r>
              <a:rPr sz="4800" b="1" spc="-25" dirty="0">
                <a:latin typeface="Corbel"/>
                <a:cs typeface="Corbel"/>
              </a:rPr>
              <a:t> or </a:t>
            </a:r>
            <a:r>
              <a:rPr sz="4800" b="1" dirty="0">
                <a:latin typeface="Corbel"/>
                <a:cs typeface="Corbel"/>
              </a:rPr>
              <a:t>keeping</a:t>
            </a:r>
            <a:r>
              <a:rPr sz="4800" b="1" spc="-70" dirty="0">
                <a:latin typeface="Corbel"/>
                <a:cs typeface="Corbel"/>
              </a:rPr>
              <a:t> </a:t>
            </a:r>
            <a:r>
              <a:rPr sz="4800" b="1" dirty="0">
                <a:latin typeface="Corbel"/>
                <a:cs typeface="Corbel"/>
              </a:rPr>
              <a:t>one</a:t>
            </a:r>
            <a:r>
              <a:rPr sz="4800" b="1" spc="-60" dirty="0">
                <a:latin typeface="Corbel"/>
                <a:cs typeface="Corbel"/>
              </a:rPr>
              <a:t> </a:t>
            </a:r>
            <a:r>
              <a:rPr sz="4800" b="1" spc="-10" dirty="0">
                <a:latin typeface="Corbel"/>
                <a:cs typeface="Corbel"/>
              </a:rPr>
              <a:t>active</a:t>
            </a:r>
            <a:endParaRPr sz="48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9" y="2057399"/>
              <a:ext cx="2628900" cy="2743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348" y="1258824"/>
            <a:ext cx="6131560" cy="8305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1440" marR="111125">
              <a:lnSpc>
                <a:spcPct val="100000"/>
              </a:lnSpc>
              <a:spcBef>
                <a:spcPts val="200"/>
              </a:spcBef>
            </a:pPr>
            <a:r>
              <a:rPr dirty="0">
                <a:latin typeface="Corbel"/>
                <a:cs typeface="Corbel"/>
              </a:rPr>
              <a:t>Sadly,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many believe</a:t>
            </a:r>
            <a:r>
              <a:rPr spc="-4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the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best</a:t>
            </a:r>
            <a:r>
              <a:rPr spc="-3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way</a:t>
            </a:r>
            <a:r>
              <a:rPr spc="-10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to</a:t>
            </a:r>
            <a:r>
              <a:rPr spc="-20" dirty="0">
                <a:latin typeface="Corbel"/>
                <a:cs typeface="Corbel"/>
              </a:rPr>
              <a:t> </a:t>
            </a:r>
            <a:r>
              <a:rPr spc="-10" dirty="0">
                <a:latin typeface="Corbel"/>
                <a:cs typeface="Corbel"/>
              </a:rPr>
              <a:t>energize </a:t>
            </a:r>
            <a:r>
              <a:rPr dirty="0">
                <a:latin typeface="Corbel"/>
                <a:cs typeface="Corbel"/>
              </a:rPr>
              <a:t>an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LEPC</a:t>
            </a:r>
            <a:r>
              <a:rPr spc="-1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is to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have a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dirty="0">
                <a:latin typeface="Corbel"/>
                <a:cs typeface="Corbel"/>
              </a:rPr>
              <a:t>major</a:t>
            </a:r>
            <a:r>
              <a:rPr spc="-5" dirty="0">
                <a:latin typeface="Corbel"/>
                <a:cs typeface="Corbel"/>
              </a:rPr>
              <a:t> </a:t>
            </a:r>
            <a:r>
              <a:rPr spc="-10" dirty="0">
                <a:latin typeface="Corbel"/>
                <a:cs typeface="Corbel"/>
              </a:rPr>
              <a:t>incident.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0800" y="4796028"/>
            <a:ext cx="2514600" cy="8305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R="85090" algn="r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orbel"/>
                <a:cs typeface="Corbel"/>
              </a:rPr>
              <a:t>Not </a:t>
            </a:r>
            <a:r>
              <a:rPr sz="2400" b="1" spc="-10" dirty="0">
                <a:latin typeface="Corbel"/>
                <a:cs typeface="Corbel"/>
              </a:rPr>
              <a:t>encouraging</a:t>
            </a:r>
            <a:endParaRPr sz="2400">
              <a:latin typeface="Corbel"/>
              <a:cs typeface="Corbel"/>
            </a:endParaRPr>
          </a:p>
          <a:p>
            <a:pPr marR="84455" algn="r">
              <a:lnSpc>
                <a:spcPct val="100000"/>
              </a:lnSpc>
            </a:pPr>
            <a:r>
              <a:rPr sz="2400" b="1" spc="-10" dirty="0">
                <a:latin typeface="Corbel"/>
                <a:cs typeface="Corbel"/>
              </a:rPr>
              <a:t>that…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39" y="2743200"/>
              <a:ext cx="4952999" cy="333603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3389" y="2724149"/>
              <a:ext cx="4991100" cy="3374390"/>
            </a:xfrm>
            <a:custGeom>
              <a:avLst/>
              <a:gdLst/>
              <a:ahLst/>
              <a:cxnLst/>
              <a:rect l="l" t="t" r="r" b="b"/>
              <a:pathLst>
                <a:path w="4991100" h="3374390">
                  <a:moveTo>
                    <a:pt x="0" y="0"/>
                  </a:moveTo>
                  <a:lnTo>
                    <a:pt x="4991100" y="0"/>
                  </a:lnTo>
                  <a:lnTo>
                    <a:pt x="4991100" y="3374136"/>
                  </a:lnTo>
                  <a:lnTo>
                    <a:pt x="0" y="337413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761" y="1143761"/>
            <a:ext cx="2590800" cy="762000"/>
          </a:xfrm>
          <a:prstGeom prst="rect">
            <a:avLst/>
          </a:prstGeom>
          <a:ln w="19812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84810">
              <a:lnSpc>
                <a:spcPct val="100000"/>
              </a:lnSpc>
              <a:spcBef>
                <a:spcPts val="300"/>
              </a:spcBef>
            </a:pPr>
            <a:r>
              <a:rPr sz="2800" dirty="0"/>
              <a:t>Feed</a:t>
            </a:r>
            <a:r>
              <a:rPr sz="2800" spc="20" dirty="0"/>
              <a:t> </a:t>
            </a:r>
            <a:r>
              <a:rPr sz="2800" dirty="0"/>
              <a:t>‘Em</a:t>
            </a:r>
            <a:r>
              <a:rPr sz="2800" spc="25" dirty="0"/>
              <a:t> </a:t>
            </a:r>
            <a:r>
              <a:rPr sz="2800" spc="-50" dirty="0"/>
              <a:t>!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0400" y="1903476"/>
              <a:ext cx="5449823" cy="415442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81349" y="1884426"/>
              <a:ext cx="5488305" cy="4192904"/>
            </a:xfrm>
            <a:custGeom>
              <a:avLst/>
              <a:gdLst/>
              <a:ahLst/>
              <a:cxnLst/>
              <a:rect l="l" t="t" r="r" b="b"/>
              <a:pathLst>
                <a:path w="5488305" h="4192904">
                  <a:moveTo>
                    <a:pt x="0" y="0"/>
                  </a:moveTo>
                  <a:lnTo>
                    <a:pt x="5487924" y="0"/>
                  </a:lnTo>
                  <a:lnTo>
                    <a:pt x="5487924" y="4192524"/>
                  </a:lnTo>
                  <a:lnTo>
                    <a:pt x="0" y="419252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14400"/>
            <a:ext cx="7924800" cy="20320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Calibri"/>
                <a:cs typeface="Calibri"/>
              </a:rPr>
              <a:t>Use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meetings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training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forum</a:t>
            </a:r>
            <a:endParaRPr sz="2400">
              <a:latin typeface="Calibri"/>
              <a:cs typeface="Calibri"/>
            </a:endParaRPr>
          </a:p>
          <a:p>
            <a:pPr marL="835025" indent="-286385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835025" algn="l"/>
              </a:tabLst>
            </a:pPr>
            <a:r>
              <a:rPr sz="2400" b="1" dirty="0">
                <a:latin typeface="Calibri"/>
                <a:cs typeface="Calibri"/>
              </a:rPr>
              <a:t>Stay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up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date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rule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changes</a:t>
            </a:r>
            <a:endParaRPr sz="2400">
              <a:latin typeface="Calibri"/>
              <a:cs typeface="Calibri"/>
            </a:endParaRPr>
          </a:p>
          <a:p>
            <a:pPr marL="835025" indent="-28638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835025" algn="l"/>
              </a:tabLst>
            </a:pPr>
            <a:r>
              <a:rPr sz="2400" b="1" dirty="0">
                <a:latin typeface="Calibri"/>
                <a:cs typeface="Calibri"/>
              </a:rPr>
              <a:t>Roles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responsibilities</a:t>
            </a:r>
            <a:endParaRPr sz="2400">
              <a:latin typeface="Calibri"/>
              <a:cs typeface="Calibri"/>
            </a:endParaRPr>
          </a:p>
          <a:p>
            <a:pPr marL="83502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835025" algn="l"/>
              </a:tabLst>
            </a:pPr>
            <a:r>
              <a:rPr sz="2400" b="1" dirty="0">
                <a:latin typeface="Calibri"/>
                <a:cs typeface="Calibri"/>
              </a:rPr>
              <a:t>New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technologies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response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equipment,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resources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0576" y="3429059"/>
              <a:ext cx="3392423" cy="27248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351526" y="3181349"/>
              <a:ext cx="3430904" cy="2992120"/>
            </a:xfrm>
            <a:custGeom>
              <a:avLst/>
              <a:gdLst/>
              <a:ahLst/>
              <a:cxnLst/>
              <a:rect l="l" t="t" r="r" b="b"/>
              <a:pathLst>
                <a:path w="3430904" h="2992120">
                  <a:moveTo>
                    <a:pt x="0" y="0"/>
                  </a:moveTo>
                  <a:lnTo>
                    <a:pt x="3430524" y="0"/>
                  </a:lnTo>
                  <a:lnTo>
                    <a:pt x="3430524" y="2991612"/>
                  </a:lnTo>
                  <a:lnTo>
                    <a:pt x="0" y="299161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99" y="3352799"/>
              <a:ext cx="3688079" cy="230581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66749" y="3333749"/>
              <a:ext cx="3726179" cy="2344420"/>
            </a:xfrm>
            <a:custGeom>
              <a:avLst/>
              <a:gdLst/>
              <a:ahLst/>
              <a:cxnLst/>
              <a:rect l="l" t="t" r="r" b="b"/>
              <a:pathLst>
                <a:path w="3726179" h="2344420">
                  <a:moveTo>
                    <a:pt x="0" y="0"/>
                  </a:moveTo>
                  <a:lnTo>
                    <a:pt x="3726179" y="0"/>
                  </a:lnTo>
                  <a:lnTo>
                    <a:pt x="3726179" y="2343912"/>
                  </a:lnTo>
                  <a:lnTo>
                    <a:pt x="0" y="234391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258824"/>
            <a:ext cx="8839200" cy="5017135"/>
          </a:xfrm>
          <a:custGeom>
            <a:avLst/>
            <a:gdLst/>
            <a:ahLst/>
            <a:cxnLst/>
            <a:rect l="l" t="t" r="r" b="b"/>
            <a:pathLst>
              <a:path w="8839200" h="5017135">
                <a:moveTo>
                  <a:pt x="0" y="0"/>
                </a:moveTo>
                <a:lnTo>
                  <a:pt x="8839200" y="0"/>
                </a:lnTo>
                <a:lnTo>
                  <a:pt x="8839200" y="5017008"/>
                </a:lnTo>
                <a:lnTo>
                  <a:pt x="0" y="501700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1271877"/>
            <a:ext cx="5209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LEPC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leaders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must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believe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purpose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/>
              <a:t>Must</a:t>
            </a:r>
            <a:r>
              <a:rPr spc="-3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able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inspire</a:t>
            </a:r>
            <a:r>
              <a:rPr spc="-25" dirty="0"/>
              <a:t> </a:t>
            </a:r>
            <a:r>
              <a:rPr dirty="0"/>
              <a:t>others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also</a:t>
            </a:r>
            <a:r>
              <a:rPr spc="-35" dirty="0"/>
              <a:t> </a:t>
            </a:r>
            <a:r>
              <a:rPr dirty="0"/>
              <a:t>believe</a:t>
            </a:r>
            <a:r>
              <a:rPr spc="-2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purpose</a:t>
            </a:r>
          </a:p>
          <a:p>
            <a:pPr marL="7562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</a:tabLst>
            </a:pPr>
            <a:r>
              <a:rPr dirty="0"/>
              <a:t>Keep</a:t>
            </a:r>
            <a:r>
              <a:rPr spc="-45" dirty="0"/>
              <a:t> </a:t>
            </a:r>
            <a:r>
              <a:rPr dirty="0"/>
              <a:t>purpose,</a:t>
            </a:r>
            <a:r>
              <a:rPr spc="-40" dirty="0"/>
              <a:t> </a:t>
            </a:r>
            <a:r>
              <a:rPr dirty="0"/>
              <a:t>goals,</a:t>
            </a:r>
            <a:r>
              <a:rPr spc="-5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approach</a:t>
            </a:r>
            <a:r>
              <a:rPr spc="-70" dirty="0"/>
              <a:t> </a:t>
            </a:r>
            <a:r>
              <a:rPr dirty="0"/>
              <a:t>relevant</a:t>
            </a:r>
            <a:r>
              <a:rPr spc="-35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spc="-10" dirty="0"/>
              <a:t>meaningful.</a:t>
            </a:r>
          </a:p>
          <a:p>
            <a:pPr marL="7562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</a:tabLst>
            </a:pPr>
            <a:r>
              <a:rPr dirty="0"/>
              <a:t>Build</a:t>
            </a:r>
            <a:r>
              <a:rPr spc="-25" dirty="0"/>
              <a:t> </a:t>
            </a:r>
            <a:r>
              <a:rPr dirty="0"/>
              <a:t>commitment</a:t>
            </a:r>
            <a:r>
              <a:rPr spc="-4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confidence</a:t>
            </a:r>
          </a:p>
          <a:p>
            <a:pPr marL="7562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</a:tabLst>
            </a:pPr>
            <a:r>
              <a:rPr dirty="0"/>
              <a:t>Diversify</a:t>
            </a:r>
            <a:r>
              <a:rPr spc="-25" dirty="0"/>
              <a:t> </a:t>
            </a:r>
            <a:r>
              <a:rPr dirty="0"/>
              <a:t>mix</a:t>
            </a:r>
            <a:r>
              <a:rPr spc="-35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level</a:t>
            </a:r>
            <a:r>
              <a:rPr spc="-2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skills</a:t>
            </a:r>
          </a:p>
          <a:p>
            <a:pPr marL="756285" marR="490855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</a:tabLst>
            </a:pPr>
            <a:r>
              <a:rPr dirty="0"/>
              <a:t>Manage</a:t>
            </a:r>
            <a:r>
              <a:rPr spc="-60" dirty="0"/>
              <a:t> </a:t>
            </a:r>
            <a:r>
              <a:rPr dirty="0"/>
              <a:t>relationships</a:t>
            </a:r>
            <a:r>
              <a:rPr spc="-5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outsiders,</a:t>
            </a:r>
            <a:r>
              <a:rPr spc="-40" dirty="0"/>
              <a:t> </a:t>
            </a:r>
            <a:r>
              <a:rPr dirty="0"/>
              <a:t>including</a:t>
            </a:r>
            <a:r>
              <a:rPr spc="-50" dirty="0"/>
              <a:t> </a:t>
            </a:r>
            <a:r>
              <a:rPr spc="-10" dirty="0"/>
              <a:t>removing obstacles</a:t>
            </a:r>
          </a:p>
          <a:p>
            <a:pPr marL="7562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</a:tabLst>
            </a:pPr>
            <a:r>
              <a:rPr dirty="0"/>
              <a:t>Create</a:t>
            </a:r>
            <a:r>
              <a:rPr spc="-55" dirty="0"/>
              <a:t> </a:t>
            </a:r>
            <a:r>
              <a:rPr dirty="0"/>
              <a:t>opportunities</a:t>
            </a:r>
            <a:r>
              <a:rPr spc="-40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spc="-10" dirty="0"/>
              <a:t>others</a:t>
            </a:r>
          </a:p>
          <a:p>
            <a:pPr marL="7562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6285" algn="l"/>
              </a:tabLst>
            </a:pPr>
            <a:r>
              <a:rPr dirty="0"/>
              <a:t>Do</a:t>
            </a:r>
            <a:r>
              <a:rPr spc="-40" dirty="0"/>
              <a:t> </a:t>
            </a:r>
            <a:r>
              <a:rPr dirty="0"/>
              <a:t>real</a:t>
            </a:r>
            <a:r>
              <a:rPr spc="-30" dirty="0"/>
              <a:t> </a:t>
            </a:r>
            <a:r>
              <a:rPr spc="-20" dirty="0"/>
              <a:t>work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-28955" y="-28955"/>
            <a:ext cx="9202420" cy="6916420"/>
            <a:chOff x="-28955" y="-28955"/>
            <a:chExt cx="9202420" cy="691642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0" y="0"/>
                  </a:moveTo>
                  <a:lnTo>
                    <a:pt x="9144000" y="0"/>
                  </a:lnTo>
                  <a:lnTo>
                    <a:pt x="9144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ln w="57912">
              <a:solidFill>
                <a:srgbClr val="89A4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199" y="76199"/>
              <a:ext cx="1882139" cy="58521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10" dirty="0"/>
              <a:t>5/22/2018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2890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30"/>
              </a:spcBef>
            </a:pPr>
            <a:r>
              <a:rPr dirty="0"/>
              <a:t>Page</a:t>
            </a:r>
            <a:r>
              <a:rPr spc="25" dirty="0"/>
              <a:t> </a:t>
            </a: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665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Corbel</vt:lpstr>
      <vt:lpstr>Times New Roman</vt:lpstr>
      <vt:lpstr>Office Theme</vt:lpstr>
      <vt:lpstr>PowerPoint Presentation</vt:lpstr>
      <vt:lpstr>PowerPoint Presentation</vt:lpstr>
      <vt:lpstr>PowerPoint Presentation</vt:lpstr>
      <vt:lpstr>Unsuccessful Factors</vt:lpstr>
      <vt:lpstr>PowerPoint Presentation</vt:lpstr>
      <vt:lpstr>Sadly, many believe the best way to energize an LEPC is to have a major incident.</vt:lpstr>
      <vt:lpstr>Feed ‘Em !</vt:lpstr>
      <vt:lpstr>PowerPoint Presentation</vt:lpstr>
      <vt:lpstr>LEPC leaders must believe in the purpose</vt:lpstr>
      <vt:lpstr>Consider social activities to build relationships between LEPC members</vt:lpstr>
      <vt:lpstr>“Tell me and I'll forget; show me and I may remember; involve me and I'll understand.”</vt:lpstr>
      <vt:lpstr>PowerPoint Presentation</vt:lpstr>
      <vt:lpstr>PowerPoint Presentation</vt:lpstr>
      <vt:lpstr>Conduct emergency response review after incident</vt:lpstr>
      <vt:lpstr>PowerPoint Presentation</vt:lpstr>
      <vt:lpstr>Hold meetings at facilities within the community</vt:lpstr>
      <vt:lpstr>Involve all members in exercises, especially table-top exercises</vt:lpstr>
      <vt:lpstr>Some simple things to remember for your LEPC:</vt:lpstr>
      <vt:lpstr>Some simple things to remember for your LEPC:</vt:lpstr>
      <vt:lpstr>Some simple things to remember for your LEPC:</vt:lpstr>
      <vt:lpstr>Some simple things to remember for your LEPC:</vt:lpstr>
      <vt:lpstr>Some simple things to remember for your LEPC:</vt:lpstr>
      <vt:lpstr>Some simple things to remember for your LEPC:</vt:lpstr>
      <vt:lpstr>Some simple things to remember for your LEPC:</vt:lpstr>
    </vt:vector>
  </TitlesOfParts>
  <Company>US 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Mason</dc:creator>
  <cp:lastModifiedBy>Matthew Wormus</cp:lastModifiedBy>
  <cp:revision>1</cp:revision>
  <dcterms:created xsi:type="dcterms:W3CDTF">2023-12-08T17:06:40Z</dcterms:created>
  <dcterms:modified xsi:type="dcterms:W3CDTF">2023-12-08T17:09:17Z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2018-05-22T00:00:00Z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2023-12-08T00:00:00Z</vt:filetime>
  </property>
  <property fmtid="{D5CDD505-2E9C-101B-9397-08002B2CF9AE}" pid="5" name="Producer">
    <vt:lpwstr>Adobe PDF Library 11.0</vt:lpwstr>
  </property>
</Properties>
</file>