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8A034-676E-D3E2-9D0B-CFDF538DD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ECFFB-FE2E-6094-0E8D-DBABF3B1F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A55BA-077E-3C90-9E52-87DDB2A8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3461B-B292-4F93-71DB-9E8CC8544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AA2F0-B967-AC4D-CA9F-A4EB7EC0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9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3C26-5878-4A88-C82C-840B0FEC1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5F1E2-2117-0AC1-1295-F3D29DA45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551FD-6FE4-8E91-9661-B3562A1F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4C5E2-F546-E12C-D4D3-71AD9004C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F2818-CE7F-37CB-A509-875ADEB8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7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C8B56D-ED9C-0E73-B7E7-E01F3CB3B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E1B38-CFF9-091F-7B67-0D54987D3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CF2D2-957E-C27C-A502-14FD8074E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B8A0B-6453-F8DE-74C2-DAC138E6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92ED9-6886-5EFA-67A8-7737500F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3028-7B0F-E783-DB11-FCF12C47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9D7A3-A69D-4366-B9B9-90B3A28EB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63247-648A-B49C-6A3D-24E56A4D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DCAC0-9136-6EEC-8481-1596E48D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5BEEE-EBEA-E21D-7AAB-8BAF50EB8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7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A7B8-B36F-4CBD-DF46-9992712E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9AC3A-5754-F739-4E7D-B1D7A1D8D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678B2-978B-3472-BBC8-CA5DA8AC6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7BC73-7438-59D3-DA87-BE81988C8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EDFFF-BBB4-05C3-86BB-F82FA6F3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5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2D71-BD19-590B-F6B9-715268DA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2BF66-F4E1-774A-6A7B-D35EC5345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DD5B5-DAAE-4C9D-8155-5C04B3B67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FB7DA-A887-DB78-D900-0CD60B992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9E9D4-579D-D939-FCA8-DE67DEC2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364B1-FCC0-1BB5-2E99-52AD732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3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3CEA-E4EC-CDE2-2A1A-9F7CEDA4E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599C1-87C4-4029-F18E-EAA287A38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6BBF7-6FB8-4BE6-F2FA-721944EF1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2DC301-C35B-6B2E-64ED-BF3CE14CC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D4C5C8-F315-BDD6-0343-DAAD54243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6C4E66-3620-B47B-727A-182E4E9B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B0BA35-0A03-6A8C-CDF8-825EDEED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A4532-6470-6A73-23AD-88450821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7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B4EA-61BD-927D-850D-B832F20AD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7E0C31-469F-07C1-9509-3DDE06B0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C680B-16C0-35A0-B69C-E10778D1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DBA9B-9292-995B-D1C5-6407B6E5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FD9944-EAEF-7E63-D1E1-FCCACEDD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E581D-7839-8FA6-C6B6-4683204CE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BB282-D2FE-8036-5AC8-162CE9377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1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35DDF-CFF2-7547-9FBA-A5B851290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1A19D-7061-B62B-A7F7-A1A87CB6C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7BE193-C2E5-EFE8-2F74-3D590D102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770DA-840A-F4F3-14D2-59B114CE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D8695-2C90-160A-B2C0-C4273ED1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BF910-B7A1-8904-BBE9-3027390E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17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DACA-6BC8-0BD2-DC28-BC5E8D8C5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808C7-E795-76E3-203B-14C83D8F0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9EDA4D-8004-0290-7184-FE5E4CA18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7FCD0-1D69-DF56-D111-8BFD27DE1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456451-8ED8-F69E-4864-13EACB1A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41AAA-226D-8A0B-A378-2AA97CCA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4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8B3308-064B-DA0B-A10F-0A86B092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A9B24-0F4B-81BE-7FA5-DAB373129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06D46-6594-4932-9FD9-19E150226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586CA-7790-4EED-B711-B9350EADF823}" type="datetimeFigureOut">
              <a:rPr lang="en-US" smtClean="0"/>
              <a:t>12/14/2023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DFA38-974D-DC9B-30FE-BB469A6A0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6E8F5-26BE-1F55-D26A-AE7934603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0BB2-1DE9-44B3-B43A-9F3309597F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ommy.Holbrook@deq.ok.gov" TargetMode="External"/><Relationship Id="rId2" Type="http://schemas.openxmlformats.org/officeDocument/2006/relationships/hyperlink" Target="mailto:Matthew.wormus@deq.ok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RHelpdesk@deq.ok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5D7E4-662A-A33E-A794-62A85C7C6D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2023 TIER II Reporting at DEQ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829D8-22C9-7AF9-A9DE-DCC87F2E76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38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9E28-DF1A-4A75-9798-EA2B43E86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is filed, now what?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A22ED-0B8F-4DF6-8EBF-C7A9E23F5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 your invoice by April 1</a:t>
            </a:r>
            <a:r>
              <a:rPr lang="en-US" baseline="30000" dirty="0"/>
              <a:t>st</a:t>
            </a:r>
            <a:endParaRPr lang="en-US" dirty="0"/>
          </a:p>
          <a:p>
            <a:endParaRPr lang="en-US" dirty="0"/>
          </a:p>
          <a:p>
            <a:r>
              <a:rPr lang="en-US" dirty="0"/>
              <a:t>Check Tier II GIS Map to see if report has been received</a:t>
            </a:r>
          </a:p>
          <a:p>
            <a:endParaRPr lang="en-US" dirty="0"/>
          </a:p>
          <a:p>
            <a:r>
              <a:rPr lang="en-US" dirty="0"/>
              <a:t>Be active in your LEPC</a:t>
            </a:r>
          </a:p>
          <a:p>
            <a:pPr lvl="1"/>
            <a:r>
              <a:rPr lang="en-US" dirty="0"/>
              <a:t>Especially EHS sites</a:t>
            </a:r>
          </a:p>
          <a:p>
            <a:pPr lvl="1"/>
            <a:endParaRPr lang="en-US" dirty="0"/>
          </a:p>
          <a:p>
            <a:r>
              <a:rPr lang="en-US" dirty="0"/>
              <a:t>Keep report “living”</a:t>
            </a:r>
          </a:p>
          <a:p>
            <a:pPr lvl="1"/>
            <a:r>
              <a:rPr lang="en-US" dirty="0"/>
              <a:t>Email or call with ANY changes to contacts, chemicals stored, etc.</a:t>
            </a:r>
          </a:p>
        </p:txBody>
      </p:sp>
    </p:spTree>
    <p:extLst>
      <p:ext uri="{BB962C8B-B14F-4D97-AF65-F5344CB8AC3E}">
        <p14:creationId xmlns:p14="http://schemas.microsoft.com/office/powerpoint/2010/main" val="194509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142C2-FAE1-A080-BC30-FCF48045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06BE0-E946-E441-463D-6103E8D66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 Wormus</a:t>
            </a:r>
          </a:p>
          <a:p>
            <a:pPr lvl="1"/>
            <a:r>
              <a:rPr lang="en-US" dirty="0">
                <a:hlinkClick r:id="rId2"/>
              </a:rPr>
              <a:t>Matthew.wormus@deq.ok.gov</a:t>
            </a:r>
            <a:endParaRPr lang="en-US" dirty="0"/>
          </a:p>
          <a:p>
            <a:pPr lvl="1"/>
            <a:r>
              <a:rPr lang="en-US" dirty="0"/>
              <a:t>405-702-5137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Tommy Holbrook</a:t>
            </a:r>
          </a:p>
          <a:p>
            <a:pPr lvl="1"/>
            <a:r>
              <a:rPr lang="en-US" dirty="0">
                <a:hlinkClick r:id="rId3"/>
              </a:rPr>
              <a:t>Tommy.Holbrook@deq.ok.gov</a:t>
            </a:r>
            <a:endParaRPr lang="en-US" dirty="0"/>
          </a:p>
          <a:p>
            <a:pPr lvl="1"/>
            <a:r>
              <a:rPr lang="en-US" dirty="0"/>
              <a:t>405-702-5156</a:t>
            </a:r>
          </a:p>
        </p:txBody>
      </p:sp>
    </p:spTree>
    <p:extLst>
      <p:ext uri="{BB962C8B-B14F-4D97-AF65-F5344CB8AC3E}">
        <p14:creationId xmlns:p14="http://schemas.microsoft.com/office/powerpoint/2010/main" val="17378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C7AB-7051-79B5-27C9-1B845D86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Tier II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A908-6C77-9EA0-2834-02BA0BE2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of facilities in Oklahoma that store over a reporting threshold of hazardous materials in the state.</a:t>
            </a:r>
          </a:p>
          <a:p>
            <a:endParaRPr lang="en-US" dirty="0"/>
          </a:p>
          <a:p>
            <a:r>
              <a:rPr lang="en-US" dirty="0"/>
              <a:t>Over 50,000 reports annually</a:t>
            </a:r>
          </a:p>
          <a:p>
            <a:endParaRPr lang="en-US" dirty="0"/>
          </a:p>
          <a:p>
            <a:r>
              <a:rPr lang="en-US" dirty="0"/>
              <a:t>Covers facilities from Tank Batteries to Chemical Facilities to Water Treatment Plants</a:t>
            </a:r>
          </a:p>
          <a:p>
            <a:endParaRPr lang="en-US" dirty="0"/>
          </a:p>
          <a:p>
            <a:r>
              <a:rPr lang="en-US" dirty="0"/>
              <a:t>Reports are submitted between January 1 and March 1 of every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FB45-56F5-335F-3609-9DADC4346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Tier II Reporting (pt2)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B4AE9-2DE0-5835-C28D-DC7AF04B4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Reports are filed to the DEQ</a:t>
            </a:r>
          </a:p>
          <a:p>
            <a:endParaRPr lang="en-US" dirty="0"/>
          </a:p>
          <a:p>
            <a:r>
              <a:rPr lang="en-US" dirty="0"/>
              <a:t>DEQ then disperses Tier II Data to the County LEPC. County then disperses the data to the First Responder in that area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Public may request a copy of a Tier II Report by submitting a request for data to the DEQ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3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C92F-5BC4-03A6-34D7-12B046302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Requires You to File a Tier II Report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2FD08-E39B-47EE-110B-54A9890CE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Chemical that is defined as Hazardous by </a:t>
            </a:r>
            <a:r>
              <a:rPr lang="en-US"/>
              <a:t>OSHA Regulations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Over Threshold stored on site</a:t>
            </a:r>
          </a:p>
          <a:p>
            <a:pPr lvl="1"/>
            <a:r>
              <a:rPr lang="en-US" dirty="0"/>
              <a:t>10,000lbs for non EHS (~34 barrels of Oil)</a:t>
            </a:r>
          </a:p>
          <a:p>
            <a:pPr lvl="1"/>
            <a:r>
              <a:rPr lang="en-US" dirty="0"/>
              <a:t>EHS chemicals are lower TPQ</a:t>
            </a:r>
          </a:p>
          <a:p>
            <a:r>
              <a:rPr lang="en-US" dirty="0"/>
              <a:t>24 Hour Period</a:t>
            </a:r>
          </a:p>
        </p:txBody>
      </p:sp>
    </p:spTree>
    <p:extLst>
      <p:ext uri="{BB962C8B-B14F-4D97-AF65-F5344CB8AC3E}">
        <p14:creationId xmlns:p14="http://schemas.microsoft.com/office/powerpoint/2010/main" val="14250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AFACE-4246-5580-7256-4AECB7516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Need to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27D34-04A3-97D6-C1A9-FF66CFCAB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Tier II Submit 2023 Software</a:t>
            </a:r>
          </a:p>
          <a:p>
            <a:endParaRPr lang="en-US" dirty="0"/>
          </a:p>
          <a:p>
            <a:r>
              <a:rPr lang="en-US" dirty="0"/>
              <a:t>Login/Password</a:t>
            </a:r>
          </a:p>
          <a:p>
            <a:endParaRPr lang="en-US" dirty="0"/>
          </a:p>
          <a:p>
            <a:r>
              <a:rPr lang="en-US" dirty="0"/>
              <a:t>Last Years Report</a:t>
            </a:r>
          </a:p>
          <a:p>
            <a:endParaRPr lang="en-US" dirty="0"/>
          </a:p>
          <a:p>
            <a:r>
              <a:rPr lang="en-US" dirty="0"/>
              <a:t>Helpful Attachments (Optional)</a:t>
            </a:r>
          </a:p>
        </p:txBody>
      </p:sp>
    </p:spTree>
    <p:extLst>
      <p:ext uri="{BB962C8B-B14F-4D97-AF65-F5344CB8AC3E}">
        <p14:creationId xmlns:p14="http://schemas.microsoft.com/office/powerpoint/2010/main" val="385395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ABFFC-8D73-A399-1A1B-E3BA617F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changed for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2CB44-34F3-1A6B-B4A2-E790F278A5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14EE68-A2D8-A8D8-A3E1-5A83B8886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Updated state-specific fields and/or instructions in Alabama, Connecticut, Georgia, Hawaii, New Hampshire, North Carolina, Rhode Island, and Texas.</a:t>
            </a:r>
          </a:p>
          <a:p>
            <a:r>
              <a:rPr lang="en-US" dirty="0"/>
              <a:t>Added easy-access links to EPA's Trade Secret form and Confidential Location form on screen near those related fields.</a:t>
            </a:r>
          </a:p>
          <a:p>
            <a:r>
              <a:rPr lang="en-US" dirty="0"/>
              <a:t>Fixed bug in the import process in the 2022 versions that prevented you from "batch" importing multiple files at once using the browse file method. (The drag-and-drop method still allowed "batch" importing.)</a:t>
            </a:r>
          </a:p>
        </p:txBody>
      </p:sp>
    </p:spTree>
    <p:extLst>
      <p:ext uri="{BB962C8B-B14F-4D97-AF65-F5344CB8AC3E}">
        <p14:creationId xmlns:p14="http://schemas.microsoft.com/office/powerpoint/2010/main" val="334433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ADEB-6A2D-27B4-E064-710A355A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Tier II Assistance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FE0C3-6E19-B93B-D401-0BD29D241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Call/Email at anytime</a:t>
            </a:r>
          </a:p>
          <a:p>
            <a:pPr lvl="1"/>
            <a:r>
              <a:rPr lang="en-US" dirty="0"/>
              <a:t>ask for Tier II Help</a:t>
            </a:r>
          </a:p>
          <a:p>
            <a:endParaRPr lang="en-US" dirty="0"/>
          </a:p>
          <a:p>
            <a:r>
              <a:rPr lang="en-US" dirty="0"/>
              <a:t>Online Tier II Training </a:t>
            </a:r>
          </a:p>
          <a:p>
            <a:pPr lvl="1"/>
            <a:r>
              <a:rPr lang="en-US" dirty="0"/>
              <a:t>December 14</a:t>
            </a:r>
            <a:r>
              <a:rPr lang="en-US" baseline="30000" dirty="0"/>
              <a:t>th</a:t>
            </a:r>
            <a:r>
              <a:rPr lang="en-US" dirty="0"/>
              <a:t> @ 1pm</a:t>
            </a:r>
          </a:p>
          <a:p>
            <a:endParaRPr lang="en-US" dirty="0"/>
          </a:p>
          <a:p>
            <a:r>
              <a:rPr lang="en-US" dirty="0"/>
              <a:t>IF in OKC Area, make appointment to meet in OKC</a:t>
            </a:r>
          </a:p>
          <a:p>
            <a:endParaRPr lang="en-US" dirty="0"/>
          </a:p>
          <a:p>
            <a:r>
              <a:rPr lang="en-US" dirty="0"/>
              <a:t>IF NOT in OKC, help sessions will be held around the state</a:t>
            </a:r>
          </a:p>
        </p:txBody>
      </p:sp>
    </p:spTree>
    <p:extLst>
      <p:ext uri="{BB962C8B-B14F-4D97-AF65-F5344CB8AC3E}">
        <p14:creationId xmlns:p14="http://schemas.microsoft.com/office/powerpoint/2010/main" val="2810258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81CEE-A22F-D16C-1E9C-436CD136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Sessions Outside of OKC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E5CE9A-8BF0-3FB0-B826-3DCE0F8946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085013"/>
              </p:ext>
            </p:extLst>
          </p:nvPr>
        </p:nvGraphicFramePr>
        <p:xfrm>
          <a:off x="1262381" y="2209798"/>
          <a:ext cx="9667238" cy="4003043"/>
        </p:xfrm>
        <a:graphic>
          <a:graphicData uri="http://schemas.openxmlformats.org/drawingml/2006/table">
            <a:tbl>
              <a:tblPr/>
              <a:tblGrid>
                <a:gridCol w="1250488">
                  <a:extLst>
                    <a:ext uri="{9D8B030D-6E8A-4147-A177-3AD203B41FA5}">
                      <a16:colId xmlns:a16="http://schemas.microsoft.com/office/drawing/2014/main" val="2666498921"/>
                    </a:ext>
                  </a:extLst>
                </a:gridCol>
                <a:gridCol w="1899780">
                  <a:extLst>
                    <a:ext uri="{9D8B030D-6E8A-4147-A177-3AD203B41FA5}">
                      <a16:colId xmlns:a16="http://schemas.microsoft.com/office/drawing/2014/main" val="326255182"/>
                    </a:ext>
                  </a:extLst>
                </a:gridCol>
                <a:gridCol w="3318605">
                  <a:extLst>
                    <a:ext uri="{9D8B030D-6E8A-4147-A177-3AD203B41FA5}">
                      <a16:colId xmlns:a16="http://schemas.microsoft.com/office/drawing/2014/main" val="801460115"/>
                    </a:ext>
                  </a:extLst>
                </a:gridCol>
                <a:gridCol w="3198365">
                  <a:extLst>
                    <a:ext uri="{9D8B030D-6E8A-4147-A177-3AD203B41FA5}">
                      <a16:colId xmlns:a16="http://schemas.microsoft.com/office/drawing/2014/main" val="366358134"/>
                    </a:ext>
                  </a:extLst>
                </a:gridCol>
              </a:tblGrid>
              <a:tr h="363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Address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087304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1/10/2024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Ponca City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Pioneer Technology Center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2101 N Ash 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111795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1/17/2024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Enid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Enid DEQ Office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W Broadway Ave # 209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363922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1/18/2024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Woodward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Woodward DEQ Office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2411 Williams Ave # 116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107207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1/23/2024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Duncan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Duncan DEQ Office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1313 W Ash Ave Suite 106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373131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1/24/2024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Ardmore/Durant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37057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1/25/2024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 DEQ Office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2401 Eqypt Rd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947941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2/6/2024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Tulsa DEQ Office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9933 E 16th 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68343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2/7/2024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Tulsa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Tulsa DEQ Office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9933 E 16th 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319843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2/8/2024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Pryor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Hillcrest Hospital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N Bailey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166094"/>
                  </a:ext>
                </a:extLst>
              </a:tr>
              <a:tr h="363913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2/14/2024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Reno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Canadian Valley Tech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6505 E Hwy 66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873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777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F905-7489-2BD8-A945-0AA611D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Billing Advice – From DEQ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9F27D-699D-1BE8-0118-7E4A0ACEF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When requesting corrections to an order to place the order number in the Subject line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the email. 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ARHelpdesk@deq.ok.gov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405-702-1130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 invoice PER account. </a:t>
            </a: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 not email Credit Card info. Only call the number or mail it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7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548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2023 TIER II Reporting at DEQ</vt:lpstr>
      <vt:lpstr>What is Tier II Reporting</vt:lpstr>
      <vt:lpstr>What is Tier II Reporting (pt2)</vt:lpstr>
      <vt:lpstr>What Requires You to File a Tier II Report </vt:lpstr>
      <vt:lpstr>What Do You Need to File</vt:lpstr>
      <vt:lpstr>What has changed for 2023</vt:lpstr>
      <vt:lpstr>How to Get Tier II Assistance </vt:lpstr>
      <vt:lpstr>Help Sessions Outside of OKC</vt:lpstr>
      <vt:lpstr>Billing Advice – From DEQ Finance</vt:lpstr>
      <vt:lpstr>Report is filed, now what?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TIER II Reporting at DEQ</dc:title>
  <dc:creator>Matthew Wormus</dc:creator>
  <cp:lastModifiedBy>Matthew Wormus</cp:lastModifiedBy>
  <cp:revision>15</cp:revision>
  <dcterms:created xsi:type="dcterms:W3CDTF">2022-11-28T15:37:46Z</dcterms:created>
  <dcterms:modified xsi:type="dcterms:W3CDTF">2023-12-14T16:20:54Z</dcterms:modified>
</cp:coreProperties>
</file>