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88A034-676E-D3E2-9D0B-CFDF538DD2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1ECFFB-FE2E-6094-0E8D-DBABF3B1FE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FA55BA-077E-3C90-9E52-87DDB2A8C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586CA-7790-4EED-B711-B9350EADF823}" type="datetimeFigureOut">
              <a:rPr lang="en-US" smtClean="0"/>
              <a:t>12/14/2022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C3461B-B292-4F93-71DB-9E8CC8544D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4AA2F0-B967-AC4D-CA9F-A4EB7EC0AB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60BB2-1DE9-44B3-B43A-9F3309597FA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8099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33C26-5878-4A88-C82C-840B0FEC11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A55F1E2-2117-0AC1-1295-F3D29DA456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9551FD-6FE4-8E91-9661-B3562A1F8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586CA-7790-4EED-B711-B9350EADF823}" type="datetimeFigureOut">
              <a:rPr lang="en-US" smtClean="0"/>
              <a:t>12/14/2022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D4C5E2-F546-E12C-D4D3-71AD9004C4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9F2818-CE7F-37CB-A509-875ADEB8A7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60BB2-1DE9-44B3-B43A-9F3309597FA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9970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2C8B56D-ED9C-0E73-B7E7-E01F3CB3BF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6DE1B38-CFF9-091F-7B67-0D54987D35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1CF2D2-957E-C27C-A502-14FD8074E2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586CA-7790-4EED-B711-B9350EADF823}" type="datetimeFigureOut">
              <a:rPr lang="en-US" smtClean="0"/>
              <a:t>12/14/2022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7B8A0B-6453-F8DE-74C2-DAC138E6A9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192ED9-6886-5EFA-67A8-7737500FED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60BB2-1DE9-44B3-B43A-9F3309597FA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78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2E3028-7B0F-E783-DB11-FCF12C47CC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19D7A3-A69D-4366-B9B9-90B3A28EB8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163247-648A-B49C-6A3D-24E56A4D51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586CA-7790-4EED-B711-B9350EADF823}" type="datetimeFigureOut">
              <a:rPr lang="en-US" smtClean="0"/>
              <a:t>12/14/2022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8DCAC0-9136-6EEC-8481-1596E48D9B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05BEEE-EBEA-E21D-7AAB-8BAF50EB82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60BB2-1DE9-44B3-B43A-9F3309597FA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8374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3FA7B8-B36F-4CBD-DF46-9992712E9B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F9AC3A-5754-F739-4E7D-B1D7A1D8D4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6678B2-978B-3472-BBC8-CA5DA8AC6C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586CA-7790-4EED-B711-B9350EADF823}" type="datetimeFigureOut">
              <a:rPr lang="en-US" smtClean="0"/>
              <a:t>12/14/2022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97BC73-7438-59D3-DA87-BE81988C86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7EDFFF-BBB4-05C3-86BB-F82FA6F3DB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60BB2-1DE9-44B3-B43A-9F3309597FA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250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D2D71-BD19-590B-F6B9-715268DA3F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22BF66-F4E1-774A-6A7B-D35EC53453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4DD5B5-DAAE-4C9D-8155-5C04B3B670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1FB7DA-A887-DB78-D900-0CD60B992D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586CA-7790-4EED-B711-B9350EADF823}" type="datetimeFigureOut">
              <a:rPr lang="en-US" smtClean="0"/>
              <a:t>12/14/2022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09E9D4-579D-D939-FCA8-DE67DEC269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A364B1-FCC0-1BB5-2E99-52AD732EE1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60BB2-1DE9-44B3-B43A-9F3309597FA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837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DD3CEA-E4EC-CDE2-2A1A-9F7CEDA4EE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A599C1-87C4-4029-F18E-EAA287A382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D6BBF7-6FB8-4BE6-F2FA-721944EF19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D2DC301-C35B-6B2E-64ED-BF3CE14CC7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CD4C5C8-F315-BDD6-0343-DAAD5424358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06C4E66-3620-B47B-727A-182E4E9B4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586CA-7790-4EED-B711-B9350EADF823}" type="datetimeFigureOut">
              <a:rPr lang="en-US" smtClean="0"/>
              <a:t>12/14/2022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0B0BA35-0A03-6A8C-CDF8-825EDEEDC8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A1A4532-6470-6A73-23AD-884508214E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60BB2-1DE9-44B3-B43A-9F3309597FA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3275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25B4EA-61BD-927D-850D-B832F20AD0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67E0C31-469F-07C1-9509-3DDE06B073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586CA-7790-4EED-B711-B9350EADF823}" type="datetimeFigureOut">
              <a:rPr lang="en-US" smtClean="0"/>
              <a:t>12/14/2022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3C680B-16C0-35A0-B69C-E10778D10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39DBA9B-9292-995B-D1C5-6407B6E544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60BB2-1DE9-44B3-B43A-9F3309597FA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255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5FD9944-EAEF-7E63-D1E1-FCCACEDDFF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586CA-7790-4EED-B711-B9350EADF823}" type="datetimeFigureOut">
              <a:rPr lang="en-US" smtClean="0"/>
              <a:t>12/14/2022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0BE581D-7839-8FA6-C6B6-4683204CEC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BBB282-D2FE-8036-5AC8-162CE9377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60BB2-1DE9-44B3-B43A-9F3309597FA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0718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835DDF-CFF2-7547-9FBA-A5B851290F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11A19D-7061-B62B-A7F7-A1A87CB6CC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7BE193-C2E5-EFE8-2F74-3D590D1020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D770DA-840A-F4F3-14D2-59B114CE09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586CA-7790-4EED-B711-B9350EADF823}" type="datetimeFigureOut">
              <a:rPr lang="en-US" smtClean="0"/>
              <a:t>12/14/2022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DD8695-2C90-160A-B2C0-C4273ED1C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5BF910-B7A1-8904-BBE9-3027390E4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60BB2-1DE9-44B3-B43A-9F3309597FA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174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A0DACA-6BC8-0BD2-DC28-BC5E8D8C5A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49808C7-E795-76E3-203B-14C83D8F02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9EDA4D-8004-0290-7184-FE5E4CA187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07FCD0-1D69-DF56-D111-8BFD27DE1E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586CA-7790-4EED-B711-B9350EADF823}" type="datetimeFigureOut">
              <a:rPr lang="en-US" smtClean="0"/>
              <a:t>12/14/2022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456451-8ED8-F69E-4864-13EACB1A7D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D41AAA-226D-8A0B-A378-2AA97CCA93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60BB2-1DE9-44B3-B43A-9F3309597FA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6643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28B3308-064B-DA0B-A10F-0A86B09284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FA9B24-0F4B-81BE-7FA5-DAB3731293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D06D46-6594-4932-9FD9-19E1502262A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6586CA-7790-4EED-B711-B9350EADF823}" type="datetimeFigureOut">
              <a:rPr lang="en-US" smtClean="0"/>
              <a:t>12/14/2022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ADFA38-974D-DC9B-30FE-BB469A6A07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36E8F5-26BE-1F55-D26A-AE79346031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A60BB2-1DE9-44B3-B43A-9F3309597FA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080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pa.gov/epcra/consolidated-list-lists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95D7E4-662A-A33E-A794-62A85C7C6DF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2022 TIER II Reporting at DEQ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A829D8-22C9-7AF9-A9DE-DCC87F2E766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81384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B9C7AB-7051-79B5-27C9-1B845D8610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Tier II Reporting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84A908-6C77-9EA0-2834-02BA0BE2D5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Database of facilities in Oklahoma that store over a reporting threshold of hazardous materials in the state.</a:t>
            </a:r>
          </a:p>
          <a:p>
            <a:endParaRPr lang="en-US" dirty="0"/>
          </a:p>
          <a:p>
            <a:r>
              <a:rPr lang="en-US" dirty="0"/>
              <a:t>Over 50,000 reports annually</a:t>
            </a:r>
          </a:p>
          <a:p>
            <a:endParaRPr lang="en-US" dirty="0"/>
          </a:p>
          <a:p>
            <a:r>
              <a:rPr lang="en-US" dirty="0"/>
              <a:t>Covers facilities from Tank Batteries to Chemical Facilities to Water Treatment Plants</a:t>
            </a:r>
          </a:p>
          <a:p>
            <a:endParaRPr lang="en-US" dirty="0"/>
          </a:p>
          <a:p>
            <a:r>
              <a:rPr lang="en-US" dirty="0"/>
              <a:t>Reports are submitted between January 1 and March 1 of every year.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7155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1AFB45-56F5-335F-3609-9DADC43463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Tier II Reporting (pt2)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FB4AE9-2DE0-5835-C28D-DC7AF04B41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Reports are filed to the DEQ</a:t>
            </a:r>
          </a:p>
          <a:p>
            <a:endParaRPr lang="en-US" dirty="0"/>
          </a:p>
          <a:p>
            <a:r>
              <a:rPr lang="en-US" dirty="0"/>
              <a:t>DEQ then disperses Tier II Data to the County LEPC. County then disperses the data to the First Responder in that area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Public may request a copy of a Tier II Report by submitting a request for data to the DEQ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07322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A0C92F-5BC4-03A6-34D7-12B0463028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Requires You to File a Tier II Report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02FD08-E39B-47EE-110B-54A9890CEE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ANY Chemical that requires an OSHA SDS on site</a:t>
            </a:r>
          </a:p>
          <a:p>
            <a:endParaRPr lang="en-US" dirty="0"/>
          </a:p>
          <a:p>
            <a:r>
              <a:rPr lang="en-US" dirty="0"/>
              <a:t>Over Threshold stored on site</a:t>
            </a:r>
          </a:p>
          <a:p>
            <a:pPr lvl="1"/>
            <a:r>
              <a:rPr lang="en-US" dirty="0"/>
              <a:t>10,000lbs for non EHS</a:t>
            </a:r>
          </a:p>
          <a:p>
            <a:pPr lvl="1"/>
            <a:r>
              <a:rPr lang="en-US" dirty="0"/>
              <a:t>EHS chemicals are lower TPQ</a:t>
            </a:r>
          </a:p>
          <a:p>
            <a:pPr lvl="1"/>
            <a:r>
              <a:rPr lang="en-US" dirty="0"/>
              <a:t>Gasoline – 75,000 gallons</a:t>
            </a:r>
          </a:p>
          <a:p>
            <a:pPr lvl="1"/>
            <a:r>
              <a:rPr lang="en-US" dirty="0"/>
              <a:t>Diesel – 100,000 gallons</a:t>
            </a:r>
          </a:p>
          <a:p>
            <a:r>
              <a:rPr lang="en-US" dirty="0"/>
              <a:t>24 Hour Period</a:t>
            </a:r>
          </a:p>
        </p:txBody>
      </p:sp>
    </p:spTree>
    <p:extLst>
      <p:ext uri="{BB962C8B-B14F-4D97-AF65-F5344CB8AC3E}">
        <p14:creationId xmlns:p14="http://schemas.microsoft.com/office/powerpoint/2010/main" val="1425057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AFACE-4246-5580-7256-4AECB75168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 You Need to File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627D34-04A3-97D6-C1A9-FF66CFCAB2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Tier II Submit 2022 Software</a:t>
            </a:r>
          </a:p>
          <a:p>
            <a:endParaRPr lang="en-US" dirty="0"/>
          </a:p>
          <a:p>
            <a:r>
              <a:rPr lang="en-US" dirty="0"/>
              <a:t>Login/Password</a:t>
            </a:r>
          </a:p>
          <a:p>
            <a:endParaRPr lang="en-US" dirty="0"/>
          </a:p>
          <a:p>
            <a:r>
              <a:rPr lang="en-US" dirty="0"/>
              <a:t>Last Years Report</a:t>
            </a:r>
          </a:p>
        </p:txBody>
      </p:sp>
    </p:spTree>
    <p:extLst>
      <p:ext uri="{BB962C8B-B14F-4D97-AF65-F5344CB8AC3E}">
        <p14:creationId xmlns:p14="http://schemas.microsoft.com/office/powerpoint/2010/main" val="38539564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ABFFC-8D73-A399-1A1B-E3BA617F9F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has changed for 2022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12CB44-34F3-1A6B-B4A2-E790F278A5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The Software</a:t>
            </a:r>
          </a:p>
          <a:p>
            <a:pPr lvl="1"/>
            <a:r>
              <a:rPr lang="en-US" b="0" i="0" dirty="0">
                <a:solidFill>
                  <a:srgbClr val="1B1B1B"/>
                </a:solidFill>
                <a:effectLst/>
                <a:latin typeface="Source Sans Pro Web"/>
              </a:rPr>
              <a:t>Updated the North American Industry Classification System (NAICS) Codes in the drop-down list to the latest 2022 values provided by the U.S. Census Bureau.</a:t>
            </a:r>
          </a:p>
          <a:p>
            <a:pPr lvl="1"/>
            <a:r>
              <a:rPr lang="en-US" b="0" i="0" dirty="0">
                <a:solidFill>
                  <a:srgbClr val="1B1B1B"/>
                </a:solidFill>
                <a:effectLst/>
                <a:latin typeface="Source Sans Pro Web"/>
              </a:rPr>
              <a:t>Developed NAICS Code mapping assistance feature for importing older .t2s files, in order to help users update older values that are no longer in the official 2022 NAICS list.</a:t>
            </a:r>
          </a:p>
          <a:p>
            <a:pPr lvl="1"/>
            <a:r>
              <a:rPr lang="en-US" b="0" i="0" dirty="0">
                <a:solidFill>
                  <a:srgbClr val="1B1B1B"/>
                </a:solidFill>
                <a:effectLst/>
                <a:latin typeface="Source Sans Pro Web"/>
              </a:rPr>
              <a:t>Updated the Extremely Hazardous Substance (EHS) checks to match the latest regulatory information from the </a:t>
            </a:r>
            <a:r>
              <a:rPr lang="en-US" b="0" i="0" dirty="0">
                <a:solidFill>
                  <a:srgbClr val="005EA2"/>
                </a:solidFill>
                <a:effectLst/>
                <a:latin typeface="Source Sans Pro Web"/>
                <a:hlinkClick r:id="rId2"/>
              </a:rPr>
              <a:t>EPA List of Lists</a:t>
            </a:r>
            <a:r>
              <a:rPr lang="en-US" b="0" i="0" dirty="0">
                <a:solidFill>
                  <a:srgbClr val="1B1B1B"/>
                </a:solidFill>
                <a:effectLst/>
                <a:latin typeface="Source Sans Pro Web"/>
              </a:rPr>
              <a:t>.</a:t>
            </a:r>
          </a:p>
          <a:p>
            <a:pPr lvl="1"/>
            <a:r>
              <a:rPr lang="en-US" b="0" i="0" dirty="0">
                <a:solidFill>
                  <a:srgbClr val="1B1B1B"/>
                </a:solidFill>
                <a:effectLst/>
                <a:latin typeface="Source Sans Pro Web"/>
              </a:rPr>
              <a:t>Updated the county boundary checks to use the latest files from the U.S. Census Bureau.</a:t>
            </a:r>
          </a:p>
          <a:p>
            <a:pPr lvl="1"/>
            <a:r>
              <a:rPr lang="en-US" b="0" i="0" dirty="0">
                <a:solidFill>
                  <a:srgbClr val="1B1B1B"/>
                </a:solidFill>
                <a:effectLst/>
                <a:latin typeface="Source Sans Pro Web"/>
              </a:rPr>
              <a:t>Updated State-specific fields.</a:t>
            </a:r>
          </a:p>
          <a:p>
            <a:pPr lvl="1"/>
            <a:r>
              <a:rPr lang="en-US" b="0" i="0" dirty="0">
                <a:solidFill>
                  <a:srgbClr val="1B1B1B"/>
                </a:solidFill>
                <a:effectLst/>
                <a:latin typeface="Source Sans Pro Web"/>
              </a:rPr>
              <a:t>Added an official signature to the Windows installer file, which denotes the program developer and ensures that the program is genuine.</a:t>
            </a:r>
          </a:p>
          <a:p>
            <a:r>
              <a:rPr lang="en-US" dirty="0">
                <a:solidFill>
                  <a:srgbClr val="1B1B1B"/>
                </a:solidFill>
                <a:latin typeface="Source Sans Pro Web"/>
              </a:rPr>
              <a:t>That’s it</a:t>
            </a:r>
            <a:endParaRPr lang="en-US" b="0" i="0" dirty="0">
              <a:solidFill>
                <a:srgbClr val="1B1B1B"/>
              </a:solidFill>
              <a:effectLst/>
              <a:latin typeface="Source Sans Pro Web"/>
            </a:endParaRP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4334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BD5D31-F1C1-C01B-2D43-7944D7D15C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Same?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FC22AA-BA9C-C8DE-7B05-71E997E0BF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Everything Else!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4394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23ADEB-6A2D-27B4-E064-710A355AC2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Get Tier II Assistance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9FE0C3-6E19-B93B-D401-0BD29D2415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Call at anytime</a:t>
            </a:r>
          </a:p>
          <a:p>
            <a:pPr lvl="1"/>
            <a:r>
              <a:rPr lang="en-US" dirty="0"/>
              <a:t>ask for Tier II Help</a:t>
            </a:r>
          </a:p>
          <a:p>
            <a:endParaRPr lang="en-US" dirty="0"/>
          </a:p>
          <a:p>
            <a:r>
              <a:rPr lang="en-US" dirty="0"/>
              <a:t>IF in OKC Area, make appointment to meet in OKC</a:t>
            </a:r>
          </a:p>
          <a:p>
            <a:endParaRPr lang="en-US" dirty="0"/>
          </a:p>
          <a:p>
            <a:r>
              <a:rPr lang="en-US" dirty="0"/>
              <a:t>IF NOT in OKC, stay tuned. Help Schedule Will Be Posted Soon</a:t>
            </a:r>
          </a:p>
          <a:p>
            <a:pPr lvl="1"/>
            <a:r>
              <a:rPr lang="en-US"/>
              <a:t>Probable </a:t>
            </a:r>
            <a:r>
              <a:rPr lang="en-US" dirty="0"/>
              <a:t>sites: Tulsa, Pryor, Enid, Ponca City, Woodward, Duncan, Ada, McAllister</a:t>
            </a:r>
            <a:r>
              <a:rPr lang="en-US"/>
              <a:t>, Ardmore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02581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383</Words>
  <Application>Microsoft Office PowerPoint</Application>
  <PresentationFormat>Widescreen</PresentationFormat>
  <Paragraphs>49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Source Sans Pro Web</vt:lpstr>
      <vt:lpstr>Office Theme</vt:lpstr>
      <vt:lpstr>2022 TIER II Reporting at DEQ</vt:lpstr>
      <vt:lpstr>What is Tier II Reporting</vt:lpstr>
      <vt:lpstr>What is Tier II Reporting (pt2)</vt:lpstr>
      <vt:lpstr>What Requires You to File a Tier II Report </vt:lpstr>
      <vt:lpstr>What Do You Need to File</vt:lpstr>
      <vt:lpstr>What has changed for 2022</vt:lpstr>
      <vt:lpstr>What Is the Same?</vt:lpstr>
      <vt:lpstr>How to Get Tier II Assistance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2022 TIER II Reporting at DEQ</dc:title>
  <dc:creator>Matthew Wormus</dc:creator>
  <cp:lastModifiedBy>Matthew Wormus</cp:lastModifiedBy>
  <cp:revision>5</cp:revision>
  <dcterms:created xsi:type="dcterms:W3CDTF">2022-11-28T15:37:46Z</dcterms:created>
  <dcterms:modified xsi:type="dcterms:W3CDTF">2022-12-14T17:40:24Z</dcterms:modified>
</cp:coreProperties>
</file>