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comments/modernComment_10A_A562D278.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comments/modernComment_110_529694A0.xml" ContentType="application/vnd.ms-powerpoint.comments+xml"/>
  <Override PartName="/ppt/notesSlides/notesSlide19.xml" ContentType="application/vnd.openxmlformats-officedocument.presentationml.notesSlide+xml"/>
  <Override PartName="/ppt/comments/modernComment_111_241059C.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F_B01FD6AD.xml" ContentType="application/vnd.ms-powerpoint.comments+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6_1678D7A2.xml" ContentType="application/vnd.ms-powerpoint.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comments/modernComment_128_7A5DD610.xml" ContentType="application/vnd.ms-powerpoint.comment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2"/>
  </p:notesMasterIdLst>
  <p:sldIdLst>
    <p:sldId id="256" r:id="rId6"/>
    <p:sldId id="306" r:id="rId7"/>
    <p:sldId id="257" r:id="rId8"/>
    <p:sldId id="258" r:id="rId9"/>
    <p:sldId id="262" r:id="rId10"/>
    <p:sldId id="303" r:id="rId11"/>
    <p:sldId id="301" r:id="rId12"/>
    <p:sldId id="259" r:id="rId13"/>
    <p:sldId id="261" r:id="rId14"/>
    <p:sldId id="260" r:id="rId15"/>
    <p:sldId id="302" r:id="rId16"/>
    <p:sldId id="264" r:id="rId17"/>
    <p:sldId id="265" r:id="rId18"/>
    <p:sldId id="266" r:id="rId19"/>
    <p:sldId id="270" r:id="rId20"/>
    <p:sldId id="271" r:id="rId21"/>
    <p:sldId id="274" r:id="rId22"/>
    <p:sldId id="272" r:id="rId23"/>
    <p:sldId id="273" r:id="rId24"/>
    <p:sldId id="275" r:id="rId25"/>
    <p:sldId id="267" r:id="rId26"/>
    <p:sldId id="268" r:id="rId27"/>
    <p:sldId id="288" r:id="rId28"/>
    <p:sldId id="287" r:id="rId29"/>
    <p:sldId id="269" r:id="rId30"/>
    <p:sldId id="276" r:id="rId31"/>
    <p:sldId id="277" r:id="rId32"/>
    <p:sldId id="278" r:id="rId33"/>
    <p:sldId id="279" r:id="rId34"/>
    <p:sldId id="296" r:id="rId35"/>
    <p:sldId id="297" r:id="rId36"/>
    <p:sldId id="282" r:id="rId37"/>
    <p:sldId id="283" r:id="rId38"/>
    <p:sldId id="292" r:id="rId39"/>
    <p:sldId id="295" r:id="rId40"/>
    <p:sldId id="304"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6FBE01-D992-8D07-8A33-E5B67D0B4E07}" name="Kay Coffey" initials="KC" userId="S::kay.coffey@deq.ok.gov::92c1612e-19c5-4f77-8376-ddcf833442a6" providerId="AD"/>
  <p188:author id="{EBB63F16-324C-2DF2-995B-B18BA366BCCC}" name="Clay Padgett" initials="CP" userId="S::Clay.Padgett@deq.ok.gov::138ecc5c-c3c6-47fd-85cd-9026a84a4358" providerId="AD"/>
  <p188:author id="{AE78C652-9022-82C2-247A-BD2C009202F5}" name="Kamren Lambdin" initials="KL" userId="S::Kamren.Lambdin@deq.ok.gov::fcbfd88e-2675-4a6e-ad51-a080cf1c7135" providerId="AD"/>
  <p188:author id="{22651761-D4D7-0702-882F-97E36328C616}" name="Brent Polise" initials="BP" userId="S::Brent.Polise@deq.ok.gov::39400b83-26aa-4ae1-97b2-40e3d9a1dd03" providerId="AD"/>
  <p188:author id="{054EA29C-4801-0C0D-F231-F9D70DED8167}" name="Scott Mandel" initials="SM" userId="S::Scott.Mandel@deq.ok.gov::f02ab451-cd4b-4af4-852e-0288243c2f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AF8C"/>
    <a:srgbClr val="FD6F2F"/>
    <a:srgbClr val="CC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300" autoAdjust="0"/>
  </p:normalViewPr>
  <p:slideViewPr>
    <p:cSldViewPr snapToGrid="0">
      <p:cViewPr varScale="1">
        <p:scale>
          <a:sx n="39" d="100"/>
          <a:sy n="39" d="100"/>
        </p:scale>
        <p:origin x="168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omments/modernComment_10A_A562D278.xml><?xml version="1.0" encoding="utf-8"?>
<p188:cmLst xmlns:a="http://schemas.openxmlformats.org/drawingml/2006/main" xmlns:r="http://schemas.openxmlformats.org/officeDocument/2006/relationships" xmlns:p188="http://schemas.microsoft.com/office/powerpoint/2018/8/main">
  <p188:cm id="{2E9A3F5E-AAED-4898-99DA-040A420B07D5}" authorId="{054EA29C-4801-0C0D-F231-F9D70DED8167}" created="2024-07-25T16:39:52.112">
    <pc:sldMkLst xmlns:pc="http://schemas.microsoft.com/office/powerpoint/2013/main/command">
      <pc:docMk/>
      <pc:sldMk cId="2774717048" sldId="266"/>
    </pc:sldMkLst>
    <p188:txBody>
      <a:bodyPr/>
      <a:lstStyle/>
      <a:p>
        <a:r>
          <a:rPr lang="en-US"/>
          <a:t>Adjust arrow line to make it larger.</a:t>
        </a:r>
      </a:p>
    </p188:txBody>
  </p188:cm>
</p188:cmLst>
</file>

<file path=ppt/comments/modernComment_110_529694A0.xml><?xml version="1.0" encoding="utf-8"?>
<p188:cmLst xmlns:a="http://schemas.openxmlformats.org/drawingml/2006/main" xmlns:r="http://schemas.openxmlformats.org/officeDocument/2006/relationships" xmlns:p188="http://schemas.microsoft.com/office/powerpoint/2018/8/main">
  <p188:cm id="{258CC5D6-8B61-4EDF-94E5-0D412EE63EF2}" authorId="{AE78C652-9022-82C2-247A-BD2C009202F5}" created="2024-06-17T16:53:58.093">
    <ac:deMkLst xmlns:ac="http://schemas.microsoft.com/office/drawing/2013/main/command">
      <pc:docMk xmlns:pc="http://schemas.microsoft.com/office/powerpoint/2013/main/command"/>
      <pc:sldMk xmlns:pc="http://schemas.microsoft.com/office/powerpoint/2013/main/command" cId="1385600160" sldId="272"/>
      <ac:spMk id="2" creationId="{7E6E06CA-6021-4D7B-589F-8A94F8F0A221}"/>
    </ac:deMkLst>
    <p188:replyLst>
      <p188:reply id="{1CA36683-B109-4275-98BE-5884CA9567F5}" authorId="{936FBE01-D992-8D07-8A33-E5B67D0B4E07}" created="2024-06-17T21:25:06.293">
        <p188:txBody>
          <a:bodyPr/>
          <a:lstStyle/>
          <a:p>
            <a:r>
              <a:rPr lang="en-US"/>
              <a:t>Good question.  Perhaps Compliance could work this out with George?</a:t>
            </a:r>
          </a:p>
        </p188:txBody>
      </p188:reply>
    </p188:replyLst>
    <p188:txBody>
      <a:bodyPr/>
      <a:lstStyle/>
      <a:p>
        <a:r>
          <a:rPr lang="en-US"/>
          <a:t>UCMR5?</a:t>
        </a:r>
      </a:p>
    </p188:txBody>
  </p188:cm>
</p188:cmLst>
</file>

<file path=ppt/comments/modernComment_111_241059C.xml><?xml version="1.0" encoding="utf-8"?>
<p188:cmLst xmlns:a="http://schemas.openxmlformats.org/drawingml/2006/main" xmlns:r="http://schemas.openxmlformats.org/officeDocument/2006/relationships" xmlns:p188="http://schemas.microsoft.com/office/powerpoint/2018/8/main">
  <p188:cm id="{2B714DEC-679E-4C7D-B443-0F410A433011}" authorId="{054EA29C-4801-0C0D-F231-F9D70DED8167}" created="2024-07-29T19:23:59.910">
    <pc:sldMkLst xmlns:pc="http://schemas.microsoft.com/office/powerpoint/2013/main/command">
      <pc:docMk/>
      <pc:sldMk cId="37815708" sldId="273"/>
    </pc:sldMkLst>
    <p188:replyLst>
      <p188:reply id="{3C836C66-45A7-4FF9-B034-65C7F5CB779D}" authorId="{936FBE01-D992-8D07-8A33-E5B67D0B4E07}" created="2024-07-29T22:51:26.666">
        <p188:txBody>
          <a:bodyPr/>
          <a:lstStyle/>
          <a:p>
            <a:r>
              <a:rPr lang="en-US"/>
              <a:t>Hi.  I'm pretty sure our table is correct based on that citation.  EPA also has a neat flow diagram that I will try to send that helps with this.  Our table might be easier to understand if the time frames were listed in order, i.e., first quarterly, then annual, and then every 3 years.  Thanks for looking into this.  Kay</a:t>
            </a:r>
          </a:p>
        </p188:txBody>
      </p188:reply>
    </p188:replyLst>
    <p188:txBody>
      <a:bodyPr/>
      <a:lstStyle/>
      <a:p>
        <a:r>
          <a:rPr lang="en-US"/>
          <a:t>May need to be revised 40 CFR 141.902(b)(2)(iv)</a:t>
        </a:r>
      </a:p>
    </p188:txBody>
  </p188:cm>
</p188:cmLst>
</file>

<file path=ppt/comments/modernComment_116_1678D7A2.xml><?xml version="1.0" encoding="utf-8"?>
<p188:cmLst xmlns:a="http://schemas.openxmlformats.org/drawingml/2006/main" xmlns:r="http://schemas.openxmlformats.org/officeDocument/2006/relationships" xmlns:p188="http://schemas.microsoft.com/office/powerpoint/2018/8/main">
  <p188:cm id="{5E74D914-AFED-41D2-BFF7-962E39B35F95}" authorId="{22651761-D4D7-0702-882F-97E36328C616}" created="2024-08-12T12:24:51.410">
    <pc:sldMkLst xmlns:pc="http://schemas.microsoft.com/office/powerpoint/2013/main/command">
      <pc:docMk/>
      <pc:sldMk cId="377018274" sldId="278"/>
    </pc:sldMkLst>
    <p188:replyLst>
      <p188:reply id="{8BD738C3-D756-4843-B563-5E6CDE80D67E}" authorId="{936FBE01-D992-8D07-8A33-E5B67D0B4E07}" created="2024-08-12T13:55:53.438">
        <p188:txBody>
          <a:bodyPr/>
          <a:lstStyle/>
          <a:p>
            <a:r>
              <a:rPr lang="en-US"/>
              <a:t>If you have info to include, Ii think it would be good to have that in the presentation.  Thank you, Brent</a:t>
            </a:r>
          </a:p>
        </p188:txBody>
      </p188:reply>
    </p188:replyLst>
    <p188:txBody>
      <a:bodyPr/>
      <a:lstStyle/>
      <a:p>
        <a:r>
          <a:rPr lang="en-US"/>
          <a:t>I imagine there will be questions about what can be done with the spent media. Should we discuss that or is that outside of the scope of this presentation?</a:t>
        </a:r>
      </a:p>
    </p188:txBody>
  </p188:cm>
</p188:cmLst>
</file>

<file path=ppt/comments/modernComment_11F_B01FD6AD.xml><?xml version="1.0" encoding="utf-8"?>
<p188:cmLst xmlns:a="http://schemas.openxmlformats.org/drawingml/2006/main" xmlns:r="http://schemas.openxmlformats.org/officeDocument/2006/relationships" xmlns:p188="http://schemas.microsoft.com/office/powerpoint/2018/8/main">
  <p188:cm id="{D188A6F5-EEF5-4600-AA3A-FE3600230739}" authorId="{054EA29C-4801-0C0D-F231-F9D70DED8167}" created="2024-07-25T16:40:12.443">
    <pc:sldMkLst xmlns:pc="http://schemas.microsoft.com/office/powerpoint/2013/main/command">
      <pc:docMk/>
      <pc:sldMk cId="2954876589" sldId="287"/>
    </pc:sldMkLst>
    <p188:txBody>
      <a:bodyPr/>
      <a:lstStyle/>
      <a:p>
        <a:r>
          <a:rPr lang="en-US"/>
          <a:t>Sperate the examples more clearly</a:t>
        </a:r>
      </a:p>
    </p188:txBody>
  </p188:cm>
</p188:cmLst>
</file>

<file path=ppt/comments/modernComment_128_7A5DD610.xml><?xml version="1.0" encoding="utf-8"?>
<p188:cmLst xmlns:a="http://schemas.openxmlformats.org/drawingml/2006/main" xmlns:r="http://schemas.openxmlformats.org/officeDocument/2006/relationships" xmlns:p188="http://schemas.microsoft.com/office/powerpoint/2018/8/main">
  <p188:cm id="{9F71AE69-5E92-4692-B083-79E9A76C36FF}" authorId="{EBB63F16-324C-2DF2-995B-B18BA366BCCC}" created="2024-07-25T16:44:42.843">
    <pc:sldMkLst xmlns:pc="http://schemas.microsoft.com/office/powerpoint/2013/main/command">
      <pc:docMk/>
      <pc:sldMk cId="2052970000" sldId="296"/>
    </pc:sldMkLst>
    <p188:txBody>
      <a:bodyPr/>
      <a:lstStyle/>
      <a:p>
        <a:r>
          <a:rPr lang="en-US"/>
          <a:t>Larger font size?</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856AF-AC03-42CE-9896-9B84BBFB34A7}"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59C372E3-7F43-431B-88D9-8484AE299939}">
      <dgm:prSet phldrT="[Text]"/>
      <dgm:spPr/>
      <dgm:t>
        <a:bodyPr anchor="b" anchorCtr="0"/>
        <a:lstStyle/>
        <a:p>
          <a:r>
            <a:rPr lang="en-US"/>
            <a:t>1. What is PFAS?</a:t>
          </a:r>
        </a:p>
      </dgm:t>
    </dgm:pt>
    <dgm:pt modelId="{2B245D28-A805-45AE-B03D-94104F3282EE}" type="parTrans" cxnId="{E1321285-005E-493B-B387-522645653E1B}">
      <dgm:prSet/>
      <dgm:spPr/>
      <dgm:t>
        <a:bodyPr/>
        <a:lstStyle/>
        <a:p>
          <a:endParaRPr lang="en-US"/>
        </a:p>
      </dgm:t>
    </dgm:pt>
    <dgm:pt modelId="{45D1B9A7-9825-46EA-9D28-4B3711BAD56B}" type="sibTrans" cxnId="{E1321285-005E-493B-B387-522645653E1B}">
      <dgm:prSet/>
      <dgm:spPr/>
      <dgm:t>
        <a:bodyPr/>
        <a:lstStyle/>
        <a:p>
          <a:endParaRPr lang="en-US"/>
        </a:p>
      </dgm:t>
    </dgm:pt>
    <dgm:pt modelId="{46BA1FC2-C0A9-4B14-85A5-1C57B14D5BF6}">
      <dgm:prSet phldrT="[Text]"/>
      <dgm:spPr/>
      <dgm:t>
        <a:bodyPr anchor="b" anchorCtr="0"/>
        <a:lstStyle/>
        <a:p>
          <a:r>
            <a:rPr lang="en-US"/>
            <a:t>2. What’s the Big Fuss?</a:t>
          </a:r>
        </a:p>
      </dgm:t>
    </dgm:pt>
    <dgm:pt modelId="{8EF849F9-8899-485F-895B-C27D80103262}" type="parTrans" cxnId="{CD78CCD9-FAF1-4554-B607-65F7325D22A0}">
      <dgm:prSet/>
      <dgm:spPr/>
      <dgm:t>
        <a:bodyPr/>
        <a:lstStyle/>
        <a:p>
          <a:endParaRPr lang="en-US"/>
        </a:p>
      </dgm:t>
    </dgm:pt>
    <dgm:pt modelId="{F0AB4A95-254A-477B-B9C0-BF49C119D0F8}" type="sibTrans" cxnId="{CD78CCD9-FAF1-4554-B607-65F7325D22A0}">
      <dgm:prSet/>
      <dgm:spPr/>
      <dgm:t>
        <a:bodyPr/>
        <a:lstStyle/>
        <a:p>
          <a:endParaRPr lang="en-US"/>
        </a:p>
      </dgm:t>
    </dgm:pt>
    <dgm:pt modelId="{75D18AC1-67F3-4497-A834-D5BA58388536}">
      <dgm:prSet phldrT="[Text]"/>
      <dgm:spPr/>
      <dgm:t>
        <a:bodyPr anchor="b" anchorCtr="0"/>
        <a:lstStyle/>
        <a:p>
          <a:r>
            <a:rPr lang="en-US"/>
            <a:t>3. Final PFAS Rule</a:t>
          </a:r>
        </a:p>
      </dgm:t>
    </dgm:pt>
    <dgm:pt modelId="{6F6EA749-7C2A-4FC9-86BF-2282BDA5F907}" type="parTrans" cxnId="{6685BFCA-6C68-4EE7-B506-43C363F61C4E}">
      <dgm:prSet/>
      <dgm:spPr/>
      <dgm:t>
        <a:bodyPr/>
        <a:lstStyle/>
        <a:p>
          <a:endParaRPr lang="en-US"/>
        </a:p>
      </dgm:t>
    </dgm:pt>
    <dgm:pt modelId="{8202E25A-1CD7-47F1-81E0-B56C1279ED0E}" type="sibTrans" cxnId="{6685BFCA-6C68-4EE7-B506-43C363F61C4E}">
      <dgm:prSet/>
      <dgm:spPr/>
      <dgm:t>
        <a:bodyPr/>
        <a:lstStyle/>
        <a:p>
          <a:endParaRPr lang="en-US"/>
        </a:p>
      </dgm:t>
    </dgm:pt>
    <dgm:pt modelId="{469283CC-9E1D-4DC4-A449-FF1D3DA0A408}">
      <dgm:prSet phldrT="[Text]"/>
      <dgm:spPr/>
      <dgm:t>
        <a:bodyPr anchor="b" anchorCtr="0"/>
        <a:lstStyle/>
        <a:p>
          <a:r>
            <a:rPr lang="en-US"/>
            <a:t>4. Monitoring Requirements</a:t>
          </a:r>
        </a:p>
      </dgm:t>
    </dgm:pt>
    <dgm:pt modelId="{E7B39ECE-59D5-47AD-9A9B-1BF45575079D}" type="parTrans" cxnId="{BC3DC29B-29E6-41F2-BE7E-FD4DBD94C00B}">
      <dgm:prSet/>
      <dgm:spPr/>
      <dgm:t>
        <a:bodyPr/>
        <a:lstStyle/>
        <a:p>
          <a:endParaRPr lang="en-US"/>
        </a:p>
      </dgm:t>
    </dgm:pt>
    <dgm:pt modelId="{E7758524-D8E3-4EFA-84DE-03344F8338AF}" type="sibTrans" cxnId="{BC3DC29B-29E6-41F2-BE7E-FD4DBD94C00B}">
      <dgm:prSet/>
      <dgm:spPr/>
      <dgm:t>
        <a:bodyPr/>
        <a:lstStyle/>
        <a:p>
          <a:endParaRPr lang="en-US"/>
        </a:p>
      </dgm:t>
    </dgm:pt>
    <dgm:pt modelId="{0327FD2C-6380-4BE1-BD4D-9799339918BC}">
      <dgm:prSet phldrT="[Text]"/>
      <dgm:spPr/>
      <dgm:t>
        <a:bodyPr anchor="b" anchorCtr="0"/>
        <a:lstStyle/>
        <a:p>
          <a:r>
            <a:rPr lang="en-US"/>
            <a:t>5. Treatment Options</a:t>
          </a:r>
        </a:p>
      </dgm:t>
    </dgm:pt>
    <dgm:pt modelId="{1B04114F-623C-4405-8E96-249A58D2D7C1}" type="parTrans" cxnId="{68A3A22F-5567-425C-8BA2-80622BC9F5C6}">
      <dgm:prSet/>
      <dgm:spPr/>
      <dgm:t>
        <a:bodyPr/>
        <a:lstStyle/>
        <a:p>
          <a:endParaRPr lang="en-US"/>
        </a:p>
      </dgm:t>
    </dgm:pt>
    <dgm:pt modelId="{FBD9DAF8-196E-4BE0-AADE-38437BAEE03D}" type="sibTrans" cxnId="{68A3A22F-5567-425C-8BA2-80622BC9F5C6}">
      <dgm:prSet/>
      <dgm:spPr/>
      <dgm:t>
        <a:bodyPr/>
        <a:lstStyle/>
        <a:p>
          <a:endParaRPr lang="en-US"/>
        </a:p>
      </dgm:t>
    </dgm:pt>
    <dgm:pt modelId="{FA271C9A-219B-4A32-8119-FF1DE04C8F7E}">
      <dgm:prSet/>
      <dgm:spPr/>
      <dgm:t>
        <a:bodyPr anchor="b" anchorCtr="0"/>
        <a:lstStyle/>
        <a:p>
          <a:r>
            <a:rPr lang="en-US"/>
            <a:t>6. Funding Sources</a:t>
          </a:r>
        </a:p>
      </dgm:t>
    </dgm:pt>
    <dgm:pt modelId="{E8EA5018-F504-404F-A8B7-9F07C77DF9FA}" type="parTrans" cxnId="{B906C492-5B31-406E-AE12-E3854DDA2A62}">
      <dgm:prSet/>
      <dgm:spPr/>
      <dgm:t>
        <a:bodyPr/>
        <a:lstStyle/>
        <a:p>
          <a:endParaRPr lang="en-US"/>
        </a:p>
      </dgm:t>
    </dgm:pt>
    <dgm:pt modelId="{7D2AB99D-2CA7-453E-AB26-4741D1208BBC}" type="sibTrans" cxnId="{B906C492-5B31-406E-AE12-E3854DDA2A62}">
      <dgm:prSet/>
      <dgm:spPr/>
      <dgm:t>
        <a:bodyPr/>
        <a:lstStyle/>
        <a:p>
          <a:endParaRPr lang="en-US"/>
        </a:p>
      </dgm:t>
    </dgm:pt>
    <dgm:pt modelId="{696F6362-8660-4690-9678-98F1A8FF95BA}" type="pres">
      <dgm:prSet presAssocID="{DBF856AF-AC03-42CE-9896-9B84BBFB34A7}" presName="Name0" presStyleCnt="0">
        <dgm:presLayoutVars>
          <dgm:dir/>
          <dgm:resizeHandles val="exact"/>
        </dgm:presLayoutVars>
      </dgm:prSet>
      <dgm:spPr/>
    </dgm:pt>
    <dgm:pt modelId="{DBC5E350-67E4-46BB-B0D4-49265BCD891F}" type="pres">
      <dgm:prSet presAssocID="{59C372E3-7F43-431B-88D9-8484AE299939}" presName="composite" presStyleCnt="0"/>
      <dgm:spPr/>
    </dgm:pt>
    <dgm:pt modelId="{02F05238-97CF-40F2-8301-05BEF4469809}" type="pres">
      <dgm:prSet presAssocID="{59C372E3-7F43-431B-88D9-8484AE299939}" presName="rect1" presStyleLbl="trAlignAcc1" presStyleIdx="0" presStyleCnt="6">
        <dgm:presLayoutVars>
          <dgm:bulletEnabled val="1"/>
        </dgm:presLayoutVars>
      </dgm:prSet>
      <dgm:spPr/>
    </dgm:pt>
    <dgm:pt modelId="{A48634C7-C908-4097-9758-43C917843830}" type="pres">
      <dgm:prSet presAssocID="{59C372E3-7F43-431B-88D9-8484AE299939}" presName="rect2" presStyleLbl="fgImgPlace1" presStyleIdx="0" presStyleCnt="6" custLinFactNeighborX="1703" custLinFactNeighborY="-122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dgm:spPr>
      <dgm:extLst>
        <a:ext uri="{E40237B7-FDA0-4F09-8148-C483321AD2D9}">
          <dgm14:cNvPr xmlns:dgm14="http://schemas.microsoft.com/office/drawing/2010/diagram" id="0" name="" descr="Flask with solid fill"/>
        </a:ext>
      </dgm:extLst>
    </dgm:pt>
    <dgm:pt modelId="{25A30A06-2CB6-4848-B788-96FD2966ADCD}" type="pres">
      <dgm:prSet presAssocID="{45D1B9A7-9825-46EA-9D28-4B3711BAD56B}" presName="sibTrans" presStyleCnt="0"/>
      <dgm:spPr/>
    </dgm:pt>
    <dgm:pt modelId="{C0AEB8E6-875E-4A1E-A358-3C111AEC51FA}" type="pres">
      <dgm:prSet presAssocID="{46BA1FC2-C0A9-4B14-85A5-1C57B14D5BF6}" presName="composite" presStyleCnt="0"/>
      <dgm:spPr/>
    </dgm:pt>
    <dgm:pt modelId="{D229358D-138F-4F83-A3CF-87BFA85F7DAB}" type="pres">
      <dgm:prSet presAssocID="{46BA1FC2-C0A9-4B14-85A5-1C57B14D5BF6}" presName="rect1" presStyleLbl="trAlignAcc1" presStyleIdx="1" presStyleCnt="6">
        <dgm:presLayoutVars>
          <dgm:bulletEnabled val="1"/>
        </dgm:presLayoutVars>
      </dgm:prSet>
      <dgm:spPr/>
    </dgm:pt>
    <dgm:pt modelId="{472ED710-3AC5-4E3E-962D-0EC54D8EA308}" type="pres">
      <dgm:prSet presAssocID="{46BA1FC2-C0A9-4B14-85A5-1C57B14D5BF6}"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dgm:spPr>
      <dgm:extLst>
        <a:ext uri="{E40237B7-FDA0-4F09-8148-C483321AD2D9}">
          <dgm14:cNvPr xmlns:dgm14="http://schemas.microsoft.com/office/drawing/2010/diagram" id="0" name="" descr="Questions with solid fill"/>
        </a:ext>
      </dgm:extLst>
    </dgm:pt>
    <dgm:pt modelId="{82A5D0BA-BBEF-4109-8C2F-8114E52E8E0F}" type="pres">
      <dgm:prSet presAssocID="{F0AB4A95-254A-477B-B9C0-BF49C119D0F8}" presName="sibTrans" presStyleCnt="0"/>
      <dgm:spPr/>
    </dgm:pt>
    <dgm:pt modelId="{01E1B0A8-8BBD-46D5-BB82-5DC76E24D0D8}" type="pres">
      <dgm:prSet presAssocID="{75D18AC1-67F3-4497-A834-D5BA58388536}" presName="composite" presStyleCnt="0"/>
      <dgm:spPr/>
    </dgm:pt>
    <dgm:pt modelId="{47A4252B-EED6-4332-9209-C50B860F3464}" type="pres">
      <dgm:prSet presAssocID="{75D18AC1-67F3-4497-A834-D5BA58388536}" presName="rect1" presStyleLbl="trAlignAcc1" presStyleIdx="2" presStyleCnt="6" custLinFactNeighborX="166" custLinFactNeighborY="-1286">
        <dgm:presLayoutVars>
          <dgm:bulletEnabled val="1"/>
        </dgm:presLayoutVars>
      </dgm:prSet>
      <dgm:spPr/>
    </dgm:pt>
    <dgm:pt modelId="{394B0576-2E86-4D15-A704-280A0DBE3479}" type="pres">
      <dgm:prSet presAssocID="{75D18AC1-67F3-4497-A834-D5BA58388536}"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dgm:spPr>
      <dgm:extLst>
        <a:ext uri="{E40237B7-FDA0-4F09-8148-C483321AD2D9}">
          <dgm14:cNvPr xmlns:dgm14="http://schemas.microsoft.com/office/drawing/2010/diagram" id="0" name="" descr="Document with solid fill"/>
        </a:ext>
      </dgm:extLst>
    </dgm:pt>
    <dgm:pt modelId="{2FD90E62-D44B-4D6A-B8C4-0F2463CEDB08}" type="pres">
      <dgm:prSet presAssocID="{8202E25A-1CD7-47F1-81E0-B56C1279ED0E}" presName="sibTrans" presStyleCnt="0"/>
      <dgm:spPr/>
    </dgm:pt>
    <dgm:pt modelId="{6A253DB5-68FB-410A-8C3C-F14DF4759453}" type="pres">
      <dgm:prSet presAssocID="{469283CC-9E1D-4DC4-A449-FF1D3DA0A408}" presName="composite" presStyleCnt="0"/>
      <dgm:spPr/>
    </dgm:pt>
    <dgm:pt modelId="{9023BE66-350D-44F8-8D94-D7BE89720C33}" type="pres">
      <dgm:prSet presAssocID="{469283CC-9E1D-4DC4-A449-FF1D3DA0A408}" presName="rect1" presStyleLbl="trAlignAcc1" presStyleIdx="3" presStyleCnt="6">
        <dgm:presLayoutVars>
          <dgm:bulletEnabled val="1"/>
        </dgm:presLayoutVars>
      </dgm:prSet>
      <dgm:spPr/>
    </dgm:pt>
    <dgm:pt modelId="{9F283A15-FE27-46C2-8B37-BD57B3A35F8A}" type="pres">
      <dgm:prSet presAssocID="{469283CC-9E1D-4DC4-A449-FF1D3DA0A408}"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a:noFill/>
        </a:ln>
      </dgm:spPr>
      <dgm:extLst>
        <a:ext uri="{E40237B7-FDA0-4F09-8148-C483321AD2D9}">
          <dgm14:cNvPr xmlns:dgm14="http://schemas.microsoft.com/office/drawing/2010/diagram" id="0" name="" descr="Magnifying glass with solid fill"/>
        </a:ext>
      </dgm:extLst>
    </dgm:pt>
    <dgm:pt modelId="{E9818832-97D2-4414-B8D3-690E08799B45}" type="pres">
      <dgm:prSet presAssocID="{E7758524-D8E3-4EFA-84DE-03344F8338AF}" presName="sibTrans" presStyleCnt="0"/>
      <dgm:spPr/>
    </dgm:pt>
    <dgm:pt modelId="{793A0025-DF8E-48F9-8327-74E7FDEAF816}" type="pres">
      <dgm:prSet presAssocID="{0327FD2C-6380-4BE1-BD4D-9799339918BC}" presName="composite" presStyleCnt="0"/>
      <dgm:spPr/>
    </dgm:pt>
    <dgm:pt modelId="{1ED1AC77-C81D-4C96-A384-8EC972ECB975}" type="pres">
      <dgm:prSet presAssocID="{0327FD2C-6380-4BE1-BD4D-9799339918BC}" presName="rect1" presStyleLbl="trAlignAcc1" presStyleIdx="4" presStyleCnt="6">
        <dgm:presLayoutVars>
          <dgm:bulletEnabled val="1"/>
        </dgm:presLayoutVars>
      </dgm:prSet>
      <dgm:spPr/>
    </dgm:pt>
    <dgm:pt modelId="{67DDE1CA-9ACC-40DE-9311-1F7EB1C2447E}" type="pres">
      <dgm:prSet presAssocID="{0327FD2C-6380-4BE1-BD4D-9799339918BC}"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a:noFill/>
        </a:ln>
      </dgm:spPr>
      <dgm:extLst>
        <a:ext uri="{E40237B7-FDA0-4F09-8148-C483321AD2D9}">
          <dgm14:cNvPr xmlns:dgm14="http://schemas.microsoft.com/office/drawing/2010/diagram" id="0" name="" descr="Handwashing with solid fill"/>
        </a:ext>
      </dgm:extLst>
    </dgm:pt>
    <dgm:pt modelId="{CC0C14CE-0EE2-4680-93DF-E79F34729395}" type="pres">
      <dgm:prSet presAssocID="{FBD9DAF8-196E-4BE0-AADE-38437BAEE03D}" presName="sibTrans" presStyleCnt="0"/>
      <dgm:spPr/>
    </dgm:pt>
    <dgm:pt modelId="{3D810542-B746-48F2-8977-BEFF1977AE96}" type="pres">
      <dgm:prSet presAssocID="{FA271C9A-219B-4A32-8119-FF1DE04C8F7E}" presName="composite" presStyleCnt="0"/>
      <dgm:spPr/>
    </dgm:pt>
    <dgm:pt modelId="{3245F542-E895-427E-8248-F153A041D426}" type="pres">
      <dgm:prSet presAssocID="{FA271C9A-219B-4A32-8119-FF1DE04C8F7E}" presName="rect1" presStyleLbl="trAlignAcc1" presStyleIdx="5" presStyleCnt="6">
        <dgm:presLayoutVars>
          <dgm:bulletEnabled val="1"/>
        </dgm:presLayoutVars>
      </dgm:prSet>
      <dgm:spPr/>
    </dgm:pt>
    <dgm:pt modelId="{E164BE68-5693-4C4E-8F5A-0C39BD5B237E}" type="pres">
      <dgm:prSet presAssocID="{FA271C9A-219B-4A32-8119-FF1DE04C8F7E}"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a:noFill/>
        </a:ln>
      </dgm:spPr>
      <dgm:extLst>
        <a:ext uri="{E40237B7-FDA0-4F09-8148-C483321AD2D9}">
          <dgm14:cNvPr xmlns:dgm14="http://schemas.microsoft.com/office/drawing/2010/diagram" id="0" name="" descr="Dollar with solid fill"/>
        </a:ext>
      </dgm:extLst>
    </dgm:pt>
  </dgm:ptLst>
  <dgm:cxnLst>
    <dgm:cxn modelId="{A29B341A-70C7-4614-9E47-879050944D99}" type="presOf" srcId="{59C372E3-7F43-431B-88D9-8484AE299939}" destId="{02F05238-97CF-40F2-8301-05BEF4469809}" srcOrd="0" destOrd="0" presId="urn:microsoft.com/office/officeart/2008/layout/PictureStrips"/>
    <dgm:cxn modelId="{68A3A22F-5567-425C-8BA2-80622BC9F5C6}" srcId="{DBF856AF-AC03-42CE-9896-9B84BBFB34A7}" destId="{0327FD2C-6380-4BE1-BD4D-9799339918BC}" srcOrd="4" destOrd="0" parTransId="{1B04114F-623C-4405-8E96-249A58D2D7C1}" sibTransId="{FBD9DAF8-196E-4BE0-AADE-38437BAEE03D}"/>
    <dgm:cxn modelId="{E1321285-005E-493B-B387-522645653E1B}" srcId="{DBF856AF-AC03-42CE-9896-9B84BBFB34A7}" destId="{59C372E3-7F43-431B-88D9-8484AE299939}" srcOrd="0" destOrd="0" parTransId="{2B245D28-A805-45AE-B03D-94104F3282EE}" sibTransId="{45D1B9A7-9825-46EA-9D28-4B3711BAD56B}"/>
    <dgm:cxn modelId="{B906C492-5B31-406E-AE12-E3854DDA2A62}" srcId="{DBF856AF-AC03-42CE-9896-9B84BBFB34A7}" destId="{FA271C9A-219B-4A32-8119-FF1DE04C8F7E}" srcOrd="5" destOrd="0" parTransId="{E8EA5018-F504-404F-A8B7-9F07C77DF9FA}" sibTransId="{7D2AB99D-2CA7-453E-AB26-4741D1208BBC}"/>
    <dgm:cxn modelId="{9877C194-061E-457E-A380-9E563A76E085}" type="presOf" srcId="{75D18AC1-67F3-4497-A834-D5BA58388536}" destId="{47A4252B-EED6-4332-9209-C50B860F3464}" srcOrd="0" destOrd="0" presId="urn:microsoft.com/office/officeart/2008/layout/PictureStrips"/>
    <dgm:cxn modelId="{EF4C0A98-F781-4BB4-AFC1-2F3E3366EEDB}" type="presOf" srcId="{469283CC-9E1D-4DC4-A449-FF1D3DA0A408}" destId="{9023BE66-350D-44F8-8D94-D7BE89720C33}" srcOrd="0" destOrd="0" presId="urn:microsoft.com/office/officeart/2008/layout/PictureStrips"/>
    <dgm:cxn modelId="{BC3DC29B-29E6-41F2-BE7E-FD4DBD94C00B}" srcId="{DBF856AF-AC03-42CE-9896-9B84BBFB34A7}" destId="{469283CC-9E1D-4DC4-A449-FF1D3DA0A408}" srcOrd="3" destOrd="0" parTransId="{E7B39ECE-59D5-47AD-9A9B-1BF45575079D}" sibTransId="{E7758524-D8E3-4EFA-84DE-03344F8338AF}"/>
    <dgm:cxn modelId="{D65E90B0-4921-488C-B249-157294555BD7}" type="presOf" srcId="{46BA1FC2-C0A9-4B14-85A5-1C57B14D5BF6}" destId="{D229358D-138F-4F83-A3CF-87BFA85F7DAB}" srcOrd="0" destOrd="0" presId="urn:microsoft.com/office/officeart/2008/layout/PictureStrips"/>
    <dgm:cxn modelId="{6685BFCA-6C68-4EE7-B506-43C363F61C4E}" srcId="{DBF856AF-AC03-42CE-9896-9B84BBFB34A7}" destId="{75D18AC1-67F3-4497-A834-D5BA58388536}" srcOrd="2" destOrd="0" parTransId="{6F6EA749-7C2A-4FC9-86BF-2282BDA5F907}" sibTransId="{8202E25A-1CD7-47F1-81E0-B56C1279ED0E}"/>
    <dgm:cxn modelId="{CD78CCD9-FAF1-4554-B607-65F7325D22A0}" srcId="{DBF856AF-AC03-42CE-9896-9B84BBFB34A7}" destId="{46BA1FC2-C0A9-4B14-85A5-1C57B14D5BF6}" srcOrd="1" destOrd="0" parTransId="{8EF849F9-8899-485F-895B-C27D80103262}" sibTransId="{F0AB4A95-254A-477B-B9C0-BF49C119D0F8}"/>
    <dgm:cxn modelId="{DF16B8E3-544E-4DDB-AB25-B66E6331D35D}" type="presOf" srcId="{FA271C9A-219B-4A32-8119-FF1DE04C8F7E}" destId="{3245F542-E895-427E-8248-F153A041D426}" srcOrd="0" destOrd="0" presId="urn:microsoft.com/office/officeart/2008/layout/PictureStrips"/>
    <dgm:cxn modelId="{64CE71F1-3761-4F45-B66C-06A797F47428}" type="presOf" srcId="{0327FD2C-6380-4BE1-BD4D-9799339918BC}" destId="{1ED1AC77-C81D-4C96-A384-8EC972ECB975}" srcOrd="0" destOrd="0" presId="urn:microsoft.com/office/officeart/2008/layout/PictureStrips"/>
    <dgm:cxn modelId="{58C293F2-3C43-4080-9048-15F1E30E1DB6}" type="presOf" srcId="{DBF856AF-AC03-42CE-9896-9B84BBFB34A7}" destId="{696F6362-8660-4690-9678-98F1A8FF95BA}" srcOrd="0" destOrd="0" presId="urn:microsoft.com/office/officeart/2008/layout/PictureStrips"/>
    <dgm:cxn modelId="{3E7A6651-221D-4B16-AE37-DB71408D2976}" type="presParOf" srcId="{696F6362-8660-4690-9678-98F1A8FF95BA}" destId="{DBC5E350-67E4-46BB-B0D4-49265BCD891F}" srcOrd="0" destOrd="0" presId="urn:microsoft.com/office/officeart/2008/layout/PictureStrips"/>
    <dgm:cxn modelId="{F9BDAABA-8B28-4657-B75B-9BEF6B39669D}" type="presParOf" srcId="{DBC5E350-67E4-46BB-B0D4-49265BCD891F}" destId="{02F05238-97CF-40F2-8301-05BEF4469809}" srcOrd="0" destOrd="0" presId="urn:microsoft.com/office/officeart/2008/layout/PictureStrips"/>
    <dgm:cxn modelId="{C40CA32B-0510-4BFC-97F4-C58ACE50F66D}" type="presParOf" srcId="{DBC5E350-67E4-46BB-B0D4-49265BCD891F}" destId="{A48634C7-C908-4097-9758-43C917843830}" srcOrd="1" destOrd="0" presId="urn:microsoft.com/office/officeart/2008/layout/PictureStrips"/>
    <dgm:cxn modelId="{F093A9E6-9D0F-415B-AF2D-0A09AA65E03A}" type="presParOf" srcId="{696F6362-8660-4690-9678-98F1A8FF95BA}" destId="{25A30A06-2CB6-4848-B788-96FD2966ADCD}" srcOrd="1" destOrd="0" presId="urn:microsoft.com/office/officeart/2008/layout/PictureStrips"/>
    <dgm:cxn modelId="{C9A55ED7-5E55-422E-A23E-7C381141AEA4}" type="presParOf" srcId="{696F6362-8660-4690-9678-98F1A8FF95BA}" destId="{C0AEB8E6-875E-4A1E-A358-3C111AEC51FA}" srcOrd="2" destOrd="0" presId="urn:microsoft.com/office/officeart/2008/layout/PictureStrips"/>
    <dgm:cxn modelId="{FB1F4E2E-C4D9-40DC-A1C9-53F021949F03}" type="presParOf" srcId="{C0AEB8E6-875E-4A1E-A358-3C111AEC51FA}" destId="{D229358D-138F-4F83-A3CF-87BFA85F7DAB}" srcOrd="0" destOrd="0" presId="urn:microsoft.com/office/officeart/2008/layout/PictureStrips"/>
    <dgm:cxn modelId="{FDFCD285-F33E-4F7C-874C-5FE3181A2046}" type="presParOf" srcId="{C0AEB8E6-875E-4A1E-A358-3C111AEC51FA}" destId="{472ED710-3AC5-4E3E-962D-0EC54D8EA308}" srcOrd="1" destOrd="0" presId="urn:microsoft.com/office/officeart/2008/layout/PictureStrips"/>
    <dgm:cxn modelId="{0D932850-997E-468B-9171-3B08E603A76A}" type="presParOf" srcId="{696F6362-8660-4690-9678-98F1A8FF95BA}" destId="{82A5D0BA-BBEF-4109-8C2F-8114E52E8E0F}" srcOrd="3" destOrd="0" presId="urn:microsoft.com/office/officeart/2008/layout/PictureStrips"/>
    <dgm:cxn modelId="{0FFCBA1D-1A51-4E4E-8A99-847C72019E00}" type="presParOf" srcId="{696F6362-8660-4690-9678-98F1A8FF95BA}" destId="{01E1B0A8-8BBD-46D5-BB82-5DC76E24D0D8}" srcOrd="4" destOrd="0" presId="urn:microsoft.com/office/officeart/2008/layout/PictureStrips"/>
    <dgm:cxn modelId="{7288A320-300F-4280-BDA2-625BF3097F24}" type="presParOf" srcId="{01E1B0A8-8BBD-46D5-BB82-5DC76E24D0D8}" destId="{47A4252B-EED6-4332-9209-C50B860F3464}" srcOrd="0" destOrd="0" presId="urn:microsoft.com/office/officeart/2008/layout/PictureStrips"/>
    <dgm:cxn modelId="{C6309A31-41E2-487A-9AF7-FD2FA9724A63}" type="presParOf" srcId="{01E1B0A8-8BBD-46D5-BB82-5DC76E24D0D8}" destId="{394B0576-2E86-4D15-A704-280A0DBE3479}" srcOrd="1" destOrd="0" presId="urn:microsoft.com/office/officeart/2008/layout/PictureStrips"/>
    <dgm:cxn modelId="{C1511BE7-734B-4953-9769-9970FB88FFA4}" type="presParOf" srcId="{696F6362-8660-4690-9678-98F1A8FF95BA}" destId="{2FD90E62-D44B-4D6A-B8C4-0F2463CEDB08}" srcOrd="5" destOrd="0" presId="urn:microsoft.com/office/officeart/2008/layout/PictureStrips"/>
    <dgm:cxn modelId="{D0329D2A-8C41-4A0A-A32F-B7284C17FF4A}" type="presParOf" srcId="{696F6362-8660-4690-9678-98F1A8FF95BA}" destId="{6A253DB5-68FB-410A-8C3C-F14DF4759453}" srcOrd="6" destOrd="0" presId="urn:microsoft.com/office/officeart/2008/layout/PictureStrips"/>
    <dgm:cxn modelId="{5F34956F-9947-46B5-975E-69D9AB5A54B9}" type="presParOf" srcId="{6A253DB5-68FB-410A-8C3C-F14DF4759453}" destId="{9023BE66-350D-44F8-8D94-D7BE89720C33}" srcOrd="0" destOrd="0" presId="urn:microsoft.com/office/officeart/2008/layout/PictureStrips"/>
    <dgm:cxn modelId="{11CB72DB-678A-46D9-83FE-26480F2F5533}" type="presParOf" srcId="{6A253DB5-68FB-410A-8C3C-F14DF4759453}" destId="{9F283A15-FE27-46C2-8B37-BD57B3A35F8A}" srcOrd="1" destOrd="0" presId="urn:microsoft.com/office/officeart/2008/layout/PictureStrips"/>
    <dgm:cxn modelId="{5EA0022C-E66B-4E15-8918-D68E772DDF57}" type="presParOf" srcId="{696F6362-8660-4690-9678-98F1A8FF95BA}" destId="{E9818832-97D2-4414-B8D3-690E08799B45}" srcOrd="7" destOrd="0" presId="urn:microsoft.com/office/officeart/2008/layout/PictureStrips"/>
    <dgm:cxn modelId="{0A83ABBA-0C25-4ADC-BB6E-70BCDE808F80}" type="presParOf" srcId="{696F6362-8660-4690-9678-98F1A8FF95BA}" destId="{793A0025-DF8E-48F9-8327-74E7FDEAF816}" srcOrd="8" destOrd="0" presId="urn:microsoft.com/office/officeart/2008/layout/PictureStrips"/>
    <dgm:cxn modelId="{ED60ED24-321A-4557-9B44-CAB299E5216C}" type="presParOf" srcId="{793A0025-DF8E-48F9-8327-74E7FDEAF816}" destId="{1ED1AC77-C81D-4C96-A384-8EC972ECB975}" srcOrd="0" destOrd="0" presId="urn:microsoft.com/office/officeart/2008/layout/PictureStrips"/>
    <dgm:cxn modelId="{B6A6AA59-C225-49D3-A070-B5F344B1B70A}" type="presParOf" srcId="{793A0025-DF8E-48F9-8327-74E7FDEAF816}" destId="{67DDE1CA-9ACC-40DE-9311-1F7EB1C2447E}" srcOrd="1" destOrd="0" presId="urn:microsoft.com/office/officeart/2008/layout/PictureStrips"/>
    <dgm:cxn modelId="{A806C974-369F-4750-BDCA-313012E7C12C}" type="presParOf" srcId="{696F6362-8660-4690-9678-98F1A8FF95BA}" destId="{CC0C14CE-0EE2-4680-93DF-E79F34729395}" srcOrd="9" destOrd="0" presId="urn:microsoft.com/office/officeart/2008/layout/PictureStrips"/>
    <dgm:cxn modelId="{BDD07B52-64EB-469C-BB9A-01EBC49DD754}" type="presParOf" srcId="{696F6362-8660-4690-9678-98F1A8FF95BA}" destId="{3D810542-B746-48F2-8977-BEFF1977AE96}" srcOrd="10" destOrd="0" presId="urn:microsoft.com/office/officeart/2008/layout/PictureStrips"/>
    <dgm:cxn modelId="{23C7983A-EDFF-41C7-A654-3E9E3C3E59EC}" type="presParOf" srcId="{3D810542-B746-48F2-8977-BEFF1977AE96}" destId="{3245F542-E895-427E-8248-F153A041D426}" srcOrd="0" destOrd="0" presId="urn:microsoft.com/office/officeart/2008/layout/PictureStrips"/>
    <dgm:cxn modelId="{D000C36E-360F-499F-BD8D-03F8F869D764}" type="presParOf" srcId="{3D810542-B746-48F2-8977-BEFF1977AE96}" destId="{E164BE68-5693-4C4E-8F5A-0C39BD5B237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620710-69A7-44CE-91E8-F606FCFA843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9EEF7FC-56B1-4207-A545-301ECA5BD706}">
      <dgm:prSet/>
      <dgm:spPr/>
      <dgm:t>
        <a:bodyPr/>
        <a:lstStyle/>
        <a:p>
          <a:pPr>
            <a:lnSpc>
              <a:spcPct val="100000"/>
            </a:lnSpc>
          </a:pPr>
          <a:r>
            <a:rPr lang="en-US" b="1"/>
            <a:t>Compliance with both the HI and single MCLs will be determined by a running annual average. Each sample result and HI calculation will be averaged over a rolling 12-month period. </a:t>
          </a:r>
        </a:p>
      </dgm:t>
    </dgm:pt>
    <dgm:pt modelId="{A7D7DD77-E3AE-4D49-9D94-77A481D45433}" type="parTrans" cxnId="{D2C75EAA-249C-4D14-B125-D0348BF70D57}">
      <dgm:prSet/>
      <dgm:spPr/>
      <dgm:t>
        <a:bodyPr/>
        <a:lstStyle/>
        <a:p>
          <a:endParaRPr lang="en-US"/>
        </a:p>
      </dgm:t>
    </dgm:pt>
    <dgm:pt modelId="{EE8C68C5-0232-446E-A67D-57FC727AA81C}" type="sibTrans" cxnId="{D2C75EAA-249C-4D14-B125-D0348BF70D57}">
      <dgm:prSet/>
      <dgm:spPr/>
      <dgm:t>
        <a:bodyPr/>
        <a:lstStyle/>
        <a:p>
          <a:endParaRPr lang="en-US"/>
        </a:p>
      </dgm:t>
    </dgm:pt>
    <dgm:pt modelId="{965C05BA-3659-4CCD-89F4-3BE3B0B8AB69}">
      <dgm:prSet/>
      <dgm:spPr/>
      <dgm:t>
        <a:bodyPr/>
        <a:lstStyle/>
        <a:p>
          <a:pPr>
            <a:lnSpc>
              <a:spcPct val="100000"/>
            </a:lnSpc>
          </a:pPr>
          <a:r>
            <a:rPr lang="en-US" b="1"/>
            <a:t>This average will be used to determine compliance with the PFAS rule.</a:t>
          </a:r>
        </a:p>
      </dgm:t>
    </dgm:pt>
    <dgm:pt modelId="{AF98DC53-DCD9-4A92-9942-AECE0D4A7FF5}" type="parTrans" cxnId="{748B792E-2708-42DF-99BA-F3F53B6F73FA}">
      <dgm:prSet/>
      <dgm:spPr/>
      <dgm:t>
        <a:bodyPr/>
        <a:lstStyle/>
        <a:p>
          <a:endParaRPr lang="en-US"/>
        </a:p>
      </dgm:t>
    </dgm:pt>
    <dgm:pt modelId="{F8B31112-EDE1-43C1-BA32-920A94733798}" type="sibTrans" cxnId="{748B792E-2708-42DF-99BA-F3F53B6F73FA}">
      <dgm:prSet/>
      <dgm:spPr/>
      <dgm:t>
        <a:bodyPr/>
        <a:lstStyle/>
        <a:p>
          <a:endParaRPr lang="en-US"/>
        </a:p>
      </dgm:t>
    </dgm:pt>
    <dgm:pt modelId="{9F7CC886-5D30-4F27-AF77-3DA53A7E5C99}">
      <dgm:prSet/>
      <dgm:spPr/>
      <dgm:t>
        <a:bodyPr/>
        <a:lstStyle/>
        <a:p>
          <a:pPr>
            <a:lnSpc>
              <a:spcPct val="100000"/>
            </a:lnSpc>
          </a:pPr>
          <a:r>
            <a:rPr lang="en-US" b="1"/>
            <a:t>Compliance with The MCLs and Hazard index will be required in 2029</a:t>
          </a:r>
        </a:p>
      </dgm:t>
    </dgm:pt>
    <dgm:pt modelId="{BED399C7-382D-4117-AD56-6830570B1788}" type="parTrans" cxnId="{E19CE966-0147-418F-9D08-32AF1E74D585}">
      <dgm:prSet/>
      <dgm:spPr/>
      <dgm:t>
        <a:bodyPr/>
        <a:lstStyle/>
        <a:p>
          <a:endParaRPr lang="en-US"/>
        </a:p>
      </dgm:t>
    </dgm:pt>
    <dgm:pt modelId="{4B88DB3E-9ED7-45C4-B3E2-0C6ADFDDBD23}" type="sibTrans" cxnId="{E19CE966-0147-418F-9D08-32AF1E74D585}">
      <dgm:prSet/>
      <dgm:spPr/>
      <dgm:t>
        <a:bodyPr/>
        <a:lstStyle/>
        <a:p>
          <a:endParaRPr lang="en-US"/>
        </a:p>
      </dgm:t>
    </dgm:pt>
    <dgm:pt modelId="{962E8BED-673D-4D1A-AB8E-82ACDE1FE86A}" type="pres">
      <dgm:prSet presAssocID="{7C620710-69A7-44CE-91E8-F606FCFA8433}" presName="root" presStyleCnt="0">
        <dgm:presLayoutVars>
          <dgm:dir/>
          <dgm:resizeHandles val="exact"/>
        </dgm:presLayoutVars>
      </dgm:prSet>
      <dgm:spPr/>
    </dgm:pt>
    <dgm:pt modelId="{1F3AD7DE-B151-455A-9AC1-1A3095562EA0}" type="pres">
      <dgm:prSet presAssocID="{09EEF7FC-56B1-4207-A545-301ECA5BD706}" presName="compNode" presStyleCnt="0"/>
      <dgm:spPr/>
    </dgm:pt>
    <dgm:pt modelId="{4714796C-7536-4E4D-9663-F259B74EF892}" type="pres">
      <dgm:prSet presAssocID="{09EEF7FC-56B1-4207-A545-301ECA5BD706}" presName="bgRect" presStyleLbl="bgShp" presStyleIdx="0" presStyleCnt="3"/>
      <dgm:spPr/>
    </dgm:pt>
    <dgm:pt modelId="{DD279AB1-C712-4413-AD72-DEAE9078CB42}" type="pres">
      <dgm:prSet presAssocID="{09EEF7FC-56B1-4207-A545-301ECA5BD7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culator"/>
        </a:ext>
      </dgm:extLst>
    </dgm:pt>
    <dgm:pt modelId="{4D065A95-DD27-4539-A8A6-064C490036D3}" type="pres">
      <dgm:prSet presAssocID="{09EEF7FC-56B1-4207-A545-301ECA5BD706}" presName="spaceRect" presStyleCnt="0"/>
      <dgm:spPr/>
    </dgm:pt>
    <dgm:pt modelId="{DE563BEA-875C-408B-ABAA-A3DCC7DE2385}" type="pres">
      <dgm:prSet presAssocID="{09EEF7FC-56B1-4207-A545-301ECA5BD706}" presName="parTx" presStyleLbl="revTx" presStyleIdx="0" presStyleCnt="3">
        <dgm:presLayoutVars>
          <dgm:chMax val="0"/>
          <dgm:chPref val="0"/>
        </dgm:presLayoutVars>
      </dgm:prSet>
      <dgm:spPr/>
    </dgm:pt>
    <dgm:pt modelId="{600782DE-01D3-4151-BFB4-5EB97D33F057}" type="pres">
      <dgm:prSet presAssocID="{EE8C68C5-0232-446E-A67D-57FC727AA81C}" presName="sibTrans" presStyleCnt="0"/>
      <dgm:spPr/>
    </dgm:pt>
    <dgm:pt modelId="{B6BFBB32-3EFD-4328-83A3-08A7B3CF8077}" type="pres">
      <dgm:prSet presAssocID="{965C05BA-3659-4CCD-89F4-3BE3B0B8AB69}" presName="compNode" presStyleCnt="0"/>
      <dgm:spPr/>
    </dgm:pt>
    <dgm:pt modelId="{5FB62B27-6D1D-4FF8-B5A4-94FB3B180747}" type="pres">
      <dgm:prSet presAssocID="{965C05BA-3659-4CCD-89F4-3BE3B0B8AB69}" presName="bgRect" presStyleLbl="bgShp" presStyleIdx="1" presStyleCnt="3" custLinFactNeighborY="-4312"/>
      <dgm:spPr/>
    </dgm:pt>
    <dgm:pt modelId="{370FC20D-52BE-4655-BD95-0F1C3020CF0B}" type="pres">
      <dgm:prSet presAssocID="{965C05BA-3659-4CCD-89F4-3BE3B0B8AB6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98E5DE43-0181-4CE2-9C86-0A13C85E314A}" type="pres">
      <dgm:prSet presAssocID="{965C05BA-3659-4CCD-89F4-3BE3B0B8AB69}" presName="spaceRect" presStyleCnt="0"/>
      <dgm:spPr/>
    </dgm:pt>
    <dgm:pt modelId="{6A30670B-DF9E-45A4-AE1B-11B8B117FADC}" type="pres">
      <dgm:prSet presAssocID="{965C05BA-3659-4CCD-89F4-3BE3B0B8AB69}" presName="parTx" presStyleLbl="revTx" presStyleIdx="1" presStyleCnt="3">
        <dgm:presLayoutVars>
          <dgm:chMax val="0"/>
          <dgm:chPref val="0"/>
        </dgm:presLayoutVars>
      </dgm:prSet>
      <dgm:spPr/>
    </dgm:pt>
    <dgm:pt modelId="{4EE59694-7171-4F4A-A96F-8F500AB7B1D8}" type="pres">
      <dgm:prSet presAssocID="{F8B31112-EDE1-43C1-BA32-920A94733798}" presName="sibTrans" presStyleCnt="0"/>
      <dgm:spPr/>
    </dgm:pt>
    <dgm:pt modelId="{C25B5924-ADF0-4C8A-A47D-9967C74A5B69}" type="pres">
      <dgm:prSet presAssocID="{9F7CC886-5D30-4F27-AF77-3DA53A7E5C99}" presName="compNode" presStyleCnt="0"/>
      <dgm:spPr/>
    </dgm:pt>
    <dgm:pt modelId="{37FCF46D-C754-4D20-9C74-6539F6B34895}" type="pres">
      <dgm:prSet presAssocID="{9F7CC886-5D30-4F27-AF77-3DA53A7E5C99}" presName="bgRect" presStyleLbl="bgShp" presStyleIdx="2" presStyleCnt="3"/>
      <dgm:spPr/>
    </dgm:pt>
    <dgm:pt modelId="{3968E35B-6EC5-4F87-973E-82AB514D46EC}" type="pres">
      <dgm:prSet presAssocID="{9F7CC886-5D30-4F27-AF77-3DA53A7E5C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29D30503-20B8-4F38-9459-79D2ADE98140}" type="pres">
      <dgm:prSet presAssocID="{9F7CC886-5D30-4F27-AF77-3DA53A7E5C99}" presName="spaceRect" presStyleCnt="0"/>
      <dgm:spPr/>
    </dgm:pt>
    <dgm:pt modelId="{9902D04B-ABC1-4987-B8BA-D3015F6293B2}" type="pres">
      <dgm:prSet presAssocID="{9F7CC886-5D30-4F27-AF77-3DA53A7E5C99}" presName="parTx" presStyleLbl="revTx" presStyleIdx="2" presStyleCnt="3">
        <dgm:presLayoutVars>
          <dgm:chMax val="0"/>
          <dgm:chPref val="0"/>
        </dgm:presLayoutVars>
      </dgm:prSet>
      <dgm:spPr/>
    </dgm:pt>
  </dgm:ptLst>
  <dgm:cxnLst>
    <dgm:cxn modelId="{73A67F0B-94DE-4ABF-8839-7DB80E255E53}" type="presOf" srcId="{09EEF7FC-56B1-4207-A545-301ECA5BD706}" destId="{DE563BEA-875C-408B-ABAA-A3DCC7DE2385}" srcOrd="0" destOrd="0" presId="urn:microsoft.com/office/officeart/2018/2/layout/IconVerticalSolidList"/>
    <dgm:cxn modelId="{748B792E-2708-42DF-99BA-F3F53B6F73FA}" srcId="{7C620710-69A7-44CE-91E8-F606FCFA8433}" destId="{965C05BA-3659-4CCD-89F4-3BE3B0B8AB69}" srcOrd="1" destOrd="0" parTransId="{AF98DC53-DCD9-4A92-9942-AECE0D4A7FF5}" sibTransId="{F8B31112-EDE1-43C1-BA32-920A94733798}"/>
    <dgm:cxn modelId="{D831D332-0F63-4188-AD69-B6AB90CB5CE7}" type="presOf" srcId="{965C05BA-3659-4CCD-89F4-3BE3B0B8AB69}" destId="{6A30670B-DF9E-45A4-AE1B-11B8B117FADC}" srcOrd="0" destOrd="0" presId="urn:microsoft.com/office/officeart/2018/2/layout/IconVerticalSolidList"/>
    <dgm:cxn modelId="{E19CE966-0147-418F-9D08-32AF1E74D585}" srcId="{7C620710-69A7-44CE-91E8-F606FCFA8433}" destId="{9F7CC886-5D30-4F27-AF77-3DA53A7E5C99}" srcOrd="2" destOrd="0" parTransId="{BED399C7-382D-4117-AD56-6830570B1788}" sibTransId="{4B88DB3E-9ED7-45C4-B3E2-0C6ADFDDBD23}"/>
    <dgm:cxn modelId="{98D5504F-10C0-473F-84EC-92C9B3BA023B}" type="presOf" srcId="{9F7CC886-5D30-4F27-AF77-3DA53A7E5C99}" destId="{9902D04B-ABC1-4987-B8BA-D3015F6293B2}" srcOrd="0" destOrd="0" presId="urn:microsoft.com/office/officeart/2018/2/layout/IconVerticalSolidList"/>
    <dgm:cxn modelId="{D2C75EAA-249C-4D14-B125-D0348BF70D57}" srcId="{7C620710-69A7-44CE-91E8-F606FCFA8433}" destId="{09EEF7FC-56B1-4207-A545-301ECA5BD706}" srcOrd="0" destOrd="0" parTransId="{A7D7DD77-E3AE-4D49-9D94-77A481D45433}" sibTransId="{EE8C68C5-0232-446E-A67D-57FC727AA81C}"/>
    <dgm:cxn modelId="{6E7A8CF1-198A-4E47-829E-1F9C004A9C1F}" type="presOf" srcId="{7C620710-69A7-44CE-91E8-F606FCFA8433}" destId="{962E8BED-673D-4D1A-AB8E-82ACDE1FE86A}" srcOrd="0" destOrd="0" presId="urn:microsoft.com/office/officeart/2018/2/layout/IconVerticalSolidList"/>
    <dgm:cxn modelId="{9DE62FA5-C01F-4F1A-96EE-0BA281FB6049}" type="presParOf" srcId="{962E8BED-673D-4D1A-AB8E-82ACDE1FE86A}" destId="{1F3AD7DE-B151-455A-9AC1-1A3095562EA0}" srcOrd="0" destOrd="0" presId="urn:microsoft.com/office/officeart/2018/2/layout/IconVerticalSolidList"/>
    <dgm:cxn modelId="{83226A06-B66F-4D99-80F6-C6AAE95440F5}" type="presParOf" srcId="{1F3AD7DE-B151-455A-9AC1-1A3095562EA0}" destId="{4714796C-7536-4E4D-9663-F259B74EF892}" srcOrd="0" destOrd="0" presId="urn:microsoft.com/office/officeart/2018/2/layout/IconVerticalSolidList"/>
    <dgm:cxn modelId="{18352ABF-8445-41FE-8099-78BDD2595B41}" type="presParOf" srcId="{1F3AD7DE-B151-455A-9AC1-1A3095562EA0}" destId="{DD279AB1-C712-4413-AD72-DEAE9078CB42}" srcOrd="1" destOrd="0" presId="urn:microsoft.com/office/officeart/2018/2/layout/IconVerticalSolidList"/>
    <dgm:cxn modelId="{57CAA8E1-9FBE-40BC-9820-59A03038E49A}" type="presParOf" srcId="{1F3AD7DE-B151-455A-9AC1-1A3095562EA0}" destId="{4D065A95-DD27-4539-A8A6-064C490036D3}" srcOrd="2" destOrd="0" presId="urn:microsoft.com/office/officeart/2018/2/layout/IconVerticalSolidList"/>
    <dgm:cxn modelId="{581C296E-D02A-47A8-9A5F-0E8F8A1EF0B2}" type="presParOf" srcId="{1F3AD7DE-B151-455A-9AC1-1A3095562EA0}" destId="{DE563BEA-875C-408B-ABAA-A3DCC7DE2385}" srcOrd="3" destOrd="0" presId="urn:microsoft.com/office/officeart/2018/2/layout/IconVerticalSolidList"/>
    <dgm:cxn modelId="{1BF3B5F0-893D-47FC-9A8D-45E202FC03EA}" type="presParOf" srcId="{962E8BED-673D-4D1A-AB8E-82ACDE1FE86A}" destId="{600782DE-01D3-4151-BFB4-5EB97D33F057}" srcOrd="1" destOrd="0" presId="urn:microsoft.com/office/officeart/2018/2/layout/IconVerticalSolidList"/>
    <dgm:cxn modelId="{396EE394-7150-4FE6-A3E1-EB7F6F4DA493}" type="presParOf" srcId="{962E8BED-673D-4D1A-AB8E-82ACDE1FE86A}" destId="{B6BFBB32-3EFD-4328-83A3-08A7B3CF8077}" srcOrd="2" destOrd="0" presId="urn:microsoft.com/office/officeart/2018/2/layout/IconVerticalSolidList"/>
    <dgm:cxn modelId="{E0A92113-CA49-4BC6-A976-C9301C926BB0}" type="presParOf" srcId="{B6BFBB32-3EFD-4328-83A3-08A7B3CF8077}" destId="{5FB62B27-6D1D-4FF8-B5A4-94FB3B180747}" srcOrd="0" destOrd="0" presId="urn:microsoft.com/office/officeart/2018/2/layout/IconVerticalSolidList"/>
    <dgm:cxn modelId="{B381AB78-8D0A-49FB-8A5E-C5FEA5A8CD71}" type="presParOf" srcId="{B6BFBB32-3EFD-4328-83A3-08A7B3CF8077}" destId="{370FC20D-52BE-4655-BD95-0F1C3020CF0B}" srcOrd="1" destOrd="0" presId="urn:microsoft.com/office/officeart/2018/2/layout/IconVerticalSolidList"/>
    <dgm:cxn modelId="{9CC10858-087B-494C-8E10-B05CA1FE9750}" type="presParOf" srcId="{B6BFBB32-3EFD-4328-83A3-08A7B3CF8077}" destId="{98E5DE43-0181-4CE2-9C86-0A13C85E314A}" srcOrd="2" destOrd="0" presId="urn:microsoft.com/office/officeart/2018/2/layout/IconVerticalSolidList"/>
    <dgm:cxn modelId="{93A4C6FB-6552-453E-BA65-58974E7E6BA7}" type="presParOf" srcId="{B6BFBB32-3EFD-4328-83A3-08A7B3CF8077}" destId="{6A30670B-DF9E-45A4-AE1B-11B8B117FADC}" srcOrd="3" destOrd="0" presId="urn:microsoft.com/office/officeart/2018/2/layout/IconVerticalSolidList"/>
    <dgm:cxn modelId="{12629537-633A-4BF8-9E61-9741D9917DBB}" type="presParOf" srcId="{962E8BED-673D-4D1A-AB8E-82ACDE1FE86A}" destId="{4EE59694-7171-4F4A-A96F-8F500AB7B1D8}" srcOrd="3" destOrd="0" presId="urn:microsoft.com/office/officeart/2018/2/layout/IconVerticalSolidList"/>
    <dgm:cxn modelId="{5076F77D-AF63-42B8-8F55-82C012359519}" type="presParOf" srcId="{962E8BED-673D-4D1A-AB8E-82ACDE1FE86A}" destId="{C25B5924-ADF0-4C8A-A47D-9967C74A5B69}" srcOrd="4" destOrd="0" presId="urn:microsoft.com/office/officeart/2018/2/layout/IconVerticalSolidList"/>
    <dgm:cxn modelId="{C8B1C035-D054-4B42-8D84-9507D35E398A}" type="presParOf" srcId="{C25B5924-ADF0-4C8A-A47D-9967C74A5B69}" destId="{37FCF46D-C754-4D20-9C74-6539F6B34895}" srcOrd="0" destOrd="0" presId="urn:microsoft.com/office/officeart/2018/2/layout/IconVerticalSolidList"/>
    <dgm:cxn modelId="{DD4BBBA1-8649-42B1-A08F-E3B752C6FDA5}" type="presParOf" srcId="{C25B5924-ADF0-4C8A-A47D-9967C74A5B69}" destId="{3968E35B-6EC5-4F87-973E-82AB514D46EC}" srcOrd="1" destOrd="0" presId="urn:microsoft.com/office/officeart/2018/2/layout/IconVerticalSolidList"/>
    <dgm:cxn modelId="{CF16A878-2419-4CBC-A3D3-CAA092DD4BB5}" type="presParOf" srcId="{C25B5924-ADF0-4C8A-A47D-9967C74A5B69}" destId="{29D30503-20B8-4F38-9459-79D2ADE98140}" srcOrd="2" destOrd="0" presId="urn:microsoft.com/office/officeart/2018/2/layout/IconVerticalSolidList"/>
    <dgm:cxn modelId="{A93264D5-3773-4759-A26B-0A2CE83942E5}" type="presParOf" srcId="{C25B5924-ADF0-4C8A-A47D-9967C74A5B69}" destId="{9902D04B-ABC1-4987-B8BA-D3015F6293B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77ED75-2E33-4E2F-BC00-7BF48C93D51F}"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A0FD9E50-F27C-4F11-B8B0-2AC096044686}">
      <dgm:prSet/>
      <dgm:spPr/>
      <dgm:t>
        <a:bodyPr/>
        <a:lstStyle/>
        <a:p>
          <a:r>
            <a:rPr lang="en-US" b="1"/>
            <a:t>High carbon surface area traps and removes PFAS</a:t>
          </a:r>
        </a:p>
      </dgm:t>
    </dgm:pt>
    <dgm:pt modelId="{CF02660C-3692-4DA8-8824-B63A5CB3B8B5}" type="parTrans" cxnId="{8D684AEB-A8C6-4FA8-BFFA-62254003C615}">
      <dgm:prSet/>
      <dgm:spPr/>
      <dgm:t>
        <a:bodyPr/>
        <a:lstStyle/>
        <a:p>
          <a:endParaRPr lang="en-US"/>
        </a:p>
      </dgm:t>
    </dgm:pt>
    <dgm:pt modelId="{48158E1B-5654-4AEC-924E-DF3976824E0D}" type="sibTrans" cxnId="{8D684AEB-A8C6-4FA8-BFFA-62254003C615}">
      <dgm:prSet/>
      <dgm:spPr/>
      <dgm:t>
        <a:bodyPr/>
        <a:lstStyle/>
        <a:p>
          <a:endParaRPr lang="en-US"/>
        </a:p>
      </dgm:t>
    </dgm:pt>
    <dgm:pt modelId="{FF7CC463-B2CA-4CE1-A39D-18DF4F47FB06}">
      <dgm:prSet/>
      <dgm:spPr/>
      <dgm:t>
        <a:bodyPr/>
        <a:lstStyle/>
        <a:p>
          <a:r>
            <a:rPr lang="en-US" b="1"/>
            <a:t>Must replace media regularly to maintain treatment goals</a:t>
          </a:r>
        </a:p>
      </dgm:t>
    </dgm:pt>
    <dgm:pt modelId="{2A51914F-EF8A-4829-AF47-3E9DDCF08E3E}" type="parTrans" cxnId="{7F09839A-959B-4D76-9375-5FE9FBD069E3}">
      <dgm:prSet/>
      <dgm:spPr/>
      <dgm:t>
        <a:bodyPr/>
        <a:lstStyle/>
        <a:p>
          <a:endParaRPr lang="en-US"/>
        </a:p>
      </dgm:t>
    </dgm:pt>
    <dgm:pt modelId="{C9D25754-FFF8-4F77-9A4E-4871481244B4}" type="sibTrans" cxnId="{7F09839A-959B-4D76-9375-5FE9FBD069E3}">
      <dgm:prSet/>
      <dgm:spPr/>
      <dgm:t>
        <a:bodyPr/>
        <a:lstStyle/>
        <a:p>
          <a:endParaRPr lang="en-US"/>
        </a:p>
      </dgm:t>
    </dgm:pt>
    <dgm:pt modelId="{3A4B09C6-ABD7-4BC5-9A2C-28BCC0D05244}">
      <dgm:prSet/>
      <dgm:spPr/>
      <dgm:t>
        <a:bodyPr/>
        <a:lstStyle/>
        <a:p>
          <a:r>
            <a:rPr lang="en-US" b="1"/>
            <a:t>Spent media will have high PFAS</a:t>
          </a:r>
        </a:p>
      </dgm:t>
    </dgm:pt>
    <dgm:pt modelId="{52547DDA-9FA7-4164-9B16-B15B9E45A8B4}" type="parTrans" cxnId="{4992C679-6140-4FDA-AF9A-0B77EA63507E}">
      <dgm:prSet/>
      <dgm:spPr/>
      <dgm:t>
        <a:bodyPr/>
        <a:lstStyle/>
        <a:p>
          <a:endParaRPr lang="en-US"/>
        </a:p>
      </dgm:t>
    </dgm:pt>
    <dgm:pt modelId="{49990601-F701-4C37-9149-F4F3F350375E}" type="sibTrans" cxnId="{4992C679-6140-4FDA-AF9A-0B77EA63507E}">
      <dgm:prSet/>
      <dgm:spPr/>
      <dgm:t>
        <a:bodyPr/>
        <a:lstStyle/>
        <a:p>
          <a:endParaRPr lang="en-US"/>
        </a:p>
      </dgm:t>
    </dgm:pt>
    <dgm:pt modelId="{1E2D56F3-1F82-4F65-A79A-BC996BE96715}">
      <dgm:prSet/>
      <dgm:spPr/>
      <dgm:t>
        <a:bodyPr/>
        <a:lstStyle/>
        <a:p>
          <a:r>
            <a:rPr lang="en-US" b="1"/>
            <a:t>Pilot study required before construction</a:t>
          </a:r>
        </a:p>
      </dgm:t>
    </dgm:pt>
    <dgm:pt modelId="{F308B47D-2B8A-4902-887C-F73D06CC92AE}" type="parTrans" cxnId="{7134BD22-A527-4957-9869-BA0BA607BA89}">
      <dgm:prSet/>
      <dgm:spPr/>
      <dgm:t>
        <a:bodyPr/>
        <a:lstStyle/>
        <a:p>
          <a:endParaRPr lang="en-US"/>
        </a:p>
      </dgm:t>
    </dgm:pt>
    <dgm:pt modelId="{81E4192B-6E55-476B-9E53-97C0FFCE6FB7}" type="sibTrans" cxnId="{7134BD22-A527-4957-9869-BA0BA607BA89}">
      <dgm:prSet/>
      <dgm:spPr/>
      <dgm:t>
        <a:bodyPr/>
        <a:lstStyle/>
        <a:p>
          <a:endParaRPr lang="en-US"/>
        </a:p>
      </dgm:t>
    </dgm:pt>
    <dgm:pt modelId="{325F8B6D-B825-4AF3-84C4-5539B0422A8B}" type="pres">
      <dgm:prSet presAssocID="{B577ED75-2E33-4E2F-BC00-7BF48C93D51F}" presName="vert0" presStyleCnt="0">
        <dgm:presLayoutVars>
          <dgm:dir/>
          <dgm:animOne val="branch"/>
          <dgm:animLvl val="lvl"/>
        </dgm:presLayoutVars>
      </dgm:prSet>
      <dgm:spPr/>
    </dgm:pt>
    <dgm:pt modelId="{7A5A12A5-604F-4EF3-9C15-C0010C24545D}" type="pres">
      <dgm:prSet presAssocID="{A0FD9E50-F27C-4F11-B8B0-2AC096044686}" presName="thickLine" presStyleLbl="alignNode1" presStyleIdx="0" presStyleCnt="4"/>
      <dgm:spPr/>
    </dgm:pt>
    <dgm:pt modelId="{F27189DE-C27B-4332-BC11-DD9FFE888A6F}" type="pres">
      <dgm:prSet presAssocID="{A0FD9E50-F27C-4F11-B8B0-2AC096044686}" presName="horz1" presStyleCnt="0"/>
      <dgm:spPr/>
    </dgm:pt>
    <dgm:pt modelId="{11874B39-F8FF-4B58-818A-F4B28131B155}" type="pres">
      <dgm:prSet presAssocID="{A0FD9E50-F27C-4F11-B8B0-2AC096044686}" presName="tx1" presStyleLbl="revTx" presStyleIdx="0" presStyleCnt="4"/>
      <dgm:spPr/>
    </dgm:pt>
    <dgm:pt modelId="{E06B9824-1D5F-40F9-84E6-821B35C181F3}" type="pres">
      <dgm:prSet presAssocID="{A0FD9E50-F27C-4F11-B8B0-2AC096044686}" presName="vert1" presStyleCnt="0"/>
      <dgm:spPr/>
    </dgm:pt>
    <dgm:pt modelId="{55668500-574F-4250-A354-9131D5773223}" type="pres">
      <dgm:prSet presAssocID="{FF7CC463-B2CA-4CE1-A39D-18DF4F47FB06}" presName="thickLine" presStyleLbl="alignNode1" presStyleIdx="1" presStyleCnt="4"/>
      <dgm:spPr/>
    </dgm:pt>
    <dgm:pt modelId="{E42F4EF2-6B81-4509-96F9-5FBE0BBF0063}" type="pres">
      <dgm:prSet presAssocID="{FF7CC463-B2CA-4CE1-A39D-18DF4F47FB06}" presName="horz1" presStyleCnt="0"/>
      <dgm:spPr/>
    </dgm:pt>
    <dgm:pt modelId="{9D66898A-120E-4906-8F22-2397B4245BE7}" type="pres">
      <dgm:prSet presAssocID="{FF7CC463-B2CA-4CE1-A39D-18DF4F47FB06}" presName="tx1" presStyleLbl="revTx" presStyleIdx="1" presStyleCnt="4"/>
      <dgm:spPr/>
    </dgm:pt>
    <dgm:pt modelId="{5A3652A3-2559-4108-B0ED-1C0CA9FE4915}" type="pres">
      <dgm:prSet presAssocID="{FF7CC463-B2CA-4CE1-A39D-18DF4F47FB06}" presName="vert1" presStyleCnt="0"/>
      <dgm:spPr/>
    </dgm:pt>
    <dgm:pt modelId="{D71E7277-7BB2-48F1-9A77-A813E02F3211}" type="pres">
      <dgm:prSet presAssocID="{3A4B09C6-ABD7-4BC5-9A2C-28BCC0D05244}" presName="thickLine" presStyleLbl="alignNode1" presStyleIdx="2" presStyleCnt="4"/>
      <dgm:spPr/>
    </dgm:pt>
    <dgm:pt modelId="{5662B69C-B0A1-4B7D-B45C-43DA5848BC7C}" type="pres">
      <dgm:prSet presAssocID="{3A4B09C6-ABD7-4BC5-9A2C-28BCC0D05244}" presName="horz1" presStyleCnt="0"/>
      <dgm:spPr/>
    </dgm:pt>
    <dgm:pt modelId="{18B812CE-AF1F-437D-9E43-57F0C7A54216}" type="pres">
      <dgm:prSet presAssocID="{3A4B09C6-ABD7-4BC5-9A2C-28BCC0D05244}" presName="tx1" presStyleLbl="revTx" presStyleIdx="2" presStyleCnt="4"/>
      <dgm:spPr/>
    </dgm:pt>
    <dgm:pt modelId="{1525F8AA-624F-48AC-8A11-CE7A51337945}" type="pres">
      <dgm:prSet presAssocID="{3A4B09C6-ABD7-4BC5-9A2C-28BCC0D05244}" presName="vert1" presStyleCnt="0"/>
      <dgm:spPr/>
    </dgm:pt>
    <dgm:pt modelId="{D9A83455-633A-4A1D-BCFC-5BEA290354DD}" type="pres">
      <dgm:prSet presAssocID="{1E2D56F3-1F82-4F65-A79A-BC996BE96715}" presName="thickLine" presStyleLbl="alignNode1" presStyleIdx="3" presStyleCnt="4"/>
      <dgm:spPr/>
    </dgm:pt>
    <dgm:pt modelId="{4B1FDAAA-77F6-42C0-B166-EED70BE250E4}" type="pres">
      <dgm:prSet presAssocID="{1E2D56F3-1F82-4F65-A79A-BC996BE96715}" presName="horz1" presStyleCnt="0"/>
      <dgm:spPr/>
    </dgm:pt>
    <dgm:pt modelId="{2F74EF78-1BF7-4939-8943-EB944FD21ABD}" type="pres">
      <dgm:prSet presAssocID="{1E2D56F3-1F82-4F65-A79A-BC996BE96715}" presName="tx1" presStyleLbl="revTx" presStyleIdx="3" presStyleCnt="4"/>
      <dgm:spPr/>
    </dgm:pt>
    <dgm:pt modelId="{93C5C3F8-0813-4CD9-8E8E-870015198FB8}" type="pres">
      <dgm:prSet presAssocID="{1E2D56F3-1F82-4F65-A79A-BC996BE96715}" presName="vert1" presStyleCnt="0"/>
      <dgm:spPr/>
    </dgm:pt>
  </dgm:ptLst>
  <dgm:cxnLst>
    <dgm:cxn modelId="{7134BD22-A527-4957-9869-BA0BA607BA89}" srcId="{B577ED75-2E33-4E2F-BC00-7BF48C93D51F}" destId="{1E2D56F3-1F82-4F65-A79A-BC996BE96715}" srcOrd="3" destOrd="0" parTransId="{F308B47D-2B8A-4902-887C-F73D06CC92AE}" sibTransId="{81E4192B-6E55-476B-9E53-97C0FFCE6FB7}"/>
    <dgm:cxn modelId="{4992C679-6140-4FDA-AF9A-0B77EA63507E}" srcId="{B577ED75-2E33-4E2F-BC00-7BF48C93D51F}" destId="{3A4B09C6-ABD7-4BC5-9A2C-28BCC0D05244}" srcOrd="2" destOrd="0" parTransId="{52547DDA-9FA7-4164-9B16-B15B9E45A8B4}" sibTransId="{49990601-F701-4C37-9149-F4F3F350375E}"/>
    <dgm:cxn modelId="{1731AA7B-5C8D-4F97-BD8B-8A4858D259D1}" type="presOf" srcId="{A0FD9E50-F27C-4F11-B8B0-2AC096044686}" destId="{11874B39-F8FF-4B58-818A-F4B28131B155}" srcOrd="0" destOrd="0" presId="urn:microsoft.com/office/officeart/2008/layout/LinedList"/>
    <dgm:cxn modelId="{C2D60D7D-3F98-4EB5-9CCA-6B74CFF41471}" type="presOf" srcId="{1E2D56F3-1F82-4F65-A79A-BC996BE96715}" destId="{2F74EF78-1BF7-4939-8943-EB944FD21ABD}" srcOrd="0" destOrd="0" presId="urn:microsoft.com/office/officeart/2008/layout/LinedList"/>
    <dgm:cxn modelId="{7F09839A-959B-4D76-9375-5FE9FBD069E3}" srcId="{B577ED75-2E33-4E2F-BC00-7BF48C93D51F}" destId="{FF7CC463-B2CA-4CE1-A39D-18DF4F47FB06}" srcOrd="1" destOrd="0" parTransId="{2A51914F-EF8A-4829-AF47-3E9DDCF08E3E}" sibTransId="{C9D25754-FFF8-4F77-9A4E-4871481244B4}"/>
    <dgm:cxn modelId="{F6D84FBB-CD43-4EE8-A567-B46D7EE491AD}" type="presOf" srcId="{B577ED75-2E33-4E2F-BC00-7BF48C93D51F}" destId="{325F8B6D-B825-4AF3-84C4-5539B0422A8B}" srcOrd="0" destOrd="0" presId="urn:microsoft.com/office/officeart/2008/layout/LinedList"/>
    <dgm:cxn modelId="{B7A4B7C9-C9A8-403B-A878-082DAB84A1F1}" type="presOf" srcId="{FF7CC463-B2CA-4CE1-A39D-18DF4F47FB06}" destId="{9D66898A-120E-4906-8F22-2397B4245BE7}" srcOrd="0" destOrd="0" presId="urn:microsoft.com/office/officeart/2008/layout/LinedList"/>
    <dgm:cxn modelId="{E88328D8-2368-4449-BC4D-C0E580DF5F08}" type="presOf" srcId="{3A4B09C6-ABD7-4BC5-9A2C-28BCC0D05244}" destId="{18B812CE-AF1F-437D-9E43-57F0C7A54216}" srcOrd="0" destOrd="0" presId="urn:microsoft.com/office/officeart/2008/layout/LinedList"/>
    <dgm:cxn modelId="{8D684AEB-A8C6-4FA8-BFFA-62254003C615}" srcId="{B577ED75-2E33-4E2F-BC00-7BF48C93D51F}" destId="{A0FD9E50-F27C-4F11-B8B0-2AC096044686}" srcOrd="0" destOrd="0" parTransId="{CF02660C-3692-4DA8-8824-B63A5CB3B8B5}" sibTransId="{48158E1B-5654-4AEC-924E-DF3976824E0D}"/>
    <dgm:cxn modelId="{B2450666-51B9-4441-81DD-BF13B7266EAA}" type="presParOf" srcId="{325F8B6D-B825-4AF3-84C4-5539B0422A8B}" destId="{7A5A12A5-604F-4EF3-9C15-C0010C24545D}" srcOrd="0" destOrd="0" presId="urn:microsoft.com/office/officeart/2008/layout/LinedList"/>
    <dgm:cxn modelId="{BB6FAF49-0063-403A-BE42-41DB79B595AB}" type="presParOf" srcId="{325F8B6D-B825-4AF3-84C4-5539B0422A8B}" destId="{F27189DE-C27B-4332-BC11-DD9FFE888A6F}" srcOrd="1" destOrd="0" presId="urn:microsoft.com/office/officeart/2008/layout/LinedList"/>
    <dgm:cxn modelId="{BD84CC57-03FC-4C95-BB04-5C89F6E450DF}" type="presParOf" srcId="{F27189DE-C27B-4332-BC11-DD9FFE888A6F}" destId="{11874B39-F8FF-4B58-818A-F4B28131B155}" srcOrd="0" destOrd="0" presId="urn:microsoft.com/office/officeart/2008/layout/LinedList"/>
    <dgm:cxn modelId="{2E7CD8C6-1765-4DF8-84B6-2CA987EB9D5F}" type="presParOf" srcId="{F27189DE-C27B-4332-BC11-DD9FFE888A6F}" destId="{E06B9824-1D5F-40F9-84E6-821B35C181F3}" srcOrd="1" destOrd="0" presId="urn:microsoft.com/office/officeart/2008/layout/LinedList"/>
    <dgm:cxn modelId="{31937622-FCA5-4373-8E29-7AA7F4743CDA}" type="presParOf" srcId="{325F8B6D-B825-4AF3-84C4-5539B0422A8B}" destId="{55668500-574F-4250-A354-9131D5773223}" srcOrd="2" destOrd="0" presId="urn:microsoft.com/office/officeart/2008/layout/LinedList"/>
    <dgm:cxn modelId="{E8EBE759-29E3-4716-92AC-9DB64A0ED4D4}" type="presParOf" srcId="{325F8B6D-B825-4AF3-84C4-5539B0422A8B}" destId="{E42F4EF2-6B81-4509-96F9-5FBE0BBF0063}" srcOrd="3" destOrd="0" presId="urn:microsoft.com/office/officeart/2008/layout/LinedList"/>
    <dgm:cxn modelId="{C8886AA5-4D5F-4135-A887-422CEB2C2AD7}" type="presParOf" srcId="{E42F4EF2-6B81-4509-96F9-5FBE0BBF0063}" destId="{9D66898A-120E-4906-8F22-2397B4245BE7}" srcOrd="0" destOrd="0" presId="urn:microsoft.com/office/officeart/2008/layout/LinedList"/>
    <dgm:cxn modelId="{3946D8E5-C622-4F89-9AA3-A29E6BF08BD2}" type="presParOf" srcId="{E42F4EF2-6B81-4509-96F9-5FBE0BBF0063}" destId="{5A3652A3-2559-4108-B0ED-1C0CA9FE4915}" srcOrd="1" destOrd="0" presId="urn:microsoft.com/office/officeart/2008/layout/LinedList"/>
    <dgm:cxn modelId="{EA1F309B-3E62-4E37-9087-F1B58540E547}" type="presParOf" srcId="{325F8B6D-B825-4AF3-84C4-5539B0422A8B}" destId="{D71E7277-7BB2-48F1-9A77-A813E02F3211}" srcOrd="4" destOrd="0" presId="urn:microsoft.com/office/officeart/2008/layout/LinedList"/>
    <dgm:cxn modelId="{5BE9BC2B-AA6C-42D2-AE2A-DEDADFB711C2}" type="presParOf" srcId="{325F8B6D-B825-4AF3-84C4-5539B0422A8B}" destId="{5662B69C-B0A1-4B7D-B45C-43DA5848BC7C}" srcOrd="5" destOrd="0" presId="urn:microsoft.com/office/officeart/2008/layout/LinedList"/>
    <dgm:cxn modelId="{386CC858-C5B8-4E23-9713-22E6B5B86584}" type="presParOf" srcId="{5662B69C-B0A1-4B7D-B45C-43DA5848BC7C}" destId="{18B812CE-AF1F-437D-9E43-57F0C7A54216}" srcOrd="0" destOrd="0" presId="urn:microsoft.com/office/officeart/2008/layout/LinedList"/>
    <dgm:cxn modelId="{9ED57AB1-D76F-4AC8-8508-4AF1A4E3C5AB}" type="presParOf" srcId="{5662B69C-B0A1-4B7D-B45C-43DA5848BC7C}" destId="{1525F8AA-624F-48AC-8A11-CE7A51337945}" srcOrd="1" destOrd="0" presId="urn:microsoft.com/office/officeart/2008/layout/LinedList"/>
    <dgm:cxn modelId="{BAC3587F-AD6C-4E7A-BE3E-3A6566237D4D}" type="presParOf" srcId="{325F8B6D-B825-4AF3-84C4-5539B0422A8B}" destId="{D9A83455-633A-4A1D-BCFC-5BEA290354DD}" srcOrd="6" destOrd="0" presId="urn:microsoft.com/office/officeart/2008/layout/LinedList"/>
    <dgm:cxn modelId="{6C8148C9-E51E-4390-815C-E7EB12F181F6}" type="presParOf" srcId="{325F8B6D-B825-4AF3-84C4-5539B0422A8B}" destId="{4B1FDAAA-77F6-42C0-B166-EED70BE250E4}" srcOrd="7" destOrd="0" presId="urn:microsoft.com/office/officeart/2008/layout/LinedList"/>
    <dgm:cxn modelId="{1B9730EF-6652-4D40-87FD-85899EC6F3CD}" type="presParOf" srcId="{4B1FDAAA-77F6-42C0-B166-EED70BE250E4}" destId="{2F74EF78-1BF7-4939-8943-EB944FD21ABD}" srcOrd="0" destOrd="0" presId="urn:microsoft.com/office/officeart/2008/layout/LinedList"/>
    <dgm:cxn modelId="{EC692D12-E895-4B18-81A7-CA07292D3D9E}" type="presParOf" srcId="{4B1FDAAA-77F6-42C0-B166-EED70BE250E4}" destId="{93C5C3F8-0813-4CD9-8E8E-870015198FB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87844F1-74D4-4219-A08F-B68341B0EBB4}"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7456F4CE-157A-44EA-9FCD-456250040F0A}">
      <dgm:prSet/>
      <dgm:spPr/>
      <dgm:t>
        <a:bodyPr/>
        <a:lstStyle/>
        <a:p>
          <a:pPr>
            <a:lnSpc>
              <a:spcPct val="100000"/>
            </a:lnSpc>
          </a:pPr>
          <a:r>
            <a:rPr lang="en-US" b="1"/>
            <a:t>Resins that attract PFAS molecules</a:t>
          </a:r>
        </a:p>
      </dgm:t>
    </dgm:pt>
    <dgm:pt modelId="{AA8DEB7B-D65A-4727-B166-109BAA9D00E2}" type="parTrans" cxnId="{1D5BA631-D316-4EE9-BE15-A0D479B0ADAB}">
      <dgm:prSet/>
      <dgm:spPr/>
      <dgm:t>
        <a:bodyPr/>
        <a:lstStyle/>
        <a:p>
          <a:endParaRPr lang="en-US"/>
        </a:p>
      </dgm:t>
    </dgm:pt>
    <dgm:pt modelId="{68F03AAF-7D4D-4BB6-8152-8235F6286BCC}" type="sibTrans" cxnId="{1D5BA631-D316-4EE9-BE15-A0D479B0ADAB}">
      <dgm:prSet/>
      <dgm:spPr/>
      <dgm:t>
        <a:bodyPr/>
        <a:lstStyle/>
        <a:p>
          <a:endParaRPr lang="en-US"/>
        </a:p>
      </dgm:t>
    </dgm:pt>
    <dgm:pt modelId="{269312FC-86CB-4D18-A4FD-BB03AF62CBDC}">
      <dgm:prSet/>
      <dgm:spPr/>
      <dgm:t>
        <a:bodyPr/>
        <a:lstStyle/>
        <a:p>
          <a:pPr>
            <a:lnSpc>
              <a:spcPct val="100000"/>
            </a:lnSpc>
          </a:pPr>
          <a:r>
            <a:rPr lang="en-US" b="1"/>
            <a:t>PFAS have negatively charged ions</a:t>
          </a:r>
        </a:p>
      </dgm:t>
    </dgm:pt>
    <dgm:pt modelId="{22193489-2A8A-4829-ABD1-BAFDA94B533A}" type="parTrans" cxnId="{3510AC62-845F-4B28-A934-7A01B89F3259}">
      <dgm:prSet/>
      <dgm:spPr/>
      <dgm:t>
        <a:bodyPr/>
        <a:lstStyle/>
        <a:p>
          <a:endParaRPr lang="en-US"/>
        </a:p>
      </dgm:t>
    </dgm:pt>
    <dgm:pt modelId="{46751BF3-0E4B-45E0-BB88-9B9DBBE53B7B}" type="sibTrans" cxnId="{3510AC62-845F-4B28-A934-7A01B89F3259}">
      <dgm:prSet/>
      <dgm:spPr/>
      <dgm:t>
        <a:bodyPr/>
        <a:lstStyle/>
        <a:p>
          <a:endParaRPr lang="en-US"/>
        </a:p>
      </dgm:t>
    </dgm:pt>
    <dgm:pt modelId="{52A8F6F8-1684-4FCE-9393-8F87C5F9C6C3}">
      <dgm:prSet/>
      <dgm:spPr/>
      <dgm:t>
        <a:bodyPr/>
        <a:lstStyle/>
        <a:p>
          <a:pPr>
            <a:lnSpc>
              <a:spcPct val="100000"/>
            </a:lnSpc>
          </a:pPr>
          <a:r>
            <a:rPr lang="en-US" b="1"/>
            <a:t>Resins are positively charged</a:t>
          </a:r>
        </a:p>
      </dgm:t>
    </dgm:pt>
    <dgm:pt modelId="{D19420F7-E227-4969-B2B6-3601109E470B}" type="parTrans" cxnId="{B917CB76-19EE-4D2B-8020-B6B0711FC3C6}">
      <dgm:prSet/>
      <dgm:spPr/>
      <dgm:t>
        <a:bodyPr/>
        <a:lstStyle/>
        <a:p>
          <a:endParaRPr lang="en-US"/>
        </a:p>
      </dgm:t>
    </dgm:pt>
    <dgm:pt modelId="{047E5CD1-782A-4565-B906-7C97B350EE18}" type="sibTrans" cxnId="{B917CB76-19EE-4D2B-8020-B6B0711FC3C6}">
      <dgm:prSet/>
      <dgm:spPr/>
      <dgm:t>
        <a:bodyPr/>
        <a:lstStyle/>
        <a:p>
          <a:endParaRPr lang="en-US"/>
        </a:p>
      </dgm:t>
    </dgm:pt>
    <dgm:pt modelId="{FA185804-FAB0-40DB-BAC5-5F82F049501E}">
      <dgm:prSet/>
      <dgm:spPr/>
      <dgm:t>
        <a:bodyPr/>
        <a:lstStyle/>
        <a:p>
          <a:pPr>
            <a:lnSpc>
              <a:spcPct val="100000"/>
            </a:lnSpc>
          </a:pPr>
          <a:r>
            <a:rPr lang="en-US" b="1"/>
            <a:t>Spent resin material will have high PFAS</a:t>
          </a:r>
        </a:p>
      </dgm:t>
    </dgm:pt>
    <dgm:pt modelId="{1DD6F1C2-CBDB-4EFA-B86A-F97206EE3BA4}" type="parTrans" cxnId="{FB938DDF-BBA1-4E5B-B7C5-E2331269B25C}">
      <dgm:prSet/>
      <dgm:spPr/>
      <dgm:t>
        <a:bodyPr/>
        <a:lstStyle/>
        <a:p>
          <a:endParaRPr lang="en-US"/>
        </a:p>
      </dgm:t>
    </dgm:pt>
    <dgm:pt modelId="{FE706ADD-6FE2-4345-8D95-96D0D7D13A0C}" type="sibTrans" cxnId="{FB938DDF-BBA1-4E5B-B7C5-E2331269B25C}">
      <dgm:prSet/>
      <dgm:spPr/>
      <dgm:t>
        <a:bodyPr/>
        <a:lstStyle/>
        <a:p>
          <a:endParaRPr lang="en-US"/>
        </a:p>
      </dgm:t>
    </dgm:pt>
    <dgm:pt modelId="{8FAD92F0-4456-4C01-967F-136CE7EDC733}">
      <dgm:prSet/>
      <dgm:spPr/>
      <dgm:t>
        <a:bodyPr/>
        <a:lstStyle/>
        <a:p>
          <a:pPr>
            <a:lnSpc>
              <a:spcPct val="100000"/>
            </a:lnSpc>
          </a:pPr>
          <a:r>
            <a:rPr lang="en-US" b="1"/>
            <a:t>Pilot study required before construction</a:t>
          </a:r>
        </a:p>
      </dgm:t>
    </dgm:pt>
    <dgm:pt modelId="{87796B1F-EE4B-4C6C-91D5-2EF423833320}" type="parTrans" cxnId="{05CDFD8D-994E-4B76-AA90-B4A588514B5F}">
      <dgm:prSet/>
      <dgm:spPr/>
      <dgm:t>
        <a:bodyPr/>
        <a:lstStyle/>
        <a:p>
          <a:endParaRPr lang="en-US"/>
        </a:p>
      </dgm:t>
    </dgm:pt>
    <dgm:pt modelId="{EAE66AF7-D2A7-4D73-942C-46E593528E5A}" type="sibTrans" cxnId="{05CDFD8D-994E-4B76-AA90-B4A588514B5F}">
      <dgm:prSet/>
      <dgm:spPr/>
      <dgm:t>
        <a:bodyPr/>
        <a:lstStyle/>
        <a:p>
          <a:endParaRPr lang="en-US"/>
        </a:p>
      </dgm:t>
    </dgm:pt>
    <dgm:pt modelId="{23698FA2-05A3-4308-9DFE-A3C1831FDD78}" type="pres">
      <dgm:prSet presAssocID="{487844F1-74D4-4219-A08F-B68341B0EBB4}" presName="linear" presStyleCnt="0">
        <dgm:presLayoutVars>
          <dgm:dir/>
          <dgm:animLvl val="lvl"/>
          <dgm:resizeHandles val="exact"/>
        </dgm:presLayoutVars>
      </dgm:prSet>
      <dgm:spPr/>
    </dgm:pt>
    <dgm:pt modelId="{3A70400C-3F20-49FC-B7FE-41A6CB733D57}" type="pres">
      <dgm:prSet presAssocID="{7456F4CE-157A-44EA-9FCD-456250040F0A}" presName="parentLin" presStyleCnt="0"/>
      <dgm:spPr/>
    </dgm:pt>
    <dgm:pt modelId="{3B6A1EC1-7E48-4867-BE59-555E0EF707CD}" type="pres">
      <dgm:prSet presAssocID="{7456F4CE-157A-44EA-9FCD-456250040F0A}" presName="parentLeftMargin" presStyleLbl="node1" presStyleIdx="0" presStyleCnt="3"/>
      <dgm:spPr/>
    </dgm:pt>
    <dgm:pt modelId="{53A7D73F-78F2-4E7E-B3EB-1331BFBE9E9C}" type="pres">
      <dgm:prSet presAssocID="{7456F4CE-157A-44EA-9FCD-456250040F0A}" presName="parentText" presStyleLbl="node1" presStyleIdx="0" presStyleCnt="3">
        <dgm:presLayoutVars>
          <dgm:chMax val="0"/>
          <dgm:bulletEnabled val="1"/>
        </dgm:presLayoutVars>
      </dgm:prSet>
      <dgm:spPr/>
    </dgm:pt>
    <dgm:pt modelId="{A4C2E86E-8107-4709-80E0-C6382A0FDD14}" type="pres">
      <dgm:prSet presAssocID="{7456F4CE-157A-44EA-9FCD-456250040F0A}" presName="negativeSpace" presStyleCnt="0"/>
      <dgm:spPr/>
    </dgm:pt>
    <dgm:pt modelId="{D7CAE5A9-CA92-4E31-87EC-EB2CE56D2027}" type="pres">
      <dgm:prSet presAssocID="{7456F4CE-157A-44EA-9FCD-456250040F0A}" presName="childText" presStyleLbl="conFgAcc1" presStyleIdx="0" presStyleCnt="3">
        <dgm:presLayoutVars>
          <dgm:bulletEnabled val="1"/>
        </dgm:presLayoutVars>
      </dgm:prSet>
      <dgm:spPr/>
    </dgm:pt>
    <dgm:pt modelId="{41F86869-2E08-48FA-A4BB-4511F8BE9176}" type="pres">
      <dgm:prSet presAssocID="{68F03AAF-7D4D-4BB6-8152-8235F6286BCC}" presName="spaceBetweenRectangles" presStyleCnt="0"/>
      <dgm:spPr/>
    </dgm:pt>
    <dgm:pt modelId="{206EFBDD-1CA8-4946-A409-7671C194B3C4}" type="pres">
      <dgm:prSet presAssocID="{FA185804-FAB0-40DB-BAC5-5F82F049501E}" presName="parentLin" presStyleCnt="0"/>
      <dgm:spPr/>
    </dgm:pt>
    <dgm:pt modelId="{31D42538-C2FC-4D18-958B-DD6D5EAB0C55}" type="pres">
      <dgm:prSet presAssocID="{FA185804-FAB0-40DB-BAC5-5F82F049501E}" presName="parentLeftMargin" presStyleLbl="node1" presStyleIdx="0" presStyleCnt="3"/>
      <dgm:spPr/>
    </dgm:pt>
    <dgm:pt modelId="{2439087C-DF86-40B0-BC74-C6D2532A5DCC}" type="pres">
      <dgm:prSet presAssocID="{FA185804-FAB0-40DB-BAC5-5F82F049501E}" presName="parentText" presStyleLbl="node1" presStyleIdx="1" presStyleCnt="3">
        <dgm:presLayoutVars>
          <dgm:chMax val="0"/>
          <dgm:bulletEnabled val="1"/>
        </dgm:presLayoutVars>
      </dgm:prSet>
      <dgm:spPr/>
    </dgm:pt>
    <dgm:pt modelId="{88A1B9C8-BDF1-408E-851A-FAD3153B0C4E}" type="pres">
      <dgm:prSet presAssocID="{FA185804-FAB0-40DB-BAC5-5F82F049501E}" presName="negativeSpace" presStyleCnt="0"/>
      <dgm:spPr/>
    </dgm:pt>
    <dgm:pt modelId="{35387BFD-14CF-4A0F-8342-397DD9362395}" type="pres">
      <dgm:prSet presAssocID="{FA185804-FAB0-40DB-BAC5-5F82F049501E}" presName="childText" presStyleLbl="conFgAcc1" presStyleIdx="1" presStyleCnt="3">
        <dgm:presLayoutVars>
          <dgm:bulletEnabled val="1"/>
        </dgm:presLayoutVars>
      </dgm:prSet>
      <dgm:spPr/>
    </dgm:pt>
    <dgm:pt modelId="{26282B5B-A7E2-4F6E-9C4F-67B0CA868D56}" type="pres">
      <dgm:prSet presAssocID="{FE706ADD-6FE2-4345-8D95-96D0D7D13A0C}" presName="spaceBetweenRectangles" presStyleCnt="0"/>
      <dgm:spPr/>
    </dgm:pt>
    <dgm:pt modelId="{9EC4CF02-14BD-4222-8843-249BC5D1143B}" type="pres">
      <dgm:prSet presAssocID="{8FAD92F0-4456-4C01-967F-136CE7EDC733}" presName="parentLin" presStyleCnt="0"/>
      <dgm:spPr/>
    </dgm:pt>
    <dgm:pt modelId="{951FFBA9-8FC3-4C54-8C89-65EA8F3E21FC}" type="pres">
      <dgm:prSet presAssocID="{8FAD92F0-4456-4C01-967F-136CE7EDC733}" presName="parentLeftMargin" presStyleLbl="node1" presStyleIdx="1" presStyleCnt="3"/>
      <dgm:spPr/>
    </dgm:pt>
    <dgm:pt modelId="{D907DA84-700A-4EC5-9B7B-59C5A6BA6BE0}" type="pres">
      <dgm:prSet presAssocID="{8FAD92F0-4456-4C01-967F-136CE7EDC733}" presName="parentText" presStyleLbl="node1" presStyleIdx="2" presStyleCnt="3">
        <dgm:presLayoutVars>
          <dgm:chMax val="0"/>
          <dgm:bulletEnabled val="1"/>
        </dgm:presLayoutVars>
      </dgm:prSet>
      <dgm:spPr/>
    </dgm:pt>
    <dgm:pt modelId="{767A40E5-1D06-4047-BE6A-5626AE3A6636}" type="pres">
      <dgm:prSet presAssocID="{8FAD92F0-4456-4C01-967F-136CE7EDC733}" presName="negativeSpace" presStyleCnt="0"/>
      <dgm:spPr/>
    </dgm:pt>
    <dgm:pt modelId="{11044612-9EBB-4007-B8D2-3BBF74286696}" type="pres">
      <dgm:prSet presAssocID="{8FAD92F0-4456-4C01-967F-136CE7EDC733}" presName="childText" presStyleLbl="conFgAcc1" presStyleIdx="2" presStyleCnt="3">
        <dgm:presLayoutVars>
          <dgm:bulletEnabled val="1"/>
        </dgm:presLayoutVars>
      </dgm:prSet>
      <dgm:spPr/>
    </dgm:pt>
  </dgm:ptLst>
  <dgm:cxnLst>
    <dgm:cxn modelId="{1D5BA631-D316-4EE9-BE15-A0D479B0ADAB}" srcId="{487844F1-74D4-4219-A08F-B68341B0EBB4}" destId="{7456F4CE-157A-44EA-9FCD-456250040F0A}" srcOrd="0" destOrd="0" parTransId="{AA8DEB7B-D65A-4727-B166-109BAA9D00E2}" sibTransId="{68F03AAF-7D4D-4BB6-8152-8235F6286BCC}"/>
    <dgm:cxn modelId="{1291FD41-80FF-4D78-B7B5-071408AA9C9D}" type="presOf" srcId="{269312FC-86CB-4D18-A4FD-BB03AF62CBDC}" destId="{D7CAE5A9-CA92-4E31-87EC-EB2CE56D2027}" srcOrd="0" destOrd="0" presId="urn:microsoft.com/office/officeart/2005/8/layout/list1"/>
    <dgm:cxn modelId="{3510AC62-845F-4B28-A934-7A01B89F3259}" srcId="{7456F4CE-157A-44EA-9FCD-456250040F0A}" destId="{269312FC-86CB-4D18-A4FD-BB03AF62CBDC}" srcOrd="0" destOrd="0" parTransId="{22193489-2A8A-4829-ABD1-BAFDA94B533A}" sibTransId="{46751BF3-0E4B-45E0-BB88-9B9DBBE53B7B}"/>
    <dgm:cxn modelId="{6F132D45-6E59-4085-B08D-DB3CDFEE9D22}" type="presOf" srcId="{8FAD92F0-4456-4C01-967F-136CE7EDC733}" destId="{D907DA84-700A-4EC5-9B7B-59C5A6BA6BE0}" srcOrd="1" destOrd="0" presId="urn:microsoft.com/office/officeart/2005/8/layout/list1"/>
    <dgm:cxn modelId="{7935124E-4133-4ED9-9DF0-97C118C22063}" type="presOf" srcId="{7456F4CE-157A-44EA-9FCD-456250040F0A}" destId="{53A7D73F-78F2-4E7E-B3EB-1331BFBE9E9C}" srcOrd="1" destOrd="0" presId="urn:microsoft.com/office/officeart/2005/8/layout/list1"/>
    <dgm:cxn modelId="{7D6E226E-0478-4B1F-8F78-44F2A71A7F2E}" type="presOf" srcId="{FA185804-FAB0-40DB-BAC5-5F82F049501E}" destId="{2439087C-DF86-40B0-BC74-C6D2532A5DCC}" srcOrd="1" destOrd="0" presId="urn:microsoft.com/office/officeart/2005/8/layout/list1"/>
    <dgm:cxn modelId="{D8ACA24E-074F-47CE-BC19-00804F5206AF}" type="presOf" srcId="{7456F4CE-157A-44EA-9FCD-456250040F0A}" destId="{3B6A1EC1-7E48-4867-BE59-555E0EF707CD}" srcOrd="0" destOrd="0" presId="urn:microsoft.com/office/officeart/2005/8/layout/list1"/>
    <dgm:cxn modelId="{B917CB76-19EE-4D2B-8020-B6B0711FC3C6}" srcId="{7456F4CE-157A-44EA-9FCD-456250040F0A}" destId="{52A8F6F8-1684-4FCE-9393-8F87C5F9C6C3}" srcOrd="1" destOrd="0" parTransId="{D19420F7-E227-4969-B2B6-3601109E470B}" sibTransId="{047E5CD1-782A-4565-B906-7C97B350EE18}"/>
    <dgm:cxn modelId="{F9C78A83-F0E7-40D6-88AB-83BC13BD8F0C}" type="presOf" srcId="{FA185804-FAB0-40DB-BAC5-5F82F049501E}" destId="{31D42538-C2FC-4D18-958B-DD6D5EAB0C55}" srcOrd="0" destOrd="0" presId="urn:microsoft.com/office/officeart/2005/8/layout/list1"/>
    <dgm:cxn modelId="{05CDFD8D-994E-4B76-AA90-B4A588514B5F}" srcId="{487844F1-74D4-4219-A08F-B68341B0EBB4}" destId="{8FAD92F0-4456-4C01-967F-136CE7EDC733}" srcOrd="2" destOrd="0" parTransId="{87796B1F-EE4B-4C6C-91D5-2EF423833320}" sibTransId="{EAE66AF7-D2A7-4D73-942C-46E593528E5A}"/>
    <dgm:cxn modelId="{33CB1890-421D-4AEC-9FCD-B935D9E7421F}" type="presOf" srcId="{8FAD92F0-4456-4C01-967F-136CE7EDC733}" destId="{951FFBA9-8FC3-4C54-8C89-65EA8F3E21FC}" srcOrd="0" destOrd="0" presId="urn:microsoft.com/office/officeart/2005/8/layout/list1"/>
    <dgm:cxn modelId="{8D03A19C-E61D-40EB-B05B-C998E9E6945A}" type="presOf" srcId="{487844F1-74D4-4219-A08F-B68341B0EBB4}" destId="{23698FA2-05A3-4308-9DFE-A3C1831FDD78}" srcOrd="0" destOrd="0" presId="urn:microsoft.com/office/officeart/2005/8/layout/list1"/>
    <dgm:cxn modelId="{A359DBBB-A163-4D91-AE22-7F4007469F08}" type="presOf" srcId="{52A8F6F8-1684-4FCE-9393-8F87C5F9C6C3}" destId="{D7CAE5A9-CA92-4E31-87EC-EB2CE56D2027}" srcOrd="0" destOrd="1" presId="urn:microsoft.com/office/officeart/2005/8/layout/list1"/>
    <dgm:cxn modelId="{FB938DDF-BBA1-4E5B-B7C5-E2331269B25C}" srcId="{487844F1-74D4-4219-A08F-B68341B0EBB4}" destId="{FA185804-FAB0-40DB-BAC5-5F82F049501E}" srcOrd="1" destOrd="0" parTransId="{1DD6F1C2-CBDB-4EFA-B86A-F97206EE3BA4}" sibTransId="{FE706ADD-6FE2-4345-8D95-96D0D7D13A0C}"/>
    <dgm:cxn modelId="{4405B84B-AB4E-4E97-AF06-D5C7128D65C5}" type="presParOf" srcId="{23698FA2-05A3-4308-9DFE-A3C1831FDD78}" destId="{3A70400C-3F20-49FC-B7FE-41A6CB733D57}" srcOrd="0" destOrd="0" presId="urn:microsoft.com/office/officeart/2005/8/layout/list1"/>
    <dgm:cxn modelId="{CAE93A78-FC07-4161-A77E-56584E28C709}" type="presParOf" srcId="{3A70400C-3F20-49FC-B7FE-41A6CB733D57}" destId="{3B6A1EC1-7E48-4867-BE59-555E0EF707CD}" srcOrd="0" destOrd="0" presId="urn:microsoft.com/office/officeart/2005/8/layout/list1"/>
    <dgm:cxn modelId="{9169CCB0-D21F-49A8-B67F-D9113D9F8FDB}" type="presParOf" srcId="{3A70400C-3F20-49FC-B7FE-41A6CB733D57}" destId="{53A7D73F-78F2-4E7E-B3EB-1331BFBE9E9C}" srcOrd="1" destOrd="0" presId="urn:microsoft.com/office/officeart/2005/8/layout/list1"/>
    <dgm:cxn modelId="{85F8E567-0964-48D7-A58B-7E761FD79071}" type="presParOf" srcId="{23698FA2-05A3-4308-9DFE-A3C1831FDD78}" destId="{A4C2E86E-8107-4709-80E0-C6382A0FDD14}" srcOrd="1" destOrd="0" presId="urn:microsoft.com/office/officeart/2005/8/layout/list1"/>
    <dgm:cxn modelId="{D817FB62-17CF-41A3-8A3D-25101CA05EB5}" type="presParOf" srcId="{23698FA2-05A3-4308-9DFE-A3C1831FDD78}" destId="{D7CAE5A9-CA92-4E31-87EC-EB2CE56D2027}" srcOrd="2" destOrd="0" presId="urn:microsoft.com/office/officeart/2005/8/layout/list1"/>
    <dgm:cxn modelId="{8016CE4C-FBAF-4016-A635-1F3185EE84EB}" type="presParOf" srcId="{23698FA2-05A3-4308-9DFE-A3C1831FDD78}" destId="{41F86869-2E08-48FA-A4BB-4511F8BE9176}" srcOrd="3" destOrd="0" presId="urn:microsoft.com/office/officeart/2005/8/layout/list1"/>
    <dgm:cxn modelId="{3D2BD7BB-E51A-4505-8A70-345A0E2C3D2F}" type="presParOf" srcId="{23698FA2-05A3-4308-9DFE-A3C1831FDD78}" destId="{206EFBDD-1CA8-4946-A409-7671C194B3C4}" srcOrd="4" destOrd="0" presId="urn:microsoft.com/office/officeart/2005/8/layout/list1"/>
    <dgm:cxn modelId="{A1B86B58-3CA4-4B90-A2FA-D39B66561F06}" type="presParOf" srcId="{206EFBDD-1CA8-4946-A409-7671C194B3C4}" destId="{31D42538-C2FC-4D18-958B-DD6D5EAB0C55}" srcOrd="0" destOrd="0" presId="urn:microsoft.com/office/officeart/2005/8/layout/list1"/>
    <dgm:cxn modelId="{6370955F-2558-4BA6-8790-4D73185417CC}" type="presParOf" srcId="{206EFBDD-1CA8-4946-A409-7671C194B3C4}" destId="{2439087C-DF86-40B0-BC74-C6D2532A5DCC}" srcOrd="1" destOrd="0" presId="urn:microsoft.com/office/officeart/2005/8/layout/list1"/>
    <dgm:cxn modelId="{65D7786C-D69E-4875-BB50-BDFC597A4753}" type="presParOf" srcId="{23698FA2-05A3-4308-9DFE-A3C1831FDD78}" destId="{88A1B9C8-BDF1-408E-851A-FAD3153B0C4E}" srcOrd="5" destOrd="0" presId="urn:microsoft.com/office/officeart/2005/8/layout/list1"/>
    <dgm:cxn modelId="{6197ABEA-0EE0-4E4C-8D79-3AA6740E22A2}" type="presParOf" srcId="{23698FA2-05A3-4308-9DFE-A3C1831FDD78}" destId="{35387BFD-14CF-4A0F-8342-397DD9362395}" srcOrd="6" destOrd="0" presId="urn:microsoft.com/office/officeart/2005/8/layout/list1"/>
    <dgm:cxn modelId="{3FE2ECB9-2FDD-43A9-B232-CABAB7D363FD}" type="presParOf" srcId="{23698FA2-05A3-4308-9DFE-A3C1831FDD78}" destId="{26282B5B-A7E2-4F6E-9C4F-67B0CA868D56}" srcOrd="7" destOrd="0" presId="urn:microsoft.com/office/officeart/2005/8/layout/list1"/>
    <dgm:cxn modelId="{C8BD5E8F-08B5-405C-B308-3A66C3FF2DDF}" type="presParOf" srcId="{23698FA2-05A3-4308-9DFE-A3C1831FDD78}" destId="{9EC4CF02-14BD-4222-8843-249BC5D1143B}" srcOrd="8" destOrd="0" presId="urn:microsoft.com/office/officeart/2005/8/layout/list1"/>
    <dgm:cxn modelId="{2C525386-953C-499F-B4E9-78B1D9EF38A9}" type="presParOf" srcId="{9EC4CF02-14BD-4222-8843-249BC5D1143B}" destId="{951FFBA9-8FC3-4C54-8C89-65EA8F3E21FC}" srcOrd="0" destOrd="0" presId="urn:microsoft.com/office/officeart/2005/8/layout/list1"/>
    <dgm:cxn modelId="{420EEB5A-14C6-4FBC-AE33-6F89D1C336A8}" type="presParOf" srcId="{9EC4CF02-14BD-4222-8843-249BC5D1143B}" destId="{D907DA84-700A-4EC5-9B7B-59C5A6BA6BE0}" srcOrd="1" destOrd="0" presId="urn:microsoft.com/office/officeart/2005/8/layout/list1"/>
    <dgm:cxn modelId="{145230BE-1300-4068-84C8-A5ABA11CFC29}" type="presParOf" srcId="{23698FA2-05A3-4308-9DFE-A3C1831FDD78}" destId="{767A40E5-1D06-4047-BE6A-5626AE3A6636}" srcOrd="9" destOrd="0" presId="urn:microsoft.com/office/officeart/2005/8/layout/list1"/>
    <dgm:cxn modelId="{AC31892D-C952-43AA-A880-3ECE28DE27F6}" type="presParOf" srcId="{23698FA2-05A3-4308-9DFE-A3C1831FDD78}" destId="{11044612-9EBB-4007-B8D2-3BBF74286696}"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1ACBB4-DEDF-4A27-95BF-DF928155D546}"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60ED39A-3804-465E-9E8E-A717EA20F34A}">
      <dgm:prSet custT="1"/>
      <dgm:spPr/>
      <dgm:t>
        <a:bodyPr/>
        <a:lstStyle/>
        <a:p>
          <a:pPr>
            <a:lnSpc>
              <a:spcPct val="100000"/>
            </a:lnSpc>
          </a:pPr>
          <a:r>
            <a:rPr lang="en-US" sz="1800" b="1"/>
            <a:t>Semipermeable barrier that lets water through but traps larger molecules like PFAS</a:t>
          </a:r>
        </a:p>
      </dgm:t>
    </dgm:pt>
    <dgm:pt modelId="{C636BEE8-378D-4EAE-87BE-B18AA3C0B23B}" type="parTrans" cxnId="{2354FC26-7193-4061-8238-383F2F0E033E}">
      <dgm:prSet/>
      <dgm:spPr/>
      <dgm:t>
        <a:bodyPr/>
        <a:lstStyle/>
        <a:p>
          <a:endParaRPr lang="en-US"/>
        </a:p>
      </dgm:t>
    </dgm:pt>
    <dgm:pt modelId="{B7319DB5-3168-4BB8-9112-731C57813A4A}" type="sibTrans" cxnId="{2354FC26-7193-4061-8238-383F2F0E033E}">
      <dgm:prSet/>
      <dgm:spPr/>
      <dgm:t>
        <a:bodyPr/>
        <a:lstStyle/>
        <a:p>
          <a:endParaRPr lang="en-US"/>
        </a:p>
      </dgm:t>
    </dgm:pt>
    <dgm:pt modelId="{7EEF80A8-9E6B-4369-AC8C-5766BB93B452}">
      <dgm:prSet custT="1"/>
      <dgm:spPr/>
      <dgm:t>
        <a:bodyPr/>
        <a:lstStyle/>
        <a:p>
          <a:pPr>
            <a:lnSpc>
              <a:spcPct val="100000"/>
            </a:lnSpc>
          </a:pPr>
          <a:r>
            <a:rPr lang="en-US" sz="1600" b="1"/>
            <a:t>Nanofiltration (NF)</a:t>
          </a:r>
        </a:p>
      </dgm:t>
    </dgm:pt>
    <dgm:pt modelId="{9AC93933-A90B-4E92-9623-63A418E2572B}" type="parTrans" cxnId="{95228B62-9D00-4953-B37A-7126A89E6D20}">
      <dgm:prSet/>
      <dgm:spPr/>
      <dgm:t>
        <a:bodyPr/>
        <a:lstStyle/>
        <a:p>
          <a:endParaRPr lang="en-US"/>
        </a:p>
      </dgm:t>
    </dgm:pt>
    <dgm:pt modelId="{D26387A1-13F3-4957-A9B9-FEC9EDE041E0}" type="sibTrans" cxnId="{95228B62-9D00-4953-B37A-7126A89E6D20}">
      <dgm:prSet/>
      <dgm:spPr/>
      <dgm:t>
        <a:bodyPr/>
        <a:lstStyle/>
        <a:p>
          <a:endParaRPr lang="en-US"/>
        </a:p>
      </dgm:t>
    </dgm:pt>
    <dgm:pt modelId="{01509DE5-B12B-4A8B-917F-59F8DBDFC078}">
      <dgm:prSet custT="1"/>
      <dgm:spPr/>
      <dgm:t>
        <a:bodyPr/>
        <a:lstStyle/>
        <a:p>
          <a:r>
            <a:rPr lang="en-US" sz="1600" b="1"/>
            <a:t>Pore size = 0.001 – 0.01 µm</a:t>
          </a:r>
        </a:p>
      </dgm:t>
    </dgm:pt>
    <dgm:pt modelId="{589B992D-8451-485E-9000-78458CF96CC0}" type="parTrans" cxnId="{08EF1B0F-75FB-43B3-9633-4E221173689E}">
      <dgm:prSet/>
      <dgm:spPr/>
      <dgm:t>
        <a:bodyPr/>
        <a:lstStyle/>
        <a:p>
          <a:endParaRPr lang="en-US"/>
        </a:p>
      </dgm:t>
    </dgm:pt>
    <dgm:pt modelId="{6DD4617D-7F15-4A59-BFCD-783D715BD06C}" type="sibTrans" cxnId="{08EF1B0F-75FB-43B3-9633-4E221173689E}">
      <dgm:prSet/>
      <dgm:spPr/>
      <dgm:t>
        <a:bodyPr/>
        <a:lstStyle/>
        <a:p>
          <a:endParaRPr lang="en-US"/>
        </a:p>
      </dgm:t>
    </dgm:pt>
    <dgm:pt modelId="{4E921061-DEA9-4269-93D2-1C361CEF6844}">
      <dgm:prSet custT="1"/>
      <dgm:spPr/>
      <dgm:t>
        <a:bodyPr/>
        <a:lstStyle/>
        <a:p>
          <a:pPr>
            <a:lnSpc>
              <a:spcPct val="100000"/>
            </a:lnSpc>
          </a:pPr>
          <a:r>
            <a:rPr lang="en-US" sz="1600" b="1"/>
            <a:t>Reverse osmosis (RO)</a:t>
          </a:r>
        </a:p>
      </dgm:t>
    </dgm:pt>
    <dgm:pt modelId="{2D24F0C6-7465-4FCA-90DC-4B5B618C94BB}" type="parTrans" cxnId="{557496DE-726A-4DD5-BCAC-915C981A4894}">
      <dgm:prSet/>
      <dgm:spPr/>
      <dgm:t>
        <a:bodyPr/>
        <a:lstStyle/>
        <a:p>
          <a:endParaRPr lang="en-US"/>
        </a:p>
      </dgm:t>
    </dgm:pt>
    <dgm:pt modelId="{0D1EA0A7-7F57-41F7-8703-1670CCA2BBAC}" type="sibTrans" cxnId="{557496DE-726A-4DD5-BCAC-915C981A4894}">
      <dgm:prSet/>
      <dgm:spPr/>
      <dgm:t>
        <a:bodyPr/>
        <a:lstStyle/>
        <a:p>
          <a:endParaRPr lang="en-US"/>
        </a:p>
      </dgm:t>
    </dgm:pt>
    <dgm:pt modelId="{F6F96813-86A3-4805-A63C-BE2AB8B948C7}">
      <dgm:prSet custT="1"/>
      <dgm:spPr/>
      <dgm:t>
        <a:bodyPr/>
        <a:lstStyle/>
        <a:p>
          <a:r>
            <a:rPr lang="en-US" sz="1600" b="1"/>
            <a:t>Pore size = 0.0001 – 0.001 µm</a:t>
          </a:r>
        </a:p>
      </dgm:t>
    </dgm:pt>
    <dgm:pt modelId="{FDEB1B68-8E78-452A-96BA-B22D28D50CDB}" type="parTrans" cxnId="{33C1EC04-71AD-4B35-8F11-12A0059898AD}">
      <dgm:prSet/>
      <dgm:spPr/>
      <dgm:t>
        <a:bodyPr/>
        <a:lstStyle/>
        <a:p>
          <a:endParaRPr lang="en-US"/>
        </a:p>
      </dgm:t>
    </dgm:pt>
    <dgm:pt modelId="{8A891E48-BD2F-494A-9A1D-49496D6E4EE8}" type="sibTrans" cxnId="{33C1EC04-71AD-4B35-8F11-12A0059898AD}">
      <dgm:prSet/>
      <dgm:spPr/>
      <dgm:t>
        <a:bodyPr/>
        <a:lstStyle/>
        <a:p>
          <a:endParaRPr lang="en-US"/>
        </a:p>
      </dgm:t>
    </dgm:pt>
    <dgm:pt modelId="{F21F6A00-B8C5-49B1-9AAC-BEBDCF279BAD}">
      <dgm:prSet custT="1"/>
      <dgm:spPr/>
      <dgm:t>
        <a:bodyPr/>
        <a:lstStyle/>
        <a:p>
          <a:r>
            <a:rPr lang="en-US" sz="1600" b="1"/>
            <a:t>Uses high pressure to force water through membrane</a:t>
          </a:r>
        </a:p>
      </dgm:t>
    </dgm:pt>
    <dgm:pt modelId="{C95B5D07-C83A-4E4B-AF1A-6FCFA69F2720}" type="parTrans" cxnId="{6F8FCB33-9969-42B2-A8E6-F52BC6919491}">
      <dgm:prSet/>
      <dgm:spPr/>
      <dgm:t>
        <a:bodyPr/>
        <a:lstStyle/>
        <a:p>
          <a:endParaRPr lang="en-US"/>
        </a:p>
      </dgm:t>
    </dgm:pt>
    <dgm:pt modelId="{D14A2B8A-CBF2-4DF2-8483-65281F7B6E9B}" type="sibTrans" cxnId="{6F8FCB33-9969-42B2-A8E6-F52BC6919491}">
      <dgm:prSet/>
      <dgm:spPr/>
      <dgm:t>
        <a:bodyPr/>
        <a:lstStyle/>
        <a:p>
          <a:endParaRPr lang="en-US"/>
        </a:p>
      </dgm:t>
    </dgm:pt>
    <dgm:pt modelId="{DE7A2836-7358-4A43-83B2-52CA1F339BBF}">
      <dgm:prSet custT="1"/>
      <dgm:spPr/>
      <dgm:t>
        <a:bodyPr/>
        <a:lstStyle/>
        <a:p>
          <a:pPr>
            <a:lnSpc>
              <a:spcPct val="100000"/>
            </a:lnSpc>
          </a:pPr>
          <a:r>
            <a:rPr lang="en-US" sz="1800" b="1"/>
            <a:t>Liquid waste stream will have high PFAS</a:t>
          </a:r>
        </a:p>
      </dgm:t>
    </dgm:pt>
    <dgm:pt modelId="{A0961678-DAE6-479A-AD71-D736C97AFD9D}" type="parTrans" cxnId="{1041F4B4-338D-4945-9539-29ACD5E3CD8F}">
      <dgm:prSet/>
      <dgm:spPr/>
      <dgm:t>
        <a:bodyPr/>
        <a:lstStyle/>
        <a:p>
          <a:endParaRPr lang="en-US"/>
        </a:p>
      </dgm:t>
    </dgm:pt>
    <dgm:pt modelId="{F7BE548D-479A-4231-A81D-7F6DAAFD6FF9}" type="sibTrans" cxnId="{1041F4B4-338D-4945-9539-29ACD5E3CD8F}">
      <dgm:prSet/>
      <dgm:spPr/>
      <dgm:t>
        <a:bodyPr/>
        <a:lstStyle/>
        <a:p>
          <a:endParaRPr lang="en-US"/>
        </a:p>
      </dgm:t>
    </dgm:pt>
    <dgm:pt modelId="{24526A7A-5876-4DCB-B08A-34E64AFA37CD}">
      <dgm:prSet custT="1"/>
      <dgm:spPr/>
      <dgm:t>
        <a:bodyPr/>
        <a:lstStyle/>
        <a:p>
          <a:pPr>
            <a:lnSpc>
              <a:spcPct val="100000"/>
            </a:lnSpc>
          </a:pPr>
          <a:r>
            <a:rPr lang="en-US" sz="1600" b="1"/>
            <a:t>Some utilities have processes to make a super concentrated liquid waste stream that is more cost effective for disposal</a:t>
          </a:r>
        </a:p>
      </dgm:t>
    </dgm:pt>
    <dgm:pt modelId="{13207E11-146F-45CF-BC2B-F445A5E0B9C0}" type="parTrans" cxnId="{ADB60DE9-2227-4BDE-8F64-A3020151D6BD}">
      <dgm:prSet/>
      <dgm:spPr/>
      <dgm:t>
        <a:bodyPr/>
        <a:lstStyle/>
        <a:p>
          <a:endParaRPr lang="en-US"/>
        </a:p>
      </dgm:t>
    </dgm:pt>
    <dgm:pt modelId="{AB46E484-3650-46A3-8AAC-1AC889D42621}" type="sibTrans" cxnId="{ADB60DE9-2227-4BDE-8F64-A3020151D6BD}">
      <dgm:prSet/>
      <dgm:spPr/>
      <dgm:t>
        <a:bodyPr/>
        <a:lstStyle/>
        <a:p>
          <a:endParaRPr lang="en-US"/>
        </a:p>
      </dgm:t>
    </dgm:pt>
    <dgm:pt modelId="{94467D2F-B799-4DE5-8F81-4DAD3EB69CA3}">
      <dgm:prSet custT="1"/>
      <dgm:spPr/>
      <dgm:t>
        <a:bodyPr/>
        <a:lstStyle/>
        <a:p>
          <a:pPr>
            <a:lnSpc>
              <a:spcPct val="100000"/>
            </a:lnSpc>
          </a:pPr>
          <a:r>
            <a:rPr lang="en-US" sz="1800" b="1"/>
            <a:t>Pilot study required before construction</a:t>
          </a:r>
        </a:p>
      </dgm:t>
    </dgm:pt>
    <dgm:pt modelId="{3D12CC9A-4446-45EC-9FDE-F772B5830040}" type="parTrans" cxnId="{198AB8EE-07C6-4821-8264-2C79AD974041}">
      <dgm:prSet/>
      <dgm:spPr/>
      <dgm:t>
        <a:bodyPr/>
        <a:lstStyle/>
        <a:p>
          <a:endParaRPr lang="en-US"/>
        </a:p>
      </dgm:t>
    </dgm:pt>
    <dgm:pt modelId="{3C329D9C-167F-4395-A4FA-160F484F715E}" type="sibTrans" cxnId="{198AB8EE-07C6-4821-8264-2C79AD974041}">
      <dgm:prSet/>
      <dgm:spPr/>
      <dgm:t>
        <a:bodyPr/>
        <a:lstStyle/>
        <a:p>
          <a:endParaRPr lang="en-US"/>
        </a:p>
      </dgm:t>
    </dgm:pt>
    <dgm:pt modelId="{0E56BC27-E3CA-4D6B-8491-270548FA60F6}" type="pres">
      <dgm:prSet presAssocID="{AF1ACBB4-DEDF-4A27-95BF-DF928155D546}" presName="linear" presStyleCnt="0">
        <dgm:presLayoutVars>
          <dgm:animLvl val="lvl"/>
          <dgm:resizeHandles val="exact"/>
        </dgm:presLayoutVars>
      </dgm:prSet>
      <dgm:spPr/>
    </dgm:pt>
    <dgm:pt modelId="{93142332-8262-457E-BC8A-2215B717BFF6}" type="pres">
      <dgm:prSet presAssocID="{360ED39A-3804-465E-9E8E-A717EA20F34A}" presName="parentText" presStyleLbl="node1" presStyleIdx="0" presStyleCnt="3" custScaleY="214755" custLinFactNeighborX="0" custLinFactNeighborY="2733">
        <dgm:presLayoutVars>
          <dgm:chMax val="0"/>
          <dgm:bulletEnabled val="1"/>
        </dgm:presLayoutVars>
      </dgm:prSet>
      <dgm:spPr/>
    </dgm:pt>
    <dgm:pt modelId="{BD12BCD5-1F62-4337-BA70-85C07783F4CD}" type="pres">
      <dgm:prSet presAssocID="{360ED39A-3804-465E-9E8E-A717EA20F34A}" presName="childText" presStyleLbl="revTx" presStyleIdx="0" presStyleCnt="2" custScaleY="197908">
        <dgm:presLayoutVars>
          <dgm:bulletEnabled val="1"/>
        </dgm:presLayoutVars>
      </dgm:prSet>
      <dgm:spPr/>
    </dgm:pt>
    <dgm:pt modelId="{C389E621-CE4D-447D-A335-EE3644045B4C}" type="pres">
      <dgm:prSet presAssocID="{DE7A2836-7358-4A43-83B2-52CA1F339BBF}" presName="parentText" presStyleLbl="node1" presStyleIdx="1" presStyleCnt="3" custScaleY="90751" custLinFactNeighborX="-4016" custLinFactNeighborY="-4516">
        <dgm:presLayoutVars>
          <dgm:chMax val="0"/>
          <dgm:bulletEnabled val="1"/>
        </dgm:presLayoutVars>
      </dgm:prSet>
      <dgm:spPr/>
    </dgm:pt>
    <dgm:pt modelId="{303D1F81-E724-45C6-B9A7-E2E6027924B8}" type="pres">
      <dgm:prSet presAssocID="{DE7A2836-7358-4A43-83B2-52CA1F339BBF}" presName="childText" presStyleLbl="revTx" presStyleIdx="1" presStyleCnt="2" custScaleY="2000000">
        <dgm:presLayoutVars>
          <dgm:bulletEnabled val="1"/>
        </dgm:presLayoutVars>
      </dgm:prSet>
      <dgm:spPr/>
    </dgm:pt>
    <dgm:pt modelId="{4F43443D-2336-4445-A789-FD96CAB21401}" type="pres">
      <dgm:prSet presAssocID="{94467D2F-B799-4DE5-8F81-4DAD3EB69CA3}" presName="parentText" presStyleLbl="node1" presStyleIdx="2" presStyleCnt="3" custLinFactNeighborX="-4016" custLinFactNeighborY="-4516">
        <dgm:presLayoutVars>
          <dgm:chMax val="0"/>
          <dgm:bulletEnabled val="1"/>
        </dgm:presLayoutVars>
      </dgm:prSet>
      <dgm:spPr/>
    </dgm:pt>
  </dgm:ptLst>
  <dgm:cxnLst>
    <dgm:cxn modelId="{33C1EC04-71AD-4B35-8F11-12A0059898AD}" srcId="{4E921061-DEA9-4269-93D2-1C361CEF6844}" destId="{F6F96813-86A3-4805-A63C-BE2AB8B948C7}" srcOrd="0" destOrd="0" parTransId="{FDEB1B68-8E78-452A-96BA-B22D28D50CDB}" sibTransId="{8A891E48-BD2F-494A-9A1D-49496D6E4EE8}"/>
    <dgm:cxn modelId="{A54ADC0D-F629-4D33-A485-5F60E9D854BD}" type="presOf" srcId="{4E921061-DEA9-4269-93D2-1C361CEF6844}" destId="{BD12BCD5-1F62-4337-BA70-85C07783F4CD}" srcOrd="0" destOrd="2" presId="urn:microsoft.com/office/officeart/2005/8/layout/vList2"/>
    <dgm:cxn modelId="{08EF1B0F-75FB-43B3-9633-4E221173689E}" srcId="{7EEF80A8-9E6B-4369-AC8C-5766BB93B452}" destId="{01509DE5-B12B-4A8B-917F-59F8DBDFC078}" srcOrd="0" destOrd="0" parTransId="{589B992D-8451-485E-9000-78458CF96CC0}" sibTransId="{6DD4617D-7F15-4A59-BFCD-783D715BD06C}"/>
    <dgm:cxn modelId="{2354FC26-7193-4061-8238-383F2F0E033E}" srcId="{AF1ACBB4-DEDF-4A27-95BF-DF928155D546}" destId="{360ED39A-3804-465E-9E8E-A717EA20F34A}" srcOrd="0" destOrd="0" parTransId="{C636BEE8-378D-4EAE-87BE-B18AA3C0B23B}" sibTransId="{B7319DB5-3168-4BB8-9112-731C57813A4A}"/>
    <dgm:cxn modelId="{6F8FCB33-9969-42B2-A8E6-F52BC6919491}" srcId="{4E921061-DEA9-4269-93D2-1C361CEF6844}" destId="{F21F6A00-B8C5-49B1-9AAC-BEBDCF279BAD}" srcOrd="1" destOrd="0" parTransId="{C95B5D07-C83A-4E4B-AF1A-6FCFA69F2720}" sibTransId="{D14A2B8A-CBF2-4DF2-8483-65281F7B6E9B}"/>
    <dgm:cxn modelId="{410D495C-A714-44D3-AAA4-97278BF0D0C7}" type="presOf" srcId="{01509DE5-B12B-4A8B-917F-59F8DBDFC078}" destId="{BD12BCD5-1F62-4337-BA70-85C07783F4CD}" srcOrd="0" destOrd="1" presId="urn:microsoft.com/office/officeart/2005/8/layout/vList2"/>
    <dgm:cxn modelId="{95228B62-9D00-4953-B37A-7126A89E6D20}" srcId="{360ED39A-3804-465E-9E8E-A717EA20F34A}" destId="{7EEF80A8-9E6B-4369-AC8C-5766BB93B452}" srcOrd="0" destOrd="0" parTransId="{9AC93933-A90B-4E92-9623-63A418E2572B}" sibTransId="{D26387A1-13F3-4957-A9B9-FEC9EDE041E0}"/>
    <dgm:cxn modelId="{DD54AF69-2ECA-4475-A20E-FFD03AA61D2D}" type="presOf" srcId="{24526A7A-5876-4DCB-B08A-34E64AFA37CD}" destId="{303D1F81-E724-45C6-B9A7-E2E6027924B8}" srcOrd="0" destOrd="0" presId="urn:microsoft.com/office/officeart/2005/8/layout/vList2"/>
    <dgm:cxn modelId="{6E284DA3-EF4E-4A8F-B840-701E03982EE5}" type="presOf" srcId="{94467D2F-B799-4DE5-8F81-4DAD3EB69CA3}" destId="{4F43443D-2336-4445-A789-FD96CAB21401}" srcOrd="0" destOrd="0" presId="urn:microsoft.com/office/officeart/2005/8/layout/vList2"/>
    <dgm:cxn modelId="{0A13DDA4-9111-4B12-B39B-AA77CFE59D2B}" type="presOf" srcId="{F21F6A00-B8C5-49B1-9AAC-BEBDCF279BAD}" destId="{BD12BCD5-1F62-4337-BA70-85C07783F4CD}" srcOrd="0" destOrd="4" presId="urn:microsoft.com/office/officeart/2005/8/layout/vList2"/>
    <dgm:cxn modelId="{1041F4B4-338D-4945-9539-29ACD5E3CD8F}" srcId="{AF1ACBB4-DEDF-4A27-95BF-DF928155D546}" destId="{DE7A2836-7358-4A43-83B2-52CA1F339BBF}" srcOrd="1" destOrd="0" parTransId="{A0961678-DAE6-479A-AD71-D736C97AFD9D}" sibTransId="{F7BE548D-479A-4231-A81D-7F6DAAFD6FF9}"/>
    <dgm:cxn modelId="{BB3442BB-8231-45B0-AA38-CF757F198B78}" type="presOf" srcId="{DE7A2836-7358-4A43-83B2-52CA1F339BBF}" destId="{C389E621-CE4D-447D-A335-EE3644045B4C}" srcOrd="0" destOrd="0" presId="urn:microsoft.com/office/officeart/2005/8/layout/vList2"/>
    <dgm:cxn modelId="{3CA9F0BD-5620-4477-8528-8DC83A0441D4}" type="presOf" srcId="{F6F96813-86A3-4805-A63C-BE2AB8B948C7}" destId="{BD12BCD5-1F62-4337-BA70-85C07783F4CD}" srcOrd="0" destOrd="3" presId="urn:microsoft.com/office/officeart/2005/8/layout/vList2"/>
    <dgm:cxn modelId="{DD3F70C5-6419-4A21-9CD8-603DFE16C251}" type="presOf" srcId="{AF1ACBB4-DEDF-4A27-95BF-DF928155D546}" destId="{0E56BC27-E3CA-4D6B-8491-270548FA60F6}" srcOrd="0" destOrd="0" presId="urn:microsoft.com/office/officeart/2005/8/layout/vList2"/>
    <dgm:cxn modelId="{828B59D0-F654-45E2-A100-B3E6248C0BCC}" type="presOf" srcId="{360ED39A-3804-465E-9E8E-A717EA20F34A}" destId="{93142332-8262-457E-BC8A-2215B717BFF6}" srcOrd="0" destOrd="0" presId="urn:microsoft.com/office/officeart/2005/8/layout/vList2"/>
    <dgm:cxn modelId="{557496DE-726A-4DD5-BCAC-915C981A4894}" srcId="{360ED39A-3804-465E-9E8E-A717EA20F34A}" destId="{4E921061-DEA9-4269-93D2-1C361CEF6844}" srcOrd="1" destOrd="0" parTransId="{2D24F0C6-7465-4FCA-90DC-4B5B618C94BB}" sibTransId="{0D1EA0A7-7F57-41F7-8703-1670CCA2BBAC}"/>
    <dgm:cxn modelId="{1A28B8DE-B4D8-4195-A02C-54655399A159}" type="presOf" srcId="{7EEF80A8-9E6B-4369-AC8C-5766BB93B452}" destId="{BD12BCD5-1F62-4337-BA70-85C07783F4CD}" srcOrd="0" destOrd="0" presId="urn:microsoft.com/office/officeart/2005/8/layout/vList2"/>
    <dgm:cxn modelId="{ADB60DE9-2227-4BDE-8F64-A3020151D6BD}" srcId="{DE7A2836-7358-4A43-83B2-52CA1F339BBF}" destId="{24526A7A-5876-4DCB-B08A-34E64AFA37CD}" srcOrd="0" destOrd="0" parTransId="{13207E11-146F-45CF-BC2B-F445A5E0B9C0}" sibTransId="{AB46E484-3650-46A3-8AAC-1AC889D42621}"/>
    <dgm:cxn modelId="{198AB8EE-07C6-4821-8264-2C79AD974041}" srcId="{AF1ACBB4-DEDF-4A27-95BF-DF928155D546}" destId="{94467D2F-B799-4DE5-8F81-4DAD3EB69CA3}" srcOrd="2" destOrd="0" parTransId="{3D12CC9A-4446-45EC-9FDE-F772B5830040}" sibTransId="{3C329D9C-167F-4395-A4FA-160F484F715E}"/>
    <dgm:cxn modelId="{BF1C4805-8590-48F9-91D8-05A3976D3018}" type="presParOf" srcId="{0E56BC27-E3CA-4D6B-8491-270548FA60F6}" destId="{93142332-8262-457E-BC8A-2215B717BFF6}" srcOrd="0" destOrd="0" presId="urn:microsoft.com/office/officeart/2005/8/layout/vList2"/>
    <dgm:cxn modelId="{95F863C5-E2D3-4C72-860B-7973EA5D914E}" type="presParOf" srcId="{0E56BC27-E3CA-4D6B-8491-270548FA60F6}" destId="{BD12BCD5-1F62-4337-BA70-85C07783F4CD}" srcOrd="1" destOrd="0" presId="urn:microsoft.com/office/officeart/2005/8/layout/vList2"/>
    <dgm:cxn modelId="{9ABBCF11-377D-4892-B130-3A32B3ECF688}" type="presParOf" srcId="{0E56BC27-E3CA-4D6B-8491-270548FA60F6}" destId="{C389E621-CE4D-447D-A335-EE3644045B4C}" srcOrd="2" destOrd="0" presId="urn:microsoft.com/office/officeart/2005/8/layout/vList2"/>
    <dgm:cxn modelId="{AB7FD968-2C40-42FB-9A94-D4EC6CCFE391}" type="presParOf" srcId="{0E56BC27-E3CA-4D6B-8491-270548FA60F6}" destId="{303D1F81-E724-45C6-B9A7-E2E6027924B8}" srcOrd="3" destOrd="0" presId="urn:microsoft.com/office/officeart/2005/8/layout/vList2"/>
    <dgm:cxn modelId="{1D2F4174-962A-44A2-A33F-2234F065FA0A}" type="presParOf" srcId="{0E56BC27-E3CA-4D6B-8491-270548FA60F6}" destId="{4F43443D-2336-4445-A789-FD96CAB21401}"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8D211AC-0701-40B4-99E1-7CE55DBD5A7C}"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FE750824-9E26-4B33-8F5A-93E79542554D}">
      <dgm:prSet/>
      <dgm:spPr/>
      <dgm:t>
        <a:bodyPr/>
        <a:lstStyle/>
        <a:p>
          <a:r>
            <a:rPr lang="en-US" b="1"/>
            <a:t>Is regionalization an option?</a:t>
          </a:r>
        </a:p>
      </dgm:t>
    </dgm:pt>
    <dgm:pt modelId="{F22C7A97-5D9B-480B-BBA7-0D6A2E8CAAB0}" type="parTrans" cxnId="{347A277C-59B7-4418-9865-47A3BDCA7C67}">
      <dgm:prSet/>
      <dgm:spPr/>
      <dgm:t>
        <a:bodyPr/>
        <a:lstStyle/>
        <a:p>
          <a:endParaRPr lang="en-US"/>
        </a:p>
      </dgm:t>
    </dgm:pt>
    <dgm:pt modelId="{D4E1F311-B4D4-43B8-BD98-9D21108A1E8C}" type="sibTrans" cxnId="{347A277C-59B7-4418-9865-47A3BDCA7C67}">
      <dgm:prSet/>
      <dgm:spPr/>
      <dgm:t>
        <a:bodyPr/>
        <a:lstStyle/>
        <a:p>
          <a:endParaRPr lang="en-US"/>
        </a:p>
      </dgm:t>
    </dgm:pt>
    <dgm:pt modelId="{A0659762-12F7-4398-B3CD-0C140F23EAC4}">
      <dgm:prSet/>
      <dgm:spPr/>
      <dgm:t>
        <a:bodyPr/>
        <a:lstStyle/>
        <a:p>
          <a:r>
            <a:rPr lang="en-US" b="1"/>
            <a:t>Most treatments for PFAS are expensive $$$</a:t>
          </a:r>
        </a:p>
      </dgm:t>
    </dgm:pt>
    <dgm:pt modelId="{325A5C86-999F-4E91-89AC-0A90B05343A0}" type="parTrans" cxnId="{CF8F5FB6-11C4-40F2-A447-7FABB54A4B3E}">
      <dgm:prSet/>
      <dgm:spPr/>
      <dgm:t>
        <a:bodyPr/>
        <a:lstStyle/>
        <a:p>
          <a:endParaRPr lang="en-US"/>
        </a:p>
      </dgm:t>
    </dgm:pt>
    <dgm:pt modelId="{74F955E5-392E-4BEA-908F-D98E9AF4FD90}" type="sibTrans" cxnId="{CF8F5FB6-11C4-40F2-A447-7FABB54A4B3E}">
      <dgm:prSet/>
      <dgm:spPr/>
      <dgm:t>
        <a:bodyPr/>
        <a:lstStyle/>
        <a:p>
          <a:endParaRPr lang="en-US"/>
        </a:p>
      </dgm:t>
    </dgm:pt>
    <dgm:pt modelId="{992C552D-B2CF-41C6-8E73-C8267025FE85}">
      <dgm:prSet/>
      <dgm:spPr/>
      <dgm:t>
        <a:bodyPr/>
        <a:lstStyle/>
        <a:p>
          <a:r>
            <a:rPr lang="en-US" b="1"/>
            <a:t>It might be more cost effective to switch sources or purchase from a neighboring system</a:t>
          </a:r>
        </a:p>
      </dgm:t>
    </dgm:pt>
    <dgm:pt modelId="{598166E8-F5BD-44D1-AC34-ACD40A787158}" type="parTrans" cxnId="{4B31E31D-088D-499A-880B-66C0A0838531}">
      <dgm:prSet/>
      <dgm:spPr/>
      <dgm:t>
        <a:bodyPr/>
        <a:lstStyle/>
        <a:p>
          <a:endParaRPr lang="en-US"/>
        </a:p>
      </dgm:t>
    </dgm:pt>
    <dgm:pt modelId="{C61E5ACF-4C6A-4CA0-B2AF-AE4115B1C19E}" type="sibTrans" cxnId="{4B31E31D-088D-499A-880B-66C0A0838531}">
      <dgm:prSet/>
      <dgm:spPr/>
      <dgm:t>
        <a:bodyPr/>
        <a:lstStyle/>
        <a:p>
          <a:endParaRPr lang="en-US"/>
        </a:p>
      </dgm:t>
    </dgm:pt>
    <dgm:pt modelId="{6CB6920C-5223-4B3F-906A-97E4581B04D7}" type="pres">
      <dgm:prSet presAssocID="{18D211AC-0701-40B4-99E1-7CE55DBD5A7C}" presName="hierChild1" presStyleCnt="0">
        <dgm:presLayoutVars>
          <dgm:chPref val="1"/>
          <dgm:dir/>
          <dgm:animOne val="branch"/>
          <dgm:animLvl val="lvl"/>
          <dgm:resizeHandles/>
        </dgm:presLayoutVars>
      </dgm:prSet>
      <dgm:spPr/>
    </dgm:pt>
    <dgm:pt modelId="{8DBDCDB3-54D1-4B6F-9F88-AC02B00CFEB8}" type="pres">
      <dgm:prSet presAssocID="{FE750824-9E26-4B33-8F5A-93E79542554D}" presName="hierRoot1" presStyleCnt="0"/>
      <dgm:spPr/>
    </dgm:pt>
    <dgm:pt modelId="{A5D9097E-43D1-4D9E-990D-1C2B6E04B736}" type="pres">
      <dgm:prSet presAssocID="{FE750824-9E26-4B33-8F5A-93E79542554D}" presName="composite" presStyleCnt="0"/>
      <dgm:spPr/>
    </dgm:pt>
    <dgm:pt modelId="{E1FD0E0C-4A87-434A-8A86-D6320CC373EC}" type="pres">
      <dgm:prSet presAssocID="{FE750824-9E26-4B33-8F5A-93E79542554D}" presName="background" presStyleLbl="node0" presStyleIdx="0" presStyleCnt="3"/>
      <dgm:spPr/>
    </dgm:pt>
    <dgm:pt modelId="{06B52CCB-AB13-4713-B2F0-97EBD760280A}" type="pres">
      <dgm:prSet presAssocID="{FE750824-9E26-4B33-8F5A-93E79542554D}" presName="text" presStyleLbl="fgAcc0" presStyleIdx="0" presStyleCnt="3">
        <dgm:presLayoutVars>
          <dgm:chPref val="3"/>
        </dgm:presLayoutVars>
      </dgm:prSet>
      <dgm:spPr/>
    </dgm:pt>
    <dgm:pt modelId="{04FA4A4E-D8A0-4771-B6D1-A9F34BF0C297}" type="pres">
      <dgm:prSet presAssocID="{FE750824-9E26-4B33-8F5A-93E79542554D}" presName="hierChild2" presStyleCnt="0"/>
      <dgm:spPr/>
    </dgm:pt>
    <dgm:pt modelId="{0E33B5B8-DA53-4F44-B8CE-ED0CB2CDB76E}" type="pres">
      <dgm:prSet presAssocID="{A0659762-12F7-4398-B3CD-0C140F23EAC4}" presName="hierRoot1" presStyleCnt="0"/>
      <dgm:spPr/>
    </dgm:pt>
    <dgm:pt modelId="{6396A516-C481-444E-B6C6-34C86D6AFDEB}" type="pres">
      <dgm:prSet presAssocID="{A0659762-12F7-4398-B3CD-0C140F23EAC4}" presName="composite" presStyleCnt="0"/>
      <dgm:spPr/>
    </dgm:pt>
    <dgm:pt modelId="{051E82D4-F03C-46F3-839A-15EFD3F24CC9}" type="pres">
      <dgm:prSet presAssocID="{A0659762-12F7-4398-B3CD-0C140F23EAC4}" presName="background" presStyleLbl="node0" presStyleIdx="1" presStyleCnt="3"/>
      <dgm:spPr/>
    </dgm:pt>
    <dgm:pt modelId="{B8A3249D-DE72-478A-99F5-10AEE8922C2A}" type="pres">
      <dgm:prSet presAssocID="{A0659762-12F7-4398-B3CD-0C140F23EAC4}" presName="text" presStyleLbl="fgAcc0" presStyleIdx="1" presStyleCnt="3">
        <dgm:presLayoutVars>
          <dgm:chPref val="3"/>
        </dgm:presLayoutVars>
      </dgm:prSet>
      <dgm:spPr/>
    </dgm:pt>
    <dgm:pt modelId="{7B7D9D1B-64FD-4050-A3C8-B6CB1A52FDB1}" type="pres">
      <dgm:prSet presAssocID="{A0659762-12F7-4398-B3CD-0C140F23EAC4}" presName="hierChild2" presStyleCnt="0"/>
      <dgm:spPr/>
    </dgm:pt>
    <dgm:pt modelId="{A2154FEC-889C-49C2-85C1-370FC125AD0F}" type="pres">
      <dgm:prSet presAssocID="{992C552D-B2CF-41C6-8E73-C8267025FE85}" presName="hierRoot1" presStyleCnt="0"/>
      <dgm:spPr/>
    </dgm:pt>
    <dgm:pt modelId="{813AE019-6F97-4DCA-BF59-380F4377B433}" type="pres">
      <dgm:prSet presAssocID="{992C552D-B2CF-41C6-8E73-C8267025FE85}" presName="composite" presStyleCnt="0"/>
      <dgm:spPr/>
    </dgm:pt>
    <dgm:pt modelId="{245E115D-BA45-4718-B5AA-4A41CAC38CFE}" type="pres">
      <dgm:prSet presAssocID="{992C552D-B2CF-41C6-8E73-C8267025FE85}" presName="background" presStyleLbl="node0" presStyleIdx="2" presStyleCnt="3"/>
      <dgm:spPr/>
    </dgm:pt>
    <dgm:pt modelId="{1586F134-B6DB-4546-8D56-37D3D7C2C30D}" type="pres">
      <dgm:prSet presAssocID="{992C552D-B2CF-41C6-8E73-C8267025FE85}" presName="text" presStyleLbl="fgAcc0" presStyleIdx="2" presStyleCnt="3">
        <dgm:presLayoutVars>
          <dgm:chPref val="3"/>
        </dgm:presLayoutVars>
      </dgm:prSet>
      <dgm:spPr/>
    </dgm:pt>
    <dgm:pt modelId="{43A82A39-42BB-4481-9CBA-96293EF3AA15}" type="pres">
      <dgm:prSet presAssocID="{992C552D-B2CF-41C6-8E73-C8267025FE85}" presName="hierChild2" presStyleCnt="0"/>
      <dgm:spPr/>
    </dgm:pt>
  </dgm:ptLst>
  <dgm:cxnLst>
    <dgm:cxn modelId="{4B31E31D-088D-499A-880B-66C0A0838531}" srcId="{18D211AC-0701-40B4-99E1-7CE55DBD5A7C}" destId="{992C552D-B2CF-41C6-8E73-C8267025FE85}" srcOrd="2" destOrd="0" parTransId="{598166E8-F5BD-44D1-AC34-ACD40A787158}" sibTransId="{C61E5ACF-4C6A-4CA0-B2AF-AE4115B1C19E}"/>
    <dgm:cxn modelId="{CD657A62-2648-4B84-BE59-8B0D01C30DE5}" type="presOf" srcId="{FE750824-9E26-4B33-8F5A-93E79542554D}" destId="{06B52CCB-AB13-4713-B2F0-97EBD760280A}" srcOrd="0" destOrd="0" presId="urn:microsoft.com/office/officeart/2005/8/layout/hierarchy1"/>
    <dgm:cxn modelId="{D4D25252-90F2-4D4D-9B20-EF7865D8917E}" type="presOf" srcId="{18D211AC-0701-40B4-99E1-7CE55DBD5A7C}" destId="{6CB6920C-5223-4B3F-906A-97E4581B04D7}" srcOrd="0" destOrd="0" presId="urn:microsoft.com/office/officeart/2005/8/layout/hierarchy1"/>
    <dgm:cxn modelId="{347A277C-59B7-4418-9865-47A3BDCA7C67}" srcId="{18D211AC-0701-40B4-99E1-7CE55DBD5A7C}" destId="{FE750824-9E26-4B33-8F5A-93E79542554D}" srcOrd="0" destOrd="0" parTransId="{F22C7A97-5D9B-480B-BBA7-0D6A2E8CAAB0}" sibTransId="{D4E1F311-B4D4-43B8-BD98-9D21108A1E8C}"/>
    <dgm:cxn modelId="{74C46E8A-28C8-42C5-930B-2DAB6B4B6EBC}" type="presOf" srcId="{992C552D-B2CF-41C6-8E73-C8267025FE85}" destId="{1586F134-B6DB-4546-8D56-37D3D7C2C30D}" srcOrd="0" destOrd="0" presId="urn:microsoft.com/office/officeart/2005/8/layout/hierarchy1"/>
    <dgm:cxn modelId="{E9C3288C-FC03-461A-BD1E-B3D6F9BAA355}" type="presOf" srcId="{A0659762-12F7-4398-B3CD-0C140F23EAC4}" destId="{B8A3249D-DE72-478A-99F5-10AEE8922C2A}" srcOrd="0" destOrd="0" presId="urn:microsoft.com/office/officeart/2005/8/layout/hierarchy1"/>
    <dgm:cxn modelId="{CF8F5FB6-11C4-40F2-A447-7FABB54A4B3E}" srcId="{18D211AC-0701-40B4-99E1-7CE55DBD5A7C}" destId="{A0659762-12F7-4398-B3CD-0C140F23EAC4}" srcOrd="1" destOrd="0" parTransId="{325A5C86-999F-4E91-89AC-0A90B05343A0}" sibTransId="{74F955E5-392E-4BEA-908F-D98E9AF4FD90}"/>
    <dgm:cxn modelId="{BAAE418B-CB46-4E8A-A7F2-058666A3A419}" type="presParOf" srcId="{6CB6920C-5223-4B3F-906A-97E4581B04D7}" destId="{8DBDCDB3-54D1-4B6F-9F88-AC02B00CFEB8}" srcOrd="0" destOrd="0" presId="urn:microsoft.com/office/officeart/2005/8/layout/hierarchy1"/>
    <dgm:cxn modelId="{256790E9-5998-486D-9DF9-09C92299FFCA}" type="presParOf" srcId="{8DBDCDB3-54D1-4B6F-9F88-AC02B00CFEB8}" destId="{A5D9097E-43D1-4D9E-990D-1C2B6E04B736}" srcOrd="0" destOrd="0" presId="urn:microsoft.com/office/officeart/2005/8/layout/hierarchy1"/>
    <dgm:cxn modelId="{CB5D2CD4-9CF0-4FB5-B156-6067182CC288}" type="presParOf" srcId="{A5D9097E-43D1-4D9E-990D-1C2B6E04B736}" destId="{E1FD0E0C-4A87-434A-8A86-D6320CC373EC}" srcOrd="0" destOrd="0" presId="urn:microsoft.com/office/officeart/2005/8/layout/hierarchy1"/>
    <dgm:cxn modelId="{73DE11AE-50B4-44F0-9051-B37D9508B862}" type="presParOf" srcId="{A5D9097E-43D1-4D9E-990D-1C2B6E04B736}" destId="{06B52CCB-AB13-4713-B2F0-97EBD760280A}" srcOrd="1" destOrd="0" presId="urn:microsoft.com/office/officeart/2005/8/layout/hierarchy1"/>
    <dgm:cxn modelId="{60C139BD-F3BB-4364-BE81-694DB370F92E}" type="presParOf" srcId="{8DBDCDB3-54D1-4B6F-9F88-AC02B00CFEB8}" destId="{04FA4A4E-D8A0-4771-B6D1-A9F34BF0C297}" srcOrd="1" destOrd="0" presId="urn:microsoft.com/office/officeart/2005/8/layout/hierarchy1"/>
    <dgm:cxn modelId="{137550A6-263B-4368-A3EE-D9A6051363A3}" type="presParOf" srcId="{6CB6920C-5223-4B3F-906A-97E4581B04D7}" destId="{0E33B5B8-DA53-4F44-B8CE-ED0CB2CDB76E}" srcOrd="1" destOrd="0" presId="urn:microsoft.com/office/officeart/2005/8/layout/hierarchy1"/>
    <dgm:cxn modelId="{9555F6D7-FB67-451A-8054-E13EBF90DC9C}" type="presParOf" srcId="{0E33B5B8-DA53-4F44-B8CE-ED0CB2CDB76E}" destId="{6396A516-C481-444E-B6C6-34C86D6AFDEB}" srcOrd="0" destOrd="0" presId="urn:microsoft.com/office/officeart/2005/8/layout/hierarchy1"/>
    <dgm:cxn modelId="{EC74DEC3-DA16-46A8-8059-3E873107C6E4}" type="presParOf" srcId="{6396A516-C481-444E-B6C6-34C86D6AFDEB}" destId="{051E82D4-F03C-46F3-839A-15EFD3F24CC9}" srcOrd="0" destOrd="0" presId="urn:microsoft.com/office/officeart/2005/8/layout/hierarchy1"/>
    <dgm:cxn modelId="{EEF97CFF-CA4F-4EE7-A98C-83F0C8F18EBD}" type="presParOf" srcId="{6396A516-C481-444E-B6C6-34C86D6AFDEB}" destId="{B8A3249D-DE72-478A-99F5-10AEE8922C2A}" srcOrd="1" destOrd="0" presId="urn:microsoft.com/office/officeart/2005/8/layout/hierarchy1"/>
    <dgm:cxn modelId="{133E567B-8350-435B-8B71-C04E98841974}" type="presParOf" srcId="{0E33B5B8-DA53-4F44-B8CE-ED0CB2CDB76E}" destId="{7B7D9D1B-64FD-4050-A3C8-B6CB1A52FDB1}" srcOrd="1" destOrd="0" presId="urn:microsoft.com/office/officeart/2005/8/layout/hierarchy1"/>
    <dgm:cxn modelId="{87AA1B85-D01F-49B3-978D-0444CB220FE4}" type="presParOf" srcId="{6CB6920C-5223-4B3F-906A-97E4581B04D7}" destId="{A2154FEC-889C-49C2-85C1-370FC125AD0F}" srcOrd="2" destOrd="0" presId="urn:microsoft.com/office/officeart/2005/8/layout/hierarchy1"/>
    <dgm:cxn modelId="{BBFB1C8E-E6B2-4169-A19F-D37619C30C98}" type="presParOf" srcId="{A2154FEC-889C-49C2-85C1-370FC125AD0F}" destId="{813AE019-6F97-4DCA-BF59-380F4377B433}" srcOrd="0" destOrd="0" presId="urn:microsoft.com/office/officeart/2005/8/layout/hierarchy1"/>
    <dgm:cxn modelId="{E4B8B6A4-C1CF-414D-950F-0B48A9150962}" type="presParOf" srcId="{813AE019-6F97-4DCA-BF59-380F4377B433}" destId="{245E115D-BA45-4718-B5AA-4A41CAC38CFE}" srcOrd="0" destOrd="0" presId="urn:microsoft.com/office/officeart/2005/8/layout/hierarchy1"/>
    <dgm:cxn modelId="{CFADD743-5E4D-48D1-95A6-96DFF46B11E8}" type="presParOf" srcId="{813AE019-6F97-4DCA-BF59-380F4377B433}" destId="{1586F134-B6DB-4546-8D56-37D3D7C2C30D}" srcOrd="1" destOrd="0" presId="urn:microsoft.com/office/officeart/2005/8/layout/hierarchy1"/>
    <dgm:cxn modelId="{08AA3E6F-6757-4C77-B933-5667DB2602C1}" type="presParOf" srcId="{A2154FEC-889C-49C2-85C1-370FC125AD0F}" destId="{43A82A39-42BB-4481-9CBA-96293EF3AA1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CF0F41-FB24-4156-A773-B5A39CD99C9B}" type="doc">
      <dgm:prSet loTypeId="urn:microsoft.com/office/officeart/2009/3/layout/HorizontalOrganizationChart" loCatId="hierarchy" qsTypeId="urn:microsoft.com/office/officeart/2005/8/quickstyle/simple1" qsCatId="simple" csTypeId="urn:microsoft.com/office/officeart/2005/8/colors/colorful2" csCatId="colorful"/>
      <dgm:spPr/>
      <dgm:t>
        <a:bodyPr/>
        <a:lstStyle/>
        <a:p>
          <a:endParaRPr lang="en-US"/>
        </a:p>
      </dgm:t>
    </dgm:pt>
    <dgm:pt modelId="{7EC06740-4E72-4071-A599-2F3D63FA8747}">
      <dgm:prSet/>
      <dgm:spPr/>
      <dgm:t>
        <a:bodyPr/>
        <a:lstStyle/>
        <a:p>
          <a:r>
            <a:rPr lang="en-US" b="1"/>
            <a:t>Manufacturing Processes</a:t>
          </a:r>
        </a:p>
      </dgm:t>
    </dgm:pt>
    <dgm:pt modelId="{288882AA-831A-4CDC-8C70-483D0A1F50D6}" type="parTrans" cxnId="{2CC35BCB-C416-4D57-BC93-A74165E970C4}">
      <dgm:prSet/>
      <dgm:spPr/>
      <dgm:t>
        <a:bodyPr/>
        <a:lstStyle/>
        <a:p>
          <a:endParaRPr lang="en-US" b="1"/>
        </a:p>
      </dgm:t>
    </dgm:pt>
    <dgm:pt modelId="{D98ED702-A1DF-4267-815B-8F9C790C592D}" type="sibTrans" cxnId="{2CC35BCB-C416-4D57-BC93-A74165E970C4}">
      <dgm:prSet/>
      <dgm:spPr/>
      <dgm:t>
        <a:bodyPr/>
        <a:lstStyle/>
        <a:p>
          <a:endParaRPr lang="en-US" b="1"/>
        </a:p>
      </dgm:t>
    </dgm:pt>
    <dgm:pt modelId="{CA257047-7D7E-4C88-99D8-F60A6D284FD7}">
      <dgm:prSet/>
      <dgm:spPr/>
      <dgm:t>
        <a:bodyPr/>
        <a:lstStyle/>
        <a:p>
          <a:r>
            <a:rPr lang="en-US" b="1"/>
            <a:t>Fire-fighting foam</a:t>
          </a:r>
        </a:p>
      </dgm:t>
    </dgm:pt>
    <dgm:pt modelId="{C36BFBDD-3CA3-44C9-BBA5-C829BCEBBF92}" type="parTrans" cxnId="{21D218B0-49A7-4006-8135-76ECE133C536}">
      <dgm:prSet/>
      <dgm:spPr/>
      <dgm:t>
        <a:bodyPr/>
        <a:lstStyle/>
        <a:p>
          <a:endParaRPr lang="en-US" b="1"/>
        </a:p>
      </dgm:t>
    </dgm:pt>
    <dgm:pt modelId="{9AFE923F-490F-40FA-B647-2A15DF03F3F9}" type="sibTrans" cxnId="{21D218B0-49A7-4006-8135-76ECE133C536}">
      <dgm:prSet/>
      <dgm:spPr/>
      <dgm:t>
        <a:bodyPr/>
        <a:lstStyle/>
        <a:p>
          <a:endParaRPr lang="en-US" b="1"/>
        </a:p>
      </dgm:t>
    </dgm:pt>
    <dgm:pt modelId="{9EAF6877-9D62-43AD-AA97-0CE3795F7A54}">
      <dgm:prSet/>
      <dgm:spPr/>
      <dgm:t>
        <a:bodyPr/>
        <a:lstStyle/>
        <a:p>
          <a:r>
            <a:rPr lang="en-US" b="1"/>
            <a:t>Many products that are:</a:t>
          </a:r>
        </a:p>
      </dgm:t>
    </dgm:pt>
    <dgm:pt modelId="{2CDBE469-C796-482B-AB41-BB0CC93C938F}" type="parTrans" cxnId="{F8F28E97-1890-4248-83A1-DD66AA7E7B7B}">
      <dgm:prSet/>
      <dgm:spPr/>
      <dgm:t>
        <a:bodyPr/>
        <a:lstStyle/>
        <a:p>
          <a:endParaRPr lang="en-US" b="1"/>
        </a:p>
      </dgm:t>
    </dgm:pt>
    <dgm:pt modelId="{AF5045F5-0DD4-4375-A737-97C00945F665}" type="sibTrans" cxnId="{F8F28E97-1890-4248-83A1-DD66AA7E7B7B}">
      <dgm:prSet/>
      <dgm:spPr/>
      <dgm:t>
        <a:bodyPr/>
        <a:lstStyle/>
        <a:p>
          <a:endParaRPr lang="en-US" b="1"/>
        </a:p>
      </dgm:t>
    </dgm:pt>
    <dgm:pt modelId="{D975B539-FCE3-4033-9B17-D610B5BA5FF6}">
      <dgm:prSet/>
      <dgm:spPr/>
      <dgm:t>
        <a:bodyPr/>
        <a:lstStyle/>
        <a:p>
          <a:r>
            <a:rPr lang="en-US" b="1"/>
            <a:t>Stain resistant</a:t>
          </a:r>
        </a:p>
      </dgm:t>
    </dgm:pt>
    <dgm:pt modelId="{D9EE9A97-DDD0-4BA6-ADAF-947350A0F5DD}" type="parTrans" cxnId="{49876EFC-5015-43F3-97AD-2BD9CE7B0D41}">
      <dgm:prSet/>
      <dgm:spPr/>
      <dgm:t>
        <a:bodyPr/>
        <a:lstStyle/>
        <a:p>
          <a:endParaRPr lang="en-US" b="1"/>
        </a:p>
      </dgm:t>
    </dgm:pt>
    <dgm:pt modelId="{EA4E5A92-46BB-4027-BFAB-80B80F5801F5}" type="sibTrans" cxnId="{49876EFC-5015-43F3-97AD-2BD9CE7B0D41}">
      <dgm:prSet/>
      <dgm:spPr/>
      <dgm:t>
        <a:bodyPr/>
        <a:lstStyle/>
        <a:p>
          <a:endParaRPr lang="en-US" b="1"/>
        </a:p>
      </dgm:t>
    </dgm:pt>
    <dgm:pt modelId="{28552EE2-7D88-4FAF-BF49-33DD3A3A8A16}">
      <dgm:prSet/>
      <dgm:spPr/>
      <dgm:t>
        <a:bodyPr/>
        <a:lstStyle/>
        <a:p>
          <a:r>
            <a:rPr lang="en-US" b="1"/>
            <a:t>Waterproof (Scotchgarde)</a:t>
          </a:r>
        </a:p>
      </dgm:t>
    </dgm:pt>
    <dgm:pt modelId="{0C09377F-43F0-4489-9256-7D7BCF32F6FB}" type="parTrans" cxnId="{570607AE-1CF5-4EE5-969E-9A07EE258943}">
      <dgm:prSet/>
      <dgm:spPr/>
      <dgm:t>
        <a:bodyPr/>
        <a:lstStyle/>
        <a:p>
          <a:endParaRPr lang="en-US" b="1"/>
        </a:p>
      </dgm:t>
    </dgm:pt>
    <dgm:pt modelId="{21E5B1DA-6B90-43CB-8B71-57D18D1AE0D8}" type="sibTrans" cxnId="{570607AE-1CF5-4EE5-969E-9A07EE258943}">
      <dgm:prSet/>
      <dgm:spPr/>
      <dgm:t>
        <a:bodyPr/>
        <a:lstStyle/>
        <a:p>
          <a:endParaRPr lang="en-US" b="1"/>
        </a:p>
      </dgm:t>
    </dgm:pt>
    <dgm:pt modelId="{C67DE8DF-FB21-4817-B87B-11E7BE72D544}">
      <dgm:prSet/>
      <dgm:spPr/>
      <dgm:t>
        <a:bodyPr/>
        <a:lstStyle/>
        <a:p>
          <a:r>
            <a:rPr lang="en-US" b="1"/>
            <a:t>Nonstick (Teflon)</a:t>
          </a:r>
        </a:p>
      </dgm:t>
    </dgm:pt>
    <dgm:pt modelId="{392627E7-5C19-4F5E-A7C9-36BFCF784203}" type="parTrans" cxnId="{E0F76D2A-C0C4-479B-82B0-AE96326F6029}">
      <dgm:prSet/>
      <dgm:spPr/>
      <dgm:t>
        <a:bodyPr/>
        <a:lstStyle/>
        <a:p>
          <a:endParaRPr lang="en-US" b="1"/>
        </a:p>
      </dgm:t>
    </dgm:pt>
    <dgm:pt modelId="{A40A25F8-BC2B-4080-A9E4-A579C2AF800A}" type="sibTrans" cxnId="{E0F76D2A-C0C4-479B-82B0-AE96326F6029}">
      <dgm:prSet/>
      <dgm:spPr/>
      <dgm:t>
        <a:bodyPr/>
        <a:lstStyle/>
        <a:p>
          <a:endParaRPr lang="en-US" b="1"/>
        </a:p>
      </dgm:t>
    </dgm:pt>
    <dgm:pt modelId="{E26D306A-CF17-4E0D-BFF2-E4CA537E6A3C}">
      <dgm:prSet/>
      <dgm:spPr/>
      <dgm:t>
        <a:bodyPr/>
        <a:lstStyle/>
        <a:p>
          <a:r>
            <a:rPr lang="en-US" b="1"/>
            <a:t>Food packaging</a:t>
          </a:r>
        </a:p>
      </dgm:t>
    </dgm:pt>
    <dgm:pt modelId="{6DF6CA37-B738-4704-9F22-1A77802D0442}" type="parTrans" cxnId="{30F2F1C9-478B-4811-9A1C-48A2D6CC5B75}">
      <dgm:prSet/>
      <dgm:spPr/>
      <dgm:t>
        <a:bodyPr/>
        <a:lstStyle/>
        <a:p>
          <a:endParaRPr lang="en-US" b="1"/>
        </a:p>
      </dgm:t>
    </dgm:pt>
    <dgm:pt modelId="{95205BE0-1BE5-4B97-BDB4-E0B49DD75194}" type="sibTrans" cxnId="{30F2F1C9-478B-4811-9A1C-48A2D6CC5B75}">
      <dgm:prSet/>
      <dgm:spPr/>
      <dgm:t>
        <a:bodyPr/>
        <a:lstStyle/>
        <a:p>
          <a:endParaRPr lang="en-US" b="1"/>
        </a:p>
      </dgm:t>
    </dgm:pt>
    <dgm:pt modelId="{6C276C66-FA21-4CBD-BB5E-1A1BA0896D04}" type="pres">
      <dgm:prSet presAssocID="{72CF0F41-FB24-4156-A773-B5A39CD99C9B}" presName="hierChild1" presStyleCnt="0">
        <dgm:presLayoutVars>
          <dgm:orgChart val="1"/>
          <dgm:chPref val="1"/>
          <dgm:dir/>
          <dgm:animOne val="branch"/>
          <dgm:animLvl val="lvl"/>
          <dgm:resizeHandles/>
        </dgm:presLayoutVars>
      </dgm:prSet>
      <dgm:spPr/>
    </dgm:pt>
    <dgm:pt modelId="{DE5E6457-3764-474D-805D-FFC1F6FCBD59}" type="pres">
      <dgm:prSet presAssocID="{7EC06740-4E72-4071-A599-2F3D63FA8747}" presName="hierRoot1" presStyleCnt="0">
        <dgm:presLayoutVars>
          <dgm:hierBranch val="init"/>
        </dgm:presLayoutVars>
      </dgm:prSet>
      <dgm:spPr/>
    </dgm:pt>
    <dgm:pt modelId="{A54E6F75-5992-458C-A41E-F5C32A8B24DE}" type="pres">
      <dgm:prSet presAssocID="{7EC06740-4E72-4071-A599-2F3D63FA8747}" presName="rootComposite1" presStyleCnt="0"/>
      <dgm:spPr/>
    </dgm:pt>
    <dgm:pt modelId="{9397B1CE-AA5D-4A40-9237-C8A421346DAB}" type="pres">
      <dgm:prSet presAssocID="{7EC06740-4E72-4071-A599-2F3D63FA8747}" presName="rootText1" presStyleLbl="node0" presStyleIdx="0" presStyleCnt="4">
        <dgm:presLayoutVars>
          <dgm:chPref val="3"/>
        </dgm:presLayoutVars>
      </dgm:prSet>
      <dgm:spPr/>
    </dgm:pt>
    <dgm:pt modelId="{788A319B-3438-4F96-AA4F-6784C5768957}" type="pres">
      <dgm:prSet presAssocID="{7EC06740-4E72-4071-A599-2F3D63FA8747}" presName="rootConnector1" presStyleLbl="node1" presStyleIdx="0" presStyleCnt="0"/>
      <dgm:spPr/>
    </dgm:pt>
    <dgm:pt modelId="{96A83E5E-989A-4536-9EA0-52CACDE5AE7E}" type="pres">
      <dgm:prSet presAssocID="{7EC06740-4E72-4071-A599-2F3D63FA8747}" presName="hierChild2" presStyleCnt="0"/>
      <dgm:spPr/>
    </dgm:pt>
    <dgm:pt modelId="{B8BE914D-E223-4AA6-A19B-E06CB60D79DA}" type="pres">
      <dgm:prSet presAssocID="{7EC06740-4E72-4071-A599-2F3D63FA8747}" presName="hierChild3" presStyleCnt="0"/>
      <dgm:spPr/>
    </dgm:pt>
    <dgm:pt modelId="{ADE0293D-DE28-492E-ABB8-B58839593482}" type="pres">
      <dgm:prSet presAssocID="{CA257047-7D7E-4C88-99D8-F60A6D284FD7}" presName="hierRoot1" presStyleCnt="0">
        <dgm:presLayoutVars>
          <dgm:hierBranch val="init"/>
        </dgm:presLayoutVars>
      </dgm:prSet>
      <dgm:spPr/>
    </dgm:pt>
    <dgm:pt modelId="{BEADC446-8D7E-4848-81C2-EB6BFE6D9B04}" type="pres">
      <dgm:prSet presAssocID="{CA257047-7D7E-4C88-99D8-F60A6D284FD7}" presName="rootComposite1" presStyleCnt="0"/>
      <dgm:spPr/>
    </dgm:pt>
    <dgm:pt modelId="{33359726-3B75-4660-8DA1-0D03CB00AB4C}" type="pres">
      <dgm:prSet presAssocID="{CA257047-7D7E-4C88-99D8-F60A6D284FD7}" presName="rootText1" presStyleLbl="node0" presStyleIdx="1" presStyleCnt="4">
        <dgm:presLayoutVars>
          <dgm:chPref val="3"/>
        </dgm:presLayoutVars>
      </dgm:prSet>
      <dgm:spPr/>
    </dgm:pt>
    <dgm:pt modelId="{68409215-9D3D-40D5-90A3-0828F600D0A5}" type="pres">
      <dgm:prSet presAssocID="{CA257047-7D7E-4C88-99D8-F60A6D284FD7}" presName="rootConnector1" presStyleLbl="node1" presStyleIdx="0" presStyleCnt="0"/>
      <dgm:spPr/>
    </dgm:pt>
    <dgm:pt modelId="{D8683AF2-D761-41C5-B771-8CBA8895381A}" type="pres">
      <dgm:prSet presAssocID="{CA257047-7D7E-4C88-99D8-F60A6D284FD7}" presName="hierChild2" presStyleCnt="0"/>
      <dgm:spPr/>
    </dgm:pt>
    <dgm:pt modelId="{3B4182AC-5454-405C-80FA-EFA4758C6F16}" type="pres">
      <dgm:prSet presAssocID="{CA257047-7D7E-4C88-99D8-F60A6D284FD7}" presName="hierChild3" presStyleCnt="0"/>
      <dgm:spPr/>
    </dgm:pt>
    <dgm:pt modelId="{73B7D43C-12E4-4433-8E9C-A345A52DC74E}" type="pres">
      <dgm:prSet presAssocID="{9EAF6877-9D62-43AD-AA97-0CE3795F7A54}" presName="hierRoot1" presStyleCnt="0">
        <dgm:presLayoutVars>
          <dgm:hierBranch val="init"/>
        </dgm:presLayoutVars>
      </dgm:prSet>
      <dgm:spPr/>
    </dgm:pt>
    <dgm:pt modelId="{F7B9DBFD-F8FE-48A4-92BA-3CD7CB7181AC}" type="pres">
      <dgm:prSet presAssocID="{9EAF6877-9D62-43AD-AA97-0CE3795F7A54}" presName="rootComposite1" presStyleCnt="0"/>
      <dgm:spPr/>
    </dgm:pt>
    <dgm:pt modelId="{ED958F78-3B9C-4FF8-B5A2-A8CB9478C0BC}" type="pres">
      <dgm:prSet presAssocID="{9EAF6877-9D62-43AD-AA97-0CE3795F7A54}" presName="rootText1" presStyleLbl="node0" presStyleIdx="2" presStyleCnt="4">
        <dgm:presLayoutVars>
          <dgm:chPref val="3"/>
        </dgm:presLayoutVars>
      </dgm:prSet>
      <dgm:spPr/>
    </dgm:pt>
    <dgm:pt modelId="{16D12637-DA40-49A3-9117-1C23DAC85312}" type="pres">
      <dgm:prSet presAssocID="{9EAF6877-9D62-43AD-AA97-0CE3795F7A54}" presName="rootConnector1" presStyleLbl="node1" presStyleIdx="0" presStyleCnt="0"/>
      <dgm:spPr/>
    </dgm:pt>
    <dgm:pt modelId="{114D2524-23ED-4DC8-8E13-80BBACA9D91E}" type="pres">
      <dgm:prSet presAssocID="{9EAF6877-9D62-43AD-AA97-0CE3795F7A54}" presName="hierChild2" presStyleCnt="0"/>
      <dgm:spPr/>
    </dgm:pt>
    <dgm:pt modelId="{8A5F594A-6F66-4549-BEA6-960A4C040E99}" type="pres">
      <dgm:prSet presAssocID="{D9EE9A97-DDD0-4BA6-ADAF-947350A0F5DD}" presName="Name64" presStyleLbl="parChTrans1D2" presStyleIdx="0" presStyleCnt="3"/>
      <dgm:spPr/>
    </dgm:pt>
    <dgm:pt modelId="{A142DD81-176C-4F3D-A8CE-A447D0690711}" type="pres">
      <dgm:prSet presAssocID="{D975B539-FCE3-4033-9B17-D610B5BA5FF6}" presName="hierRoot2" presStyleCnt="0">
        <dgm:presLayoutVars>
          <dgm:hierBranch val="init"/>
        </dgm:presLayoutVars>
      </dgm:prSet>
      <dgm:spPr/>
    </dgm:pt>
    <dgm:pt modelId="{FFC15853-AF6C-4D8B-B589-ADFBEED92AB6}" type="pres">
      <dgm:prSet presAssocID="{D975B539-FCE3-4033-9B17-D610B5BA5FF6}" presName="rootComposite" presStyleCnt="0"/>
      <dgm:spPr/>
    </dgm:pt>
    <dgm:pt modelId="{D86D2A1D-CB3A-4E76-AECA-BFE9C31B900A}" type="pres">
      <dgm:prSet presAssocID="{D975B539-FCE3-4033-9B17-D610B5BA5FF6}" presName="rootText" presStyleLbl="node2" presStyleIdx="0" presStyleCnt="3">
        <dgm:presLayoutVars>
          <dgm:chPref val="3"/>
        </dgm:presLayoutVars>
      </dgm:prSet>
      <dgm:spPr/>
    </dgm:pt>
    <dgm:pt modelId="{4A713BAC-C16C-469B-812B-EA160D46C7F6}" type="pres">
      <dgm:prSet presAssocID="{D975B539-FCE3-4033-9B17-D610B5BA5FF6}" presName="rootConnector" presStyleLbl="node2" presStyleIdx="0" presStyleCnt="3"/>
      <dgm:spPr/>
    </dgm:pt>
    <dgm:pt modelId="{007CBA25-47EA-4FE4-B2D9-DDB905C0DC7F}" type="pres">
      <dgm:prSet presAssocID="{D975B539-FCE3-4033-9B17-D610B5BA5FF6}" presName="hierChild4" presStyleCnt="0"/>
      <dgm:spPr/>
    </dgm:pt>
    <dgm:pt modelId="{D89FEB5A-AECB-4C9E-ABD0-97677E631521}" type="pres">
      <dgm:prSet presAssocID="{D975B539-FCE3-4033-9B17-D610B5BA5FF6}" presName="hierChild5" presStyleCnt="0"/>
      <dgm:spPr/>
    </dgm:pt>
    <dgm:pt modelId="{5682FCDB-5817-4D2E-8E78-3DBC19CE7D08}" type="pres">
      <dgm:prSet presAssocID="{0C09377F-43F0-4489-9256-7D7BCF32F6FB}" presName="Name64" presStyleLbl="parChTrans1D2" presStyleIdx="1" presStyleCnt="3"/>
      <dgm:spPr/>
    </dgm:pt>
    <dgm:pt modelId="{436945CD-0EE1-4C38-B9D0-0AC5E56E56A3}" type="pres">
      <dgm:prSet presAssocID="{28552EE2-7D88-4FAF-BF49-33DD3A3A8A16}" presName="hierRoot2" presStyleCnt="0">
        <dgm:presLayoutVars>
          <dgm:hierBranch val="init"/>
        </dgm:presLayoutVars>
      </dgm:prSet>
      <dgm:spPr/>
    </dgm:pt>
    <dgm:pt modelId="{EE51743D-36F5-41A3-97F1-6AF3EDE63D7B}" type="pres">
      <dgm:prSet presAssocID="{28552EE2-7D88-4FAF-BF49-33DD3A3A8A16}" presName="rootComposite" presStyleCnt="0"/>
      <dgm:spPr/>
    </dgm:pt>
    <dgm:pt modelId="{58816EE3-7622-43DB-8861-B384EB34DD03}" type="pres">
      <dgm:prSet presAssocID="{28552EE2-7D88-4FAF-BF49-33DD3A3A8A16}" presName="rootText" presStyleLbl="node2" presStyleIdx="1" presStyleCnt="3">
        <dgm:presLayoutVars>
          <dgm:chPref val="3"/>
        </dgm:presLayoutVars>
      </dgm:prSet>
      <dgm:spPr/>
    </dgm:pt>
    <dgm:pt modelId="{20223F21-E88F-4CF5-8C22-0EFD385B9D07}" type="pres">
      <dgm:prSet presAssocID="{28552EE2-7D88-4FAF-BF49-33DD3A3A8A16}" presName="rootConnector" presStyleLbl="node2" presStyleIdx="1" presStyleCnt="3"/>
      <dgm:spPr/>
    </dgm:pt>
    <dgm:pt modelId="{3F8636FB-272F-426A-B888-E9CC66862757}" type="pres">
      <dgm:prSet presAssocID="{28552EE2-7D88-4FAF-BF49-33DD3A3A8A16}" presName="hierChild4" presStyleCnt="0"/>
      <dgm:spPr/>
    </dgm:pt>
    <dgm:pt modelId="{0D313E64-EC84-4C98-AC5D-7480667242D4}" type="pres">
      <dgm:prSet presAssocID="{28552EE2-7D88-4FAF-BF49-33DD3A3A8A16}" presName="hierChild5" presStyleCnt="0"/>
      <dgm:spPr/>
    </dgm:pt>
    <dgm:pt modelId="{AA5A7B74-2E6F-4267-A47D-4782C1DFC6A7}" type="pres">
      <dgm:prSet presAssocID="{392627E7-5C19-4F5E-A7C9-36BFCF784203}" presName="Name64" presStyleLbl="parChTrans1D2" presStyleIdx="2" presStyleCnt="3"/>
      <dgm:spPr/>
    </dgm:pt>
    <dgm:pt modelId="{AF891244-DD50-48D0-90A7-A0E7EFBC6078}" type="pres">
      <dgm:prSet presAssocID="{C67DE8DF-FB21-4817-B87B-11E7BE72D544}" presName="hierRoot2" presStyleCnt="0">
        <dgm:presLayoutVars>
          <dgm:hierBranch val="init"/>
        </dgm:presLayoutVars>
      </dgm:prSet>
      <dgm:spPr/>
    </dgm:pt>
    <dgm:pt modelId="{F7696DC1-A8DF-477B-BB61-6256F5795C45}" type="pres">
      <dgm:prSet presAssocID="{C67DE8DF-FB21-4817-B87B-11E7BE72D544}" presName="rootComposite" presStyleCnt="0"/>
      <dgm:spPr/>
    </dgm:pt>
    <dgm:pt modelId="{1E965C3C-4322-41A6-B88D-742A3C8DE544}" type="pres">
      <dgm:prSet presAssocID="{C67DE8DF-FB21-4817-B87B-11E7BE72D544}" presName="rootText" presStyleLbl="node2" presStyleIdx="2" presStyleCnt="3">
        <dgm:presLayoutVars>
          <dgm:chPref val="3"/>
        </dgm:presLayoutVars>
      </dgm:prSet>
      <dgm:spPr/>
    </dgm:pt>
    <dgm:pt modelId="{4C14CA4F-D658-4BD7-A806-D0C3E33FD112}" type="pres">
      <dgm:prSet presAssocID="{C67DE8DF-FB21-4817-B87B-11E7BE72D544}" presName="rootConnector" presStyleLbl="node2" presStyleIdx="2" presStyleCnt="3"/>
      <dgm:spPr/>
    </dgm:pt>
    <dgm:pt modelId="{D1893ECE-2C1C-4E39-B0AA-E9C2A9C7D87B}" type="pres">
      <dgm:prSet presAssocID="{C67DE8DF-FB21-4817-B87B-11E7BE72D544}" presName="hierChild4" presStyleCnt="0"/>
      <dgm:spPr/>
    </dgm:pt>
    <dgm:pt modelId="{D9B429AA-5957-45F0-BE93-0831A22176E7}" type="pres">
      <dgm:prSet presAssocID="{C67DE8DF-FB21-4817-B87B-11E7BE72D544}" presName="hierChild5" presStyleCnt="0"/>
      <dgm:spPr/>
    </dgm:pt>
    <dgm:pt modelId="{1288CDE2-0440-4125-AA49-55C78D86E568}" type="pres">
      <dgm:prSet presAssocID="{9EAF6877-9D62-43AD-AA97-0CE3795F7A54}" presName="hierChild3" presStyleCnt="0"/>
      <dgm:spPr/>
    </dgm:pt>
    <dgm:pt modelId="{FA7D4E86-8565-4252-B850-B1FC1ABBB3DA}" type="pres">
      <dgm:prSet presAssocID="{E26D306A-CF17-4E0D-BFF2-E4CA537E6A3C}" presName="hierRoot1" presStyleCnt="0">
        <dgm:presLayoutVars>
          <dgm:hierBranch val="init"/>
        </dgm:presLayoutVars>
      </dgm:prSet>
      <dgm:spPr/>
    </dgm:pt>
    <dgm:pt modelId="{BD3BB3DD-5450-4068-858E-A82807A025F1}" type="pres">
      <dgm:prSet presAssocID="{E26D306A-CF17-4E0D-BFF2-E4CA537E6A3C}" presName="rootComposite1" presStyleCnt="0"/>
      <dgm:spPr/>
    </dgm:pt>
    <dgm:pt modelId="{14545551-BC4C-4369-A014-B632C505AC89}" type="pres">
      <dgm:prSet presAssocID="{E26D306A-CF17-4E0D-BFF2-E4CA537E6A3C}" presName="rootText1" presStyleLbl="node0" presStyleIdx="3" presStyleCnt="4">
        <dgm:presLayoutVars>
          <dgm:chPref val="3"/>
        </dgm:presLayoutVars>
      </dgm:prSet>
      <dgm:spPr/>
    </dgm:pt>
    <dgm:pt modelId="{A1763FED-98F1-4AEF-BA36-A214408AF6F7}" type="pres">
      <dgm:prSet presAssocID="{E26D306A-CF17-4E0D-BFF2-E4CA537E6A3C}" presName="rootConnector1" presStyleLbl="node1" presStyleIdx="0" presStyleCnt="0"/>
      <dgm:spPr/>
    </dgm:pt>
    <dgm:pt modelId="{891AEBBF-5C44-4024-91C8-209B99AB22A7}" type="pres">
      <dgm:prSet presAssocID="{E26D306A-CF17-4E0D-BFF2-E4CA537E6A3C}" presName="hierChild2" presStyleCnt="0"/>
      <dgm:spPr/>
    </dgm:pt>
    <dgm:pt modelId="{1739B5C4-77BE-4F4A-BCDC-BA56F180FBF9}" type="pres">
      <dgm:prSet presAssocID="{E26D306A-CF17-4E0D-BFF2-E4CA537E6A3C}" presName="hierChild3" presStyleCnt="0"/>
      <dgm:spPr/>
    </dgm:pt>
  </dgm:ptLst>
  <dgm:cxnLst>
    <dgm:cxn modelId="{9561980E-3688-46B8-82C1-EAF15D3E16F0}" type="presOf" srcId="{9EAF6877-9D62-43AD-AA97-0CE3795F7A54}" destId="{16D12637-DA40-49A3-9117-1C23DAC85312}" srcOrd="1" destOrd="0" presId="urn:microsoft.com/office/officeart/2009/3/layout/HorizontalOrganizationChart"/>
    <dgm:cxn modelId="{E0F76D2A-C0C4-479B-82B0-AE96326F6029}" srcId="{9EAF6877-9D62-43AD-AA97-0CE3795F7A54}" destId="{C67DE8DF-FB21-4817-B87B-11E7BE72D544}" srcOrd="2" destOrd="0" parTransId="{392627E7-5C19-4F5E-A7C9-36BFCF784203}" sibTransId="{A40A25F8-BC2B-4080-A9E4-A579C2AF800A}"/>
    <dgm:cxn modelId="{061C8335-844B-4093-88B8-CAEB9D605172}" type="presOf" srcId="{7EC06740-4E72-4071-A599-2F3D63FA8747}" destId="{9397B1CE-AA5D-4A40-9237-C8A421346DAB}" srcOrd="0" destOrd="0" presId="urn:microsoft.com/office/officeart/2009/3/layout/HorizontalOrganizationChart"/>
    <dgm:cxn modelId="{0BF03C60-B7F0-4DDC-A8C5-EE2ED551F4D5}" type="presOf" srcId="{C67DE8DF-FB21-4817-B87B-11E7BE72D544}" destId="{1E965C3C-4322-41A6-B88D-742A3C8DE544}" srcOrd="0" destOrd="0" presId="urn:microsoft.com/office/officeart/2009/3/layout/HorizontalOrganizationChart"/>
    <dgm:cxn modelId="{FBB5E449-ABB0-4964-811A-A9D0EBB74729}" type="presOf" srcId="{28552EE2-7D88-4FAF-BF49-33DD3A3A8A16}" destId="{58816EE3-7622-43DB-8861-B384EB34DD03}" srcOrd="0" destOrd="0" presId="urn:microsoft.com/office/officeart/2009/3/layout/HorizontalOrganizationChart"/>
    <dgm:cxn modelId="{8D735A6F-D579-426C-84A1-4A8E82094EE0}" type="presOf" srcId="{D975B539-FCE3-4033-9B17-D610B5BA5FF6}" destId="{4A713BAC-C16C-469B-812B-EA160D46C7F6}" srcOrd="1" destOrd="0" presId="urn:microsoft.com/office/officeart/2009/3/layout/HorizontalOrganizationChart"/>
    <dgm:cxn modelId="{96011353-D940-4D85-B361-C311B5367FB0}" type="presOf" srcId="{9EAF6877-9D62-43AD-AA97-0CE3795F7A54}" destId="{ED958F78-3B9C-4FF8-B5A2-A8CB9478C0BC}" srcOrd="0" destOrd="0" presId="urn:microsoft.com/office/officeart/2009/3/layout/HorizontalOrganizationChart"/>
    <dgm:cxn modelId="{743C5582-3346-4BEA-A5C2-074A0C447205}" type="presOf" srcId="{0C09377F-43F0-4489-9256-7D7BCF32F6FB}" destId="{5682FCDB-5817-4D2E-8E78-3DBC19CE7D08}" srcOrd="0" destOrd="0" presId="urn:microsoft.com/office/officeart/2009/3/layout/HorizontalOrganizationChart"/>
    <dgm:cxn modelId="{8B9F9082-9FF2-48DA-B510-7C98F0AF3404}" type="presOf" srcId="{C67DE8DF-FB21-4817-B87B-11E7BE72D544}" destId="{4C14CA4F-D658-4BD7-A806-D0C3E33FD112}" srcOrd="1" destOrd="0" presId="urn:microsoft.com/office/officeart/2009/3/layout/HorizontalOrganizationChart"/>
    <dgm:cxn modelId="{A1347D88-1858-4B86-A520-D4DF1E2B7105}" type="presOf" srcId="{D975B539-FCE3-4033-9B17-D610B5BA5FF6}" destId="{D86D2A1D-CB3A-4E76-AECA-BFE9C31B900A}" srcOrd="0" destOrd="0" presId="urn:microsoft.com/office/officeart/2009/3/layout/HorizontalOrganizationChart"/>
    <dgm:cxn modelId="{F8F28E97-1890-4248-83A1-DD66AA7E7B7B}" srcId="{72CF0F41-FB24-4156-A773-B5A39CD99C9B}" destId="{9EAF6877-9D62-43AD-AA97-0CE3795F7A54}" srcOrd="2" destOrd="0" parTransId="{2CDBE469-C796-482B-AB41-BB0CC93C938F}" sibTransId="{AF5045F5-0DD4-4375-A737-97C00945F665}"/>
    <dgm:cxn modelId="{F870EF97-FA59-4B76-96A5-5D24C45094FB}" type="presOf" srcId="{D9EE9A97-DDD0-4BA6-ADAF-947350A0F5DD}" destId="{8A5F594A-6F66-4549-BEA6-960A4C040E99}" srcOrd="0" destOrd="0" presId="urn:microsoft.com/office/officeart/2009/3/layout/HorizontalOrganizationChart"/>
    <dgm:cxn modelId="{FBC706A1-50FE-4427-B0AF-7CC3F6592686}" type="presOf" srcId="{72CF0F41-FB24-4156-A773-B5A39CD99C9B}" destId="{6C276C66-FA21-4CBD-BB5E-1A1BA0896D04}" srcOrd="0" destOrd="0" presId="urn:microsoft.com/office/officeart/2009/3/layout/HorizontalOrganizationChart"/>
    <dgm:cxn modelId="{6E06BCA9-3323-42FA-8144-4E2E7FCEB515}" type="presOf" srcId="{392627E7-5C19-4F5E-A7C9-36BFCF784203}" destId="{AA5A7B74-2E6F-4267-A47D-4782C1DFC6A7}" srcOrd="0" destOrd="0" presId="urn:microsoft.com/office/officeart/2009/3/layout/HorizontalOrganizationChart"/>
    <dgm:cxn modelId="{CF5B6BAC-AFC6-4A0D-AE25-E3080B905B95}" type="presOf" srcId="{7EC06740-4E72-4071-A599-2F3D63FA8747}" destId="{788A319B-3438-4F96-AA4F-6784C5768957}" srcOrd="1" destOrd="0" presId="urn:microsoft.com/office/officeart/2009/3/layout/HorizontalOrganizationChart"/>
    <dgm:cxn modelId="{570607AE-1CF5-4EE5-969E-9A07EE258943}" srcId="{9EAF6877-9D62-43AD-AA97-0CE3795F7A54}" destId="{28552EE2-7D88-4FAF-BF49-33DD3A3A8A16}" srcOrd="1" destOrd="0" parTransId="{0C09377F-43F0-4489-9256-7D7BCF32F6FB}" sibTransId="{21E5B1DA-6B90-43CB-8B71-57D18D1AE0D8}"/>
    <dgm:cxn modelId="{21D218B0-49A7-4006-8135-76ECE133C536}" srcId="{72CF0F41-FB24-4156-A773-B5A39CD99C9B}" destId="{CA257047-7D7E-4C88-99D8-F60A6D284FD7}" srcOrd="1" destOrd="0" parTransId="{C36BFBDD-3CA3-44C9-BBA5-C829BCEBBF92}" sibTransId="{9AFE923F-490F-40FA-B647-2A15DF03F3F9}"/>
    <dgm:cxn modelId="{A43141B4-CC6A-48E3-9F63-9E8C9D7EA11C}" type="presOf" srcId="{CA257047-7D7E-4C88-99D8-F60A6D284FD7}" destId="{33359726-3B75-4660-8DA1-0D03CB00AB4C}" srcOrd="0" destOrd="0" presId="urn:microsoft.com/office/officeart/2009/3/layout/HorizontalOrganizationChart"/>
    <dgm:cxn modelId="{C3A20EBB-2749-484D-B023-473E4AF3CBC0}" type="presOf" srcId="{E26D306A-CF17-4E0D-BFF2-E4CA537E6A3C}" destId="{A1763FED-98F1-4AEF-BA36-A214408AF6F7}" srcOrd="1" destOrd="0" presId="urn:microsoft.com/office/officeart/2009/3/layout/HorizontalOrganizationChart"/>
    <dgm:cxn modelId="{30F2F1C9-478B-4811-9A1C-48A2D6CC5B75}" srcId="{72CF0F41-FB24-4156-A773-B5A39CD99C9B}" destId="{E26D306A-CF17-4E0D-BFF2-E4CA537E6A3C}" srcOrd="3" destOrd="0" parTransId="{6DF6CA37-B738-4704-9F22-1A77802D0442}" sibTransId="{95205BE0-1BE5-4B97-BDB4-E0B49DD75194}"/>
    <dgm:cxn modelId="{2CC35BCB-C416-4D57-BC93-A74165E970C4}" srcId="{72CF0F41-FB24-4156-A773-B5A39CD99C9B}" destId="{7EC06740-4E72-4071-A599-2F3D63FA8747}" srcOrd="0" destOrd="0" parTransId="{288882AA-831A-4CDC-8C70-483D0A1F50D6}" sibTransId="{D98ED702-A1DF-4267-815B-8F9C790C592D}"/>
    <dgm:cxn modelId="{50AAE8CC-E913-4188-95BC-6120CCD0A808}" type="presOf" srcId="{CA257047-7D7E-4C88-99D8-F60A6D284FD7}" destId="{68409215-9D3D-40D5-90A3-0828F600D0A5}" srcOrd="1" destOrd="0" presId="urn:microsoft.com/office/officeart/2009/3/layout/HorizontalOrganizationChart"/>
    <dgm:cxn modelId="{ED7D8BE5-4C6D-492A-B61F-37EF512F8045}" type="presOf" srcId="{E26D306A-CF17-4E0D-BFF2-E4CA537E6A3C}" destId="{14545551-BC4C-4369-A014-B632C505AC89}" srcOrd="0" destOrd="0" presId="urn:microsoft.com/office/officeart/2009/3/layout/HorizontalOrganizationChart"/>
    <dgm:cxn modelId="{B93C83F5-FCFE-4863-A63A-AF6F4A79489A}" type="presOf" srcId="{28552EE2-7D88-4FAF-BF49-33DD3A3A8A16}" destId="{20223F21-E88F-4CF5-8C22-0EFD385B9D07}" srcOrd="1" destOrd="0" presId="urn:microsoft.com/office/officeart/2009/3/layout/HorizontalOrganizationChart"/>
    <dgm:cxn modelId="{49876EFC-5015-43F3-97AD-2BD9CE7B0D41}" srcId="{9EAF6877-9D62-43AD-AA97-0CE3795F7A54}" destId="{D975B539-FCE3-4033-9B17-D610B5BA5FF6}" srcOrd="0" destOrd="0" parTransId="{D9EE9A97-DDD0-4BA6-ADAF-947350A0F5DD}" sibTransId="{EA4E5A92-46BB-4027-BFAB-80B80F5801F5}"/>
    <dgm:cxn modelId="{35A32B14-E278-4BD4-8702-EB8CF40FDFFA}" type="presParOf" srcId="{6C276C66-FA21-4CBD-BB5E-1A1BA0896D04}" destId="{DE5E6457-3764-474D-805D-FFC1F6FCBD59}" srcOrd="0" destOrd="0" presId="urn:microsoft.com/office/officeart/2009/3/layout/HorizontalOrganizationChart"/>
    <dgm:cxn modelId="{FDE53EA3-8BA6-4E95-B9E2-5753B65F6105}" type="presParOf" srcId="{DE5E6457-3764-474D-805D-FFC1F6FCBD59}" destId="{A54E6F75-5992-458C-A41E-F5C32A8B24DE}" srcOrd="0" destOrd="0" presId="urn:microsoft.com/office/officeart/2009/3/layout/HorizontalOrganizationChart"/>
    <dgm:cxn modelId="{760FB0D3-3F68-459B-B545-2181BE65B23A}" type="presParOf" srcId="{A54E6F75-5992-458C-A41E-F5C32A8B24DE}" destId="{9397B1CE-AA5D-4A40-9237-C8A421346DAB}" srcOrd="0" destOrd="0" presId="urn:microsoft.com/office/officeart/2009/3/layout/HorizontalOrganizationChart"/>
    <dgm:cxn modelId="{CC560C80-EE7E-4F36-8E3F-A38F3A073255}" type="presParOf" srcId="{A54E6F75-5992-458C-A41E-F5C32A8B24DE}" destId="{788A319B-3438-4F96-AA4F-6784C5768957}" srcOrd="1" destOrd="0" presId="urn:microsoft.com/office/officeart/2009/3/layout/HorizontalOrganizationChart"/>
    <dgm:cxn modelId="{5B3D8EAB-5199-43F6-A46C-A384B634F98F}" type="presParOf" srcId="{DE5E6457-3764-474D-805D-FFC1F6FCBD59}" destId="{96A83E5E-989A-4536-9EA0-52CACDE5AE7E}" srcOrd="1" destOrd="0" presId="urn:microsoft.com/office/officeart/2009/3/layout/HorizontalOrganizationChart"/>
    <dgm:cxn modelId="{785C20D1-1781-4C56-827C-65A6A605B6FB}" type="presParOf" srcId="{DE5E6457-3764-474D-805D-FFC1F6FCBD59}" destId="{B8BE914D-E223-4AA6-A19B-E06CB60D79DA}" srcOrd="2" destOrd="0" presId="urn:microsoft.com/office/officeart/2009/3/layout/HorizontalOrganizationChart"/>
    <dgm:cxn modelId="{3B8CA330-F9B0-443B-9589-E2DC9BA4F42F}" type="presParOf" srcId="{6C276C66-FA21-4CBD-BB5E-1A1BA0896D04}" destId="{ADE0293D-DE28-492E-ABB8-B58839593482}" srcOrd="1" destOrd="0" presId="urn:microsoft.com/office/officeart/2009/3/layout/HorizontalOrganizationChart"/>
    <dgm:cxn modelId="{C6E762BA-9A24-4094-B1B6-7B74F866BBD0}" type="presParOf" srcId="{ADE0293D-DE28-492E-ABB8-B58839593482}" destId="{BEADC446-8D7E-4848-81C2-EB6BFE6D9B04}" srcOrd="0" destOrd="0" presId="urn:microsoft.com/office/officeart/2009/3/layout/HorizontalOrganizationChart"/>
    <dgm:cxn modelId="{DD189ADE-F0E1-4EDF-826B-4D63DEFDA9E6}" type="presParOf" srcId="{BEADC446-8D7E-4848-81C2-EB6BFE6D9B04}" destId="{33359726-3B75-4660-8DA1-0D03CB00AB4C}" srcOrd="0" destOrd="0" presId="urn:microsoft.com/office/officeart/2009/3/layout/HorizontalOrganizationChart"/>
    <dgm:cxn modelId="{03EEB399-C40A-4C0C-B7AF-CF3678F868CA}" type="presParOf" srcId="{BEADC446-8D7E-4848-81C2-EB6BFE6D9B04}" destId="{68409215-9D3D-40D5-90A3-0828F600D0A5}" srcOrd="1" destOrd="0" presId="urn:microsoft.com/office/officeart/2009/3/layout/HorizontalOrganizationChart"/>
    <dgm:cxn modelId="{A68D3104-90AD-4FBB-81E9-2C5E14540F54}" type="presParOf" srcId="{ADE0293D-DE28-492E-ABB8-B58839593482}" destId="{D8683AF2-D761-41C5-B771-8CBA8895381A}" srcOrd="1" destOrd="0" presId="urn:microsoft.com/office/officeart/2009/3/layout/HorizontalOrganizationChart"/>
    <dgm:cxn modelId="{630D7D36-E72E-4F78-A593-F91EF5ECFD9C}" type="presParOf" srcId="{ADE0293D-DE28-492E-ABB8-B58839593482}" destId="{3B4182AC-5454-405C-80FA-EFA4758C6F16}" srcOrd="2" destOrd="0" presId="urn:microsoft.com/office/officeart/2009/3/layout/HorizontalOrganizationChart"/>
    <dgm:cxn modelId="{00F2DBA3-1721-4D13-888D-D26121DF9472}" type="presParOf" srcId="{6C276C66-FA21-4CBD-BB5E-1A1BA0896D04}" destId="{73B7D43C-12E4-4433-8E9C-A345A52DC74E}" srcOrd="2" destOrd="0" presId="urn:microsoft.com/office/officeart/2009/3/layout/HorizontalOrganizationChart"/>
    <dgm:cxn modelId="{B17CF290-3227-473E-AE19-15F5CF64B0A7}" type="presParOf" srcId="{73B7D43C-12E4-4433-8E9C-A345A52DC74E}" destId="{F7B9DBFD-F8FE-48A4-92BA-3CD7CB7181AC}" srcOrd="0" destOrd="0" presId="urn:microsoft.com/office/officeart/2009/3/layout/HorizontalOrganizationChart"/>
    <dgm:cxn modelId="{E06E0708-0764-488A-BE3D-78E23A8B91CA}" type="presParOf" srcId="{F7B9DBFD-F8FE-48A4-92BA-3CD7CB7181AC}" destId="{ED958F78-3B9C-4FF8-B5A2-A8CB9478C0BC}" srcOrd="0" destOrd="0" presId="urn:microsoft.com/office/officeart/2009/3/layout/HorizontalOrganizationChart"/>
    <dgm:cxn modelId="{17A2FF83-4BAD-4FCD-8927-CBF41D9A71E4}" type="presParOf" srcId="{F7B9DBFD-F8FE-48A4-92BA-3CD7CB7181AC}" destId="{16D12637-DA40-49A3-9117-1C23DAC85312}" srcOrd="1" destOrd="0" presId="urn:microsoft.com/office/officeart/2009/3/layout/HorizontalOrganizationChart"/>
    <dgm:cxn modelId="{001D70E7-9327-4B42-8012-A482514DC78F}" type="presParOf" srcId="{73B7D43C-12E4-4433-8E9C-A345A52DC74E}" destId="{114D2524-23ED-4DC8-8E13-80BBACA9D91E}" srcOrd="1" destOrd="0" presId="urn:microsoft.com/office/officeart/2009/3/layout/HorizontalOrganizationChart"/>
    <dgm:cxn modelId="{AF625DE1-591D-47D0-A04F-87C4983BAA6B}" type="presParOf" srcId="{114D2524-23ED-4DC8-8E13-80BBACA9D91E}" destId="{8A5F594A-6F66-4549-BEA6-960A4C040E99}" srcOrd="0" destOrd="0" presId="urn:microsoft.com/office/officeart/2009/3/layout/HorizontalOrganizationChart"/>
    <dgm:cxn modelId="{E3A8FAB4-6DCF-4A28-A9AE-F70C89D745BB}" type="presParOf" srcId="{114D2524-23ED-4DC8-8E13-80BBACA9D91E}" destId="{A142DD81-176C-4F3D-A8CE-A447D0690711}" srcOrd="1" destOrd="0" presId="urn:microsoft.com/office/officeart/2009/3/layout/HorizontalOrganizationChart"/>
    <dgm:cxn modelId="{BC67F603-B211-421E-B33B-9A63002EE5EC}" type="presParOf" srcId="{A142DD81-176C-4F3D-A8CE-A447D0690711}" destId="{FFC15853-AF6C-4D8B-B589-ADFBEED92AB6}" srcOrd="0" destOrd="0" presId="urn:microsoft.com/office/officeart/2009/3/layout/HorizontalOrganizationChart"/>
    <dgm:cxn modelId="{04C0E7B6-F1A4-4CC1-880B-35FBC6322E17}" type="presParOf" srcId="{FFC15853-AF6C-4D8B-B589-ADFBEED92AB6}" destId="{D86D2A1D-CB3A-4E76-AECA-BFE9C31B900A}" srcOrd="0" destOrd="0" presId="urn:microsoft.com/office/officeart/2009/3/layout/HorizontalOrganizationChart"/>
    <dgm:cxn modelId="{C3F3F2EE-95BA-458F-AA64-DCC14F44252F}" type="presParOf" srcId="{FFC15853-AF6C-4D8B-B589-ADFBEED92AB6}" destId="{4A713BAC-C16C-469B-812B-EA160D46C7F6}" srcOrd="1" destOrd="0" presId="urn:microsoft.com/office/officeart/2009/3/layout/HorizontalOrganizationChart"/>
    <dgm:cxn modelId="{A4A4E279-21D4-4D3A-BD0E-15E45A5CB197}" type="presParOf" srcId="{A142DD81-176C-4F3D-A8CE-A447D0690711}" destId="{007CBA25-47EA-4FE4-B2D9-DDB905C0DC7F}" srcOrd="1" destOrd="0" presId="urn:microsoft.com/office/officeart/2009/3/layout/HorizontalOrganizationChart"/>
    <dgm:cxn modelId="{A0C0FEB0-929C-4D94-BB1D-DD67833DECE3}" type="presParOf" srcId="{A142DD81-176C-4F3D-A8CE-A447D0690711}" destId="{D89FEB5A-AECB-4C9E-ABD0-97677E631521}" srcOrd="2" destOrd="0" presId="urn:microsoft.com/office/officeart/2009/3/layout/HorizontalOrganizationChart"/>
    <dgm:cxn modelId="{A220F192-14F5-4AAF-B3C9-A2A32E7DE168}" type="presParOf" srcId="{114D2524-23ED-4DC8-8E13-80BBACA9D91E}" destId="{5682FCDB-5817-4D2E-8E78-3DBC19CE7D08}" srcOrd="2" destOrd="0" presId="urn:microsoft.com/office/officeart/2009/3/layout/HorizontalOrganizationChart"/>
    <dgm:cxn modelId="{BD907317-3E37-46F4-9E97-95ECBCDAC107}" type="presParOf" srcId="{114D2524-23ED-4DC8-8E13-80BBACA9D91E}" destId="{436945CD-0EE1-4C38-B9D0-0AC5E56E56A3}" srcOrd="3" destOrd="0" presId="urn:microsoft.com/office/officeart/2009/3/layout/HorizontalOrganizationChart"/>
    <dgm:cxn modelId="{BF77AB7B-B264-4796-8839-704B3195B27B}" type="presParOf" srcId="{436945CD-0EE1-4C38-B9D0-0AC5E56E56A3}" destId="{EE51743D-36F5-41A3-97F1-6AF3EDE63D7B}" srcOrd="0" destOrd="0" presId="urn:microsoft.com/office/officeart/2009/3/layout/HorizontalOrganizationChart"/>
    <dgm:cxn modelId="{3FE58E87-5321-4F42-B2C6-AD07194401AF}" type="presParOf" srcId="{EE51743D-36F5-41A3-97F1-6AF3EDE63D7B}" destId="{58816EE3-7622-43DB-8861-B384EB34DD03}" srcOrd="0" destOrd="0" presId="urn:microsoft.com/office/officeart/2009/3/layout/HorizontalOrganizationChart"/>
    <dgm:cxn modelId="{5DAA9072-79D0-4250-9C68-E0E1D5584D78}" type="presParOf" srcId="{EE51743D-36F5-41A3-97F1-6AF3EDE63D7B}" destId="{20223F21-E88F-4CF5-8C22-0EFD385B9D07}" srcOrd="1" destOrd="0" presId="urn:microsoft.com/office/officeart/2009/3/layout/HorizontalOrganizationChart"/>
    <dgm:cxn modelId="{8AD5E732-3B4A-4BA4-8851-E577C420D2A9}" type="presParOf" srcId="{436945CD-0EE1-4C38-B9D0-0AC5E56E56A3}" destId="{3F8636FB-272F-426A-B888-E9CC66862757}" srcOrd="1" destOrd="0" presId="urn:microsoft.com/office/officeart/2009/3/layout/HorizontalOrganizationChart"/>
    <dgm:cxn modelId="{91E99D43-3E89-49DC-B171-3ED3D1513D4B}" type="presParOf" srcId="{436945CD-0EE1-4C38-B9D0-0AC5E56E56A3}" destId="{0D313E64-EC84-4C98-AC5D-7480667242D4}" srcOrd="2" destOrd="0" presId="urn:microsoft.com/office/officeart/2009/3/layout/HorizontalOrganizationChart"/>
    <dgm:cxn modelId="{589BE218-20BF-46F1-9FE3-0709D4722D4F}" type="presParOf" srcId="{114D2524-23ED-4DC8-8E13-80BBACA9D91E}" destId="{AA5A7B74-2E6F-4267-A47D-4782C1DFC6A7}" srcOrd="4" destOrd="0" presId="urn:microsoft.com/office/officeart/2009/3/layout/HorizontalOrganizationChart"/>
    <dgm:cxn modelId="{1F4B2785-2B10-45C3-92D2-71548D3B252E}" type="presParOf" srcId="{114D2524-23ED-4DC8-8E13-80BBACA9D91E}" destId="{AF891244-DD50-48D0-90A7-A0E7EFBC6078}" srcOrd="5" destOrd="0" presId="urn:microsoft.com/office/officeart/2009/3/layout/HorizontalOrganizationChart"/>
    <dgm:cxn modelId="{601D8D38-9E92-4471-ACF8-2B6C0B54C3F2}" type="presParOf" srcId="{AF891244-DD50-48D0-90A7-A0E7EFBC6078}" destId="{F7696DC1-A8DF-477B-BB61-6256F5795C45}" srcOrd="0" destOrd="0" presId="urn:microsoft.com/office/officeart/2009/3/layout/HorizontalOrganizationChart"/>
    <dgm:cxn modelId="{2F9D539D-A015-44C7-A0AC-A0ED062FBBA1}" type="presParOf" srcId="{F7696DC1-A8DF-477B-BB61-6256F5795C45}" destId="{1E965C3C-4322-41A6-B88D-742A3C8DE544}" srcOrd="0" destOrd="0" presId="urn:microsoft.com/office/officeart/2009/3/layout/HorizontalOrganizationChart"/>
    <dgm:cxn modelId="{C36E5BE4-6183-425C-9AA2-D067D7725CDC}" type="presParOf" srcId="{F7696DC1-A8DF-477B-BB61-6256F5795C45}" destId="{4C14CA4F-D658-4BD7-A806-D0C3E33FD112}" srcOrd="1" destOrd="0" presId="urn:microsoft.com/office/officeart/2009/3/layout/HorizontalOrganizationChart"/>
    <dgm:cxn modelId="{2AB71E02-0212-4B9A-BE4C-4A52551F02D8}" type="presParOf" srcId="{AF891244-DD50-48D0-90A7-A0E7EFBC6078}" destId="{D1893ECE-2C1C-4E39-B0AA-E9C2A9C7D87B}" srcOrd="1" destOrd="0" presId="urn:microsoft.com/office/officeart/2009/3/layout/HorizontalOrganizationChart"/>
    <dgm:cxn modelId="{08C490C7-6752-41D7-93AB-0AE03C63F3F8}" type="presParOf" srcId="{AF891244-DD50-48D0-90A7-A0E7EFBC6078}" destId="{D9B429AA-5957-45F0-BE93-0831A22176E7}" srcOrd="2" destOrd="0" presId="urn:microsoft.com/office/officeart/2009/3/layout/HorizontalOrganizationChart"/>
    <dgm:cxn modelId="{B4BED2F0-B234-4D98-A72D-57EAF8B5F469}" type="presParOf" srcId="{73B7D43C-12E4-4433-8E9C-A345A52DC74E}" destId="{1288CDE2-0440-4125-AA49-55C78D86E568}" srcOrd="2" destOrd="0" presId="urn:microsoft.com/office/officeart/2009/3/layout/HorizontalOrganizationChart"/>
    <dgm:cxn modelId="{A93F1DC4-45EF-4042-9AAC-140F5ACCE043}" type="presParOf" srcId="{6C276C66-FA21-4CBD-BB5E-1A1BA0896D04}" destId="{FA7D4E86-8565-4252-B850-B1FC1ABBB3DA}" srcOrd="3" destOrd="0" presId="urn:microsoft.com/office/officeart/2009/3/layout/HorizontalOrganizationChart"/>
    <dgm:cxn modelId="{22B74753-4050-410E-B6B7-4B8C07741E8D}" type="presParOf" srcId="{FA7D4E86-8565-4252-B850-B1FC1ABBB3DA}" destId="{BD3BB3DD-5450-4068-858E-A82807A025F1}" srcOrd="0" destOrd="0" presId="urn:microsoft.com/office/officeart/2009/3/layout/HorizontalOrganizationChart"/>
    <dgm:cxn modelId="{D125BF3F-1FBF-4B0E-86A5-79F710FA8271}" type="presParOf" srcId="{BD3BB3DD-5450-4068-858E-A82807A025F1}" destId="{14545551-BC4C-4369-A014-B632C505AC89}" srcOrd="0" destOrd="0" presId="urn:microsoft.com/office/officeart/2009/3/layout/HorizontalOrganizationChart"/>
    <dgm:cxn modelId="{139AE3E7-5449-45D3-8F85-6A9325749186}" type="presParOf" srcId="{BD3BB3DD-5450-4068-858E-A82807A025F1}" destId="{A1763FED-98F1-4AEF-BA36-A214408AF6F7}" srcOrd="1" destOrd="0" presId="urn:microsoft.com/office/officeart/2009/3/layout/HorizontalOrganizationChart"/>
    <dgm:cxn modelId="{4D7C09BD-D3B0-4FEE-B9C9-E117DE244C1C}" type="presParOf" srcId="{FA7D4E86-8565-4252-B850-B1FC1ABBB3DA}" destId="{891AEBBF-5C44-4024-91C8-209B99AB22A7}" srcOrd="1" destOrd="0" presId="urn:microsoft.com/office/officeart/2009/3/layout/HorizontalOrganizationChart"/>
    <dgm:cxn modelId="{FC92011E-A53D-4F55-BF10-EB2607AB0F0F}" type="presParOf" srcId="{FA7D4E86-8565-4252-B850-B1FC1ABBB3DA}" destId="{1739B5C4-77BE-4F4A-BCDC-BA56F180FBF9}"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D8723-D3C8-4A80-8BD5-110FD073BE51}" type="doc">
      <dgm:prSet loTypeId="urn:microsoft.com/office/officeart/2005/8/layout/bProcess3" loCatId="process" qsTypeId="urn:microsoft.com/office/officeart/2005/8/quickstyle/simple1" qsCatId="simple" csTypeId="urn:microsoft.com/office/officeart/2005/8/colors/colorful1" csCatId="colorful" phldr="1"/>
      <dgm:spPr/>
    </dgm:pt>
    <dgm:pt modelId="{F20DA29E-63FB-4D9A-98D4-BFFC66F4DFFB}">
      <dgm:prSet phldrT="[Text]" custT="1"/>
      <dgm:spPr/>
      <dgm:t>
        <a:bodyPr/>
        <a:lstStyle/>
        <a:p>
          <a:r>
            <a:rPr lang="en-US" sz="2800"/>
            <a:t>Late 1930s</a:t>
          </a:r>
        </a:p>
      </dgm:t>
    </dgm:pt>
    <dgm:pt modelId="{70A6FF77-CCBD-45FA-9648-85BBBA7DA979}" type="parTrans" cxnId="{EE5DCD78-3126-4DFD-83AE-F2C881F8EFFA}">
      <dgm:prSet/>
      <dgm:spPr/>
      <dgm:t>
        <a:bodyPr/>
        <a:lstStyle/>
        <a:p>
          <a:endParaRPr lang="en-US"/>
        </a:p>
      </dgm:t>
    </dgm:pt>
    <dgm:pt modelId="{F1D21380-8905-44D9-9044-6DE5BB0D20EA}" type="sibTrans" cxnId="{EE5DCD78-3126-4DFD-83AE-F2C881F8EFFA}">
      <dgm:prSet/>
      <dgm:spPr/>
      <dgm:t>
        <a:bodyPr/>
        <a:lstStyle/>
        <a:p>
          <a:endParaRPr lang="en-US"/>
        </a:p>
      </dgm:t>
    </dgm:pt>
    <dgm:pt modelId="{848F695C-7059-4650-8180-AB179B56F672}">
      <dgm:prSet phldrT="[Text]" custT="1"/>
      <dgm:spPr/>
      <dgm:t>
        <a:bodyPr/>
        <a:lstStyle/>
        <a:p>
          <a:r>
            <a:rPr lang="en-US" sz="2000"/>
            <a:t>1950s</a:t>
          </a:r>
        </a:p>
      </dgm:t>
    </dgm:pt>
    <dgm:pt modelId="{69E8A0C0-D311-4938-93AC-B508C5201363}" type="parTrans" cxnId="{C70630D8-1FCA-4B98-8623-7A3C17AA87A5}">
      <dgm:prSet/>
      <dgm:spPr/>
      <dgm:t>
        <a:bodyPr/>
        <a:lstStyle/>
        <a:p>
          <a:endParaRPr lang="en-US"/>
        </a:p>
      </dgm:t>
    </dgm:pt>
    <dgm:pt modelId="{84657C17-71BD-48DE-997D-F80C135CF3CB}" type="sibTrans" cxnId="{C70630D8-1FCA-4B98-8623-7A3C17AA87A5}">
      <dgm:prSet/>
      <dgm:spPr/>
      <dgm:t>
        <a:bodyPr/>
        <a:lstStyle/>
        <a:p>
          <a:endParaRPr lang="en-US"/>
        </a:p>
      </dgm:t>
    </dgm:pt>
    <dgm:pt modelId="{6EDB7B48-802B-43EF-B7E5-97CA456D4C02}">
      <dgm:prSet phldrT="[Text]" custT="1"/>
      <dgm:spPr/>
      <dgm:t>
        <a:bodyPr/>
        <a:lstStyle/>
        <a:p>
          <a:r>
            <a:rPr lang="en-US" sz="2000"/>
            <a:t>1970s</a:t>
          </a:r>
        </a:p>
      </dgm:t>
    </dgm:pt>
    <dgm:pt modelId="{808FD4B4-5B2E-4DE8-9728-1076A26C32CA}" type="parTrans" cxnId="{67868D28-089B-459F-8506-B5D8C9D231E0}">
      <dgm:prSet/>
      <dgm:spPr/>
      <dgm:t>
        <a:bodyPr/>
        <a:lstStyle/>
        <a:p>
          <a:endParaRPr lang="en-US"/>
        </a:p>
      </dgm:t>
    </dgm:pt>
    <dgm:pt modelId="{A7BA86B2-5D8D-4B16-B1B8-88394A1BB03D}" type="sibTrans" cxnId="{67868D28-089B-459F-8506-B5D8C9D231E0}">
      <dgm:prSet/>
      <dgm:spPr/>
      <dgm:t>
        <a:bodyPr/>
        <a:lstStyle/>
        <a:p>
          <a:endParaRPr lang="en-US"/>
        </a:p>
      </dgm:t>
    </dgm:pt>
    <dgm:pt modelId="{52FCB6A4-E7B3-43F6-9289-AB9DBC37F491}">
      <dgm:prSet phldrT="[Text]" custT="1"/>
      <dgm:spPr/>
      <dgm:t>
        <a:bodyPr/>
        <a:lstStyle/>
        <a:p>
          <a:r>
            <a:rPr lang="en-US" sz="2000"/>
            <a:t>PFAS chemistry discovered</a:t>
          </a:r>
        </a:p>
      </dgm:t>
    </dgm:pt>
    <dgm:pt modelId="{44CBD16C-5779-4887-9AE8-9B38540D618C}" type="parTrans" cxnId="{0EE923E9-4901-4190-BB2F-690E4534314C}">
      <dgm:prSet/>
      <dgm:spPr/>
      <dgm:t>
        <a:bodyPr/>
        <a:lstStyle/>
        <a:p>
          <a:endParaRPr lang="en-US"/>
        </a:p>
      </dgm:t>
    </dgm:pt>
    <dgm:pt modelId="{E550A8DA-55D4-4E45-BB2A-9403EA72C2C4}" type="sibTrans" cxnId="{0EE923E9-4901-4190-BB2F-690E4534314C}">
      <dgm:prSet/>
      <dgm:spPr/>
      <dgm:t>
        <a:bodyPr/>
        <a:lstStyle/>
        <a:p>
          <a:endParaRPr lang="en-US"/>
        </a:p>
      </dgm:t>
    </dgm:pt>
    <dgm:pt modelId="{1B24EFB7-A264-411A-905B-269F4D3B7720}">
      <dgm:prSet phldrT="[Text]" custT="1"/>
      <dgm:spPr/>
      <dgm:t>
        <a:bodyPr/>
        <a:lstStyle/>
        <a:p>
          <a:r>
            <a:rPr lang="en-US" sz="1600"/>
            <a:t>PFAS  starts being used in manufacturing and consumer products</a:t>
          </a:r>
        </a:p>
      </dgm:t>
    </dgm:pt>
    <dgm:pt modelId="{2A4E74FC-46E2-4154-8041-F451530EFE8C}" type="parTrans" cxnId="{21C8F3CA-4F89-4F31-BCEA-2016EFF24D86}">
      <dgm:prSet/>
      <dgm:spPr/>
      <dgm:t>
        <a:bodyPr/>
        <a:lstStyle/>
        <a:p>
          <a:endParaRPr lang="en-US"/>
        </a:p>
      </dgm:t>
    </dgm:pt>
    <dgm:pt modelId="{ACDC07B8-A0FD-4D73-8194-519C031BECFF}" type="sibTrans" cxnId="{21C8F3CA-4F89-4F31-BCEA-2016EFF24D86}">
      <dgm:prSet/>
      <dgm:spPr/>
      <dgm:t>
        <a:bodyPr/>
        <a:lstStyle/>
        <a:p>
          <a:endParaRPr lang="en-US"/>
        </a:p>
      </dgm:t>
    </dgm:pt>
    <dgm:pt modelId="{C83D7A72-2772-4407-8D15-7011F81C223F}">
      <dgm:prSet phldrT="[Text]" custT="1"/>
      <dgm:spPr/>
      <dgm:t>
        <a:bodyPr/>
        <a:lstStyle/>
        <a:p>
          <a:r>
            <a:rPr lang="en-US" sz="1600"/>
            <a:t>First occupational health studies on PFAS in exposed workers</a:t>
          </a:r>
        </a:p>
      </dgm:t>
    </dgm:pt>
    <dgm:pt modelId="{89058B3D-1A8D-421B-A922-2D703CC7E736}" type="parTrans" cxnId="{DD8402B7-FFD1-415E-B68E-E8550729F7FD}">
      <dgm:prSet/>
      <dgm:spPr/>
      <dgm:t>
        <a:bodyPr/>
        <a:lstStyle/>
        <a:p>
          <a:endParaRPr lang="en-US"/>
        </a:p>
      </dgm:t>
    </dgm:pt>
    <dgm:pt modelId="{83CFD551-2FE8-4370-9DDC-A639A547B2CA}" type="sibTrans" cxnId="{DD8402B7-FFD1-415E-B68E-E8550729F7FD}">
      <dgm:prSet/>
      <dgm:spPr/>
      <dgm:t>
        <a:bodyPr/>
        <a:lstStyle/>
        <a:p>
          <a:endParaRPr lang="en-US"/>
        </a:p>
      </dgm:t>
    </dgm:pt>
    <dgm:pt modelId="{2520D3C2-A1DE-4739-8F0C-283B195DF033}">
      <dgm:prSet phldrT="[Text]" custT="1"/>
      <dgm:spPr/>
      <dgm:t>
        <a:bodyPr/>
        <a:lstStyle/>
        <a:p>
          <a:r>
            <a:rPr lang="en-US" sz="1600"/>
            <a:t>Outline health impacts and blood levels</a:t>
          </a:r>
        </a:p>
      </dgm:t>
    </dgm:pt>
    <dgm:pt modelId="{521E3879-B419-46B6-B672-B65269A92964}" type="parTrans" cxnId="{1AEC96EA-1B53-485F-A6C1-2E67C913A5FE}">
      <dgm:prSet/>
      <dgm:spPr/>
      <dgm:t>
        <a:bodyPr/>
        <a:lstStyle/>
        <a:p>
          <a:endParaRPr lang="en-US"/>
        </a:p>
      </dgm:t>
    </dgm:pt>
    <dgm:pt modelId="{378005CA-413E-416D-84A8-8681677A280B}" type="sibTrans" cxnId="{1AEC96EA-1B53-485F-A6C1-2E67C913A5FE}">
      <dgm:prSet/>
      <dgm:spPr/>
      <dgm:t>
        <a:bodyPr/>
        <a:lstStyle/>
        <a:p>
          <a:endParaRPr lang="en-US"/>
        </a:p>
      </dgm:t>
    </dgm:pt>
    <dgm:pt modelId="{4ECE1BBF-A8DD-4016-A343-7B64EA29BB66}">
      <dgm:prSet phldrT="[Text]"/>
      <dgm:spPr/>
      <dgm:t>
        <a:bodyPr/>
        <a:lstStyle/>
        <a:p>
          <a:r>
            <a:rPr lang="en-US"/>
            <a:t>1990s</a:t>
          </a:r>
        </a:p>
      </dgm:t>
    </dgm:pt>
    <dgm:pt modelId="{8421E486-B494-4B58-9235-79D18867ADE8}" type="parTrans" cxnId="{294E5CCF-87F5-41BB-BCAA-011B92330F4E}">
      <dgm:prSet/>
      <dgm:spPr/>
      <dgm:t>
        <a:bodyPr/>
        <a:lstStyle/>
        <a:p>
          <a:endParaRPr lang="en-US"/>
        </a:p>
      </dgm:t>
    </dgm:pt>
    <dgm:pt modelId="{BD6164B0-9280-4C5E-B2D7-070CC478610E}" type="sibTrans" cxnId="{294E5CCF-87F5-41BB-BCAA-011B92330F4E}">
      <dgm:prSet/>
      <dgm:spPr/>
      <dgm:t>
        <a:bodyPr/>
        <a:lstStyle/>
        <a:p>
          <a:endParaRPr lang="en-US"/>
        </a:p>
      </dgm:t>
    </dgm:pt>
    <dgm:pt modelId="{E50CACE0-55E8-4BBA-B845-82C5035E1214}">
      <dgm:prSet phldrT="[Text]"/>
      <dgm:spPr/>
      <dgm:t>
        <a:bodyPr/>
        <a:lstStyle/>
        <a:p>
          <a:r>
            <a:rPr lang="en-US"/>
            <a:t>PFAS found in blood samples from general population</a:t>
          </a:r>
        </a:p>
      </dgm:t>
    </dgm:pt>
    <dgm:pt modelId="{5FFF7FA8-ADF9-427E-AFC3-FF03071374C1}" type="parTrans" cxnId="{56273A60-6AF1-45E0-A494-2FC5EDF0837B}">
      <dgm:prSet/>
      <dgm:spPr/>
      <dgm:t>
        <a:bodyPr/>
        <a:lstStyle/>
        <a:p>
          <a:endParaRPr lang="en-US"/>
        </a:p>
      </dgm:t>
    </dgm:pt>
    <dgm:pt modelId="{8EC6EA24-F399-4F34-89AB-4749DFDCBB0D}" type="sibTrans" cxnId="{56273A60-6AF1-45E0-A494-2FC5EDF0837B}">
      <dgm:prSet/>
      <dgm:spPr/>
      <dgm:t>
        <a:bodyPr/>
        <a:lstStyle/>
        <a:p>
          <a:endParaRPr lang="en-US"/>
        </a:p>
      </dgm:t>
    </dgm:pt>
    <dgm:pt modelId="{E671781E-EFF0-433B-B66D-7D4789CB06D5}">
      <dgm:prSet phldrT="[Text]" custT="1"/>
      <dgm:spPr/>
      <dgm:t>
        <a:bodyPr/>
        <a:lstStyle/>
        <a:p>
          <a:r>
            <a:rPr lang="en-US" sz="2000"/>
            <a:t>Early 2000s</a:t>
          </a:r>
        </a:p>
      </dgm:t>
    </dgm:pt>
    <dgm:pt modelId="{258D335D-151E-4705-9EB9-27AB6E94742A}" type="parTrans" cxnId="{8F24F71A-3132-4E0F-8CDF-EF49F2463BEB}">
      <dgm:prSet/>
      <dgm:spPr/>
      <dgm:t>
        <a:bodyPr/>
        <a:lstStyle/>
        <a:p>
          <a:endParaRPr lang="en-US"/>
        </a:p>
      </dgm:t>
    </dgm:pt>
    <dgm:pt modelId="{65715AEF-2CC1-4F12-9FEF-40ABF09E4DB3}" type="sibTrans" cxnId="{8F24F71A-3132-4E0F-8CDF-EF49F2463BEB}">
      <dgm:prSet/>
      <dgm:spPr/>
      <dgm:t>
        <a:bodyPr/>
        <a:lstStyle/>
        <a:p>
          <a:endParaRPr lang="en-US"/>
        </a:p>
      </dgm:t>
    </dgm:pt>
    <dgm:pt modelId="{6684E321-40A6-49FF-A025-61542B337F2B}">
      <dgm:prSet phldrT="[Text]" custT="1"/>
      <dgm:spPr/>
      <dgm:t>
        <a:bodyPr/>
        <a:lstStyle/>
        <a:p>
          <a:r>
            <a:rPr lang="en-US" sz="1600"/>
            <a:t>PFAS documented in environmental samples</a:t>
          </a:r>
        </a:p>
      </dgm:t>
    </dgm:pt>
    <dgm:pt modelId="{77E88159-8459-4861-A167-0EF7F0A7F7E5}" type="parTrans" cxnId="{8A3DF61D-833C-4E4F-9DCF-B6EF02D63140}">
      <dgm:prSet/>
      <dgm:spPr/>
      <dgm:t>
        <a:bodyPr/>
        <a:lstStyle/>
        <a:p>
          <a:endParaRPr lang="en-US"/>
        </a:p>
      </dgm:t>
    </dgm:pt>
    <dgm:pt modelId="{F297C892-9EC7-4860-BB24-EEAB60B725B4}" type="sibTrans" cxnId="{8A3DF61D-833C-4E4F-9DCF-B6EF02D63140}">
      <dgm:prSet/>
      <dgm:spPr/>
      <dgm:t>
        <a:bodyPr/>
        <a:lstStyle/>
        <a:p>
          <a:endParaRPr lang="en-US"/>
        </a:p>
      </dgm:t>
    </dgm:pt>
    <dgm:pt modelId="{CE257184-CAFC-4E92-847F-516FC6B97F3C}">
      <dgm:prSet phldrT="[Text]" custT="1"/>
      <dgm:spPr/>
      <dgm:t>
        <a:bodyPr/>
        <a:lstStyle/>
        <a:p>
          <a:r>
            <a:rPr lang="en-US" sz="2000"/>
            <a:t>2016</a:t>
          </a:r>
        </a:p>
      </dgm:t>
    </dgm:pt>
    <dgm:pt modelId="{975309F1-4D54-4DAA-BA1B-6275D5CD4643}" type="parTrans" cxnId="{BBC48611-EF3E-4329-A047-AFC36F61156D}">
      <dgm:prSet/>
      <dgm:spPr/>
      <dgm:t>
        <a:bodyPr/>
        <a:lstStyle/>
        <a:p>
          <a:endParaRPr lang="en-US"/>
        </a:p>
      </dgm:t>
    </dgm:pt>
    <dgm:pt modelId="{C7CB9CAA-2F83-405E-BAEA-A792056C6562}" type="sibTrans" cxnId="{BBC48611-EF3E-4329-A047-AFC36F61156D}">
      <dgm:prSet/>
      <dgm:spPr/>
      <dgm:t>
        <a:bodyPr/>
        <a:lstStyle/>
        <a:p>
          <a:endParaRPr lang="en-US"/>
        </a:p>
      </dgm:t>
    </dgm:pt>
    <dgm:pt modelId="{7D3DD2D0-E080-473D-A0F0-97DBB557B4D9}">
      <dgm:prSet phldrT="[Text]" custT="1"/>
      <dgm:spPr/>
      <dgm:t>
        <a:bodyPr/>
        <a:lstStyle/>
        <a:p>
          <a:r>
            <a:rPr lang="en-US" sz="1600"/>
            <a:t>Lifetime drinking water health advisory issued by EPA for PFOA and PFOS</a:t>
          </a:r>
        </a:p>
      </dgm:t>
    </dgm:pt>
    <dgm:pt modelId="{79F9E4B4-EA93-4C33-B97E-5C3BF1AACE28}" type="parTrans" cxnId="{CE2FA85A-DEEB-4FAC-ABA6-F3BFD6C34626}">
      <dgm:prSet/>
      <dgm:spPr/>
      <dgm:t>
        <a:bodyPr/>
        <a:lstStyle/>
        <a:p>
          <a:endParaRPr lang="en-US"/>
        </a:p>
      </dgm:t>
    </dgm:pt>
    <dgm:pt modelId="{36C5D319-1B92-4446-A623-A53EB1F562AC}" type="sibTrans" cxnId="{CE2FA85A-DEEB-4FAC-ABA6-F3BFD6C34626}">
      <dgm:prSet/>
      <dgm:spPr/>
      <dgm:t>
        <a:bodyPr/>
        <a:lstStyle/>
        <a:p>
          <a:endParaRPr lang="en-US"/>
        </a:p>
      </dgm:t>
    </dgm:pt>
    <dgm:pt modelId="{71710766-AF0F-454F-BCD2-99646E12981D}">
      <dgm:prSet phldrT="[Text]"/>
      <dgm:spPr/>
      <dgm:t>
        <a:bodyPr/>
        <a:lstStyle/>
        <a:p>
          <a:r>
            <a:rPr lang="en-US"/>
            <a:t>2024</a:t>
          </a:r>
        </a:p>
      </dgm:t>
    </dgm:pt>
    <dgm:pt modelId="{B4285D82-575D-4155-B88D-C9E89B18BCBE}" type="parTrans" cxnId="{6949DD29-085D-405A-9B55-11BB3E2D76FA}">
      <dgm:prSet/>
      <dgm:spPr/>
      <dgm:t>
        <a:bodyPr/>
        <a:lstStyle/>
        <a:p>
          <a:endParaRPr lang="en-US"/>
        </a:p>
      </dgm:t>
    </dgm:pt>
    <dgm:pt modelId="{5C21547F-50FB-408D-AFA6-99F87794B80C}" type="sibTrans" cxnId="{6949DD29-085D-405A-9B55-11BB3E2D76FA}">
      <dgm:prSet/>
      <dgm:spPr/>
      <dgm:t>
        <a:bodyPr/>
        <a:lstStyle/>
        <a:p>
          <a:endParaRPr lang="en-US"/>
        </a:p>
      </dgm:t>
    </dgm:pt>
    <dgm:pt modelId="{F623A87A-8B6F-401A-B82B-630CBB1875FF}">
      <dgm:prSet phldrT="[Text]"/>
      <dgm:spPr/>
      <dgm:t>
        <a:bodyPr/>
        <a:lstStyle/>
        <a:p>
          <a:r>
            <a:rPr lang="en-US"/>
            <a:t>PFAS NPDWR released by EPA</a:t>
          </a:r>
        </a:p>
      </dgm:t>
    </dgm:pt>
    <dgm:pt modelId="{B2A8A2A1-F221-4290-B290-68656BA26DEB}" type="parTrans" cxnId="{A992BEFE-2584-4ED0-A4A0-DD37544BD4F1}">
      <dgm:prSet/>
      <dgm:spPr/>
      <dgm:t>
        <a:bodyPr/>
        <a:lstStyle/>
        <a:p>
          <a:endParaRPr lang="en-US"/>
        </a:p>
      </dgm:t>
    </dgm:pt>
    <dgm:pt modelId="{4459C2E1-2AAA-4D58-A603-8BAD0CD5ACFE}" type="sibTrans" cxnId="{A992BEFE-2584-4ED0-A4A0-DD37544BD4F1}">
      <dgm:prSet/>
      <dgm:spPr/>
      <dgm:t>
        <a:bodyPr/>
        <a:lstStyle/>
        <a:p>
          <a:endParaRPr lang="en-US"/>
        </a:p>
      </dgm:t>
    </dgm:pt>
    <dgm:pt modelId="{51004A5E-9AA7-4CB0-9178-DEEB605EF451}" type="pres">
      <dgm:prSet presAssocID="{569D8723-D3C8-4A80-8BD5-110FD073BE51}" presName="Name0" presStyleCnt="0">
        <dgm:presLayoutVars>
          <dgm:dir/>
          <dgm:resizeHandles val="exact"/>
        </dgm:presLayoutVars>
      </dgm:prSet>
      <dgm:spPr/>
    </dgm:pt>
    <dgm:pt modelId="{E98AFC29-EA32-4E64-A00F-B73212B42956}" type="pres">
      <dgm:prSet presAssocID="{F20DA29E-63FB-4D9A-98D4-BFFC66F4DFFB}" presName="node" presStyleLbl="node1" presStyleIdx="0" presStyleCnt="7">
        <dgm:presLayoutVars>
          <dgm:bulletEnabled val="1"/>
        </dgm:presLayoutVars>
      </dgm:prSet>
      <dgm:spPr/>
    </dgm:pt>
    <dgm:pt modelId="{9EAA86B5-F3E4-47C1-94F9-3566FA9B1387}" type="pres">
      <dgm:prSet presAssocID="{F1D21380-8905-44D9-9044-6DE5BB0D20EA}" presName="sibTrans" presStyleLbl="sibTrans1D1" presStyleIdx="0" presStyleCnt="6"/>
      <dgm:spPr/>
    </dgm:pt>
    <dgm:pt modelId="{E571730B-62BD-4B3B-971E-7B625D89FFE6}" type="pres">
      <dgm:prSet presAssocID="{F1D21380-8905-44D9-9044-6DE5BB0D20EA}" presName="connectorText" presStyleLbl="sibTrans1D1" presStyleIdx="0" presStyleCnt="6"/>
      <dgm:spPr/>
    </dgm:pt>
    <dgm:pt modelId="{663082D3-FDEA-4E15-ABA7-F2F33A8FEACF}" type="pres">
      <dgm:prSet presAssocID="{848F695C-7059-4650-8180-AB179B56F672}" presName="node" presStyleLbl="node1" presStyleIdx="1" presStyleCnt="7">
        <dgm:presLayoutVars>
          <dgm:bulletEnabled val="1"/>
        </dgm:presLayoutVars>
      </dgm:prSet>
      <dgm:spPr/>
    </dgm:pt>
    <dgm:pt modelId="{86CFC102-6EAC-4336-BF86-CF45CF995E61}" type="pres">
      <dgm:prSet presAssocID="{84657C17-71BD-48DE-997D-F80C135CF3CB}" presName="sibTrans" presStyleLbl="sibTrans1D1" presStyleIdx="1" presStyleCnt="6"/>
      <dgm:spPr/>
    </dgm:pt>
    <dgm:pt modelId="{CD5C822D-55B1-4922-8A78-0DB05EB5BDF3}" type="pres">
      <dgm:prSet presAssocID="{84657C17-71BD-48DE-997D-F80C135CF3CB}" presName="connectorText" presStyleLbl="sibTrans1D1" presStyleIdx="1" presStyleCnt="6"/>
      <dgm:spPr/>
    </dgm:pt>
    <dgm:pt modelId="{556B6DC6-D723-4C2B-BE49-806B439B1CE4}" type="pres">
      <dgm:prSet presAssocID="{6EDB7B48-802B-43EF-B7E5-97CA456D4C02}" presName="node" presStyleLbl="node1" presStyleIdx="2" presStyleCnt="7" custScaleX="135602">
        <dgm:presLayoutVars>
          <dgm:bulletEnabled val="1"/>
        </dgm:presLayoutVars>
      </dgm:prSet>
      <dgm:spPr/>
    </dgm:pt>
    <dgm:pt modelId="{D9DBFA57-1EB0-4948-9C1A-DE08639CDCF2}" type="pres">
      <dgm:prSet presAssocID="{A7BA86B2-5D8D-4B16-B1B8-88394A1BB03D}" presName="sibTrans" presStyleLbl="sibTrans1D1" presStyleIdx="2" presStyleCnt="6"/>
      <dgm:spPr/>
    </dgm:pt>
    <dgm:pt modelId="{42F4E7A2-6450-4BB8-B193-66E21ED16BC4}" type="pres">
      <dgm:prSet presAssocID="{A7BA86B2-5D8D-4B16-B1B8-88394A1BB03D}" presName="connectorText" presStyleLbl="sibTrans1D1" presStyleIdx="2" presStyleCnt="6"/>
      <dgm:spPr/>
    </dgm:pt>
    <dgm:pt modelId="{A398310B-EC80-488E-BAA0-6CFA3BE1614E}" type="pres">
      <dgm:prSet presAssocID="{4ECE1BBF-A8DD-4016-A343-7B64EA29BB66}" presName="node" presStyleLbl="node1" presStyleIdx="3" presStyleCnt="7">
        <dgm:presLayoutVars>
          <dgm:bulletEnabled val="1"/>
        </dgm:presLayoutVars>
      </dgm:prSet>
      <dgm:spPr/>
    </dgm:pt>
    <dgm:pt modelId="{EAC981DD-1E3B-466D-BE91-9FEE35B76A4A}" type="pres">
      <dgm:prSet presAssocID="{BD6164B0-9280-4C5E-B2D7-070CC478610E}" presName="sibTrans" presStyleLbl="sibTrans1D1" presStyleIdx="3" presStyleCnt="6"/>
      <dgm:spPr/>
    </dgm:pt>
    <dgm:pt modelId="{19F3A3BD-75E6-4401-96BD-44C9215C04C0}" type="pres">
      <dgm:prSet presAssocID="{BD6164B0-9280-4C5E-B2D7-070CC478610E}" presName="connectorText" presStyleLbl="sibTrans1D1" presStyleIdx="3" presStyleCnt="6"/>
      <dgm:spPr/>
    </dgm:pt>
    <dgm:pt modelId="{6115EB73-D606-4279-BB66-F11525DA292A}" type="pres">
      <dgm:prSet presAssocID="{E671781E-EFF0-433B-B66D-7D4789CB06D5}" presName="node" presStyleLbl="node1" presStyleIdx="4" presStyleCnt="7">
        <dgm:presLayoutVars>
          <dgm:bulletEnabled val="1"/>
        </dgm:presLayoutVars>
      </dgm:prSet>
      <dgm:spPr/>
    </dgm:pt>
    <dgm:pt modelId="{BB303E02-A5F2-464A-8AFA-8772BF4FF6B6}" type="pres">
      <dgm:prSet presAssocID="{65715AEF-2CC1-4F12-9FEF-40ABF09E4DB3}" presName="sibTrans" presStyleLbl="sibTrans1D1" presStyleIdx="4" presStyleCnt="6"/>
      <dgm:spPr/>
    </dgm:pt>
    <dgm:pt modelId="{9C5451E0-7789-4E46-8F14-25A5673BFE1A}" type="pres">
      <dgm:prSet presAssocID="{65715AEF-2CC1-4F12-9FEF-40ABF09E4DB3}" presName="connectorText" presStyleLbl="sibTrans1D1" presStyleIdx="4" presStyleCnt="6"/>
      <dgm:spPr/>
    </dgm:pt>
    <dgm:pt modelId="{6863C7C4-24E0-4E21-8F71-EBBCA566BE68}" type="pres">
      <dgm:prSet presAssocID="{CE257184-CAFC-4E92-847F-516FC6B97F3C}" presName="node" presStyleLbl="node1" presStyleIdx="5" presStyleCnt="7">
        <dgm:presLayoutVars>
          <dgm:bulletEnabled val="1"/>
        </dgm:presLayoutVars>
      </dgm:prSet>
      <dgm:spPr/>
    </dgm:pt>
    <dgm:pt modelId="{0BCA1E92-60E8-45FC-B7B6-C09C9047BCEC}" type="pres">
      <dgm:prSet presAssocID="{C7CB9CAA-2F83-405E-BAEA-A792056C6562}" presName="sibTrans" presStyleLbl="sibTrans1D1" presStyleIdx="5" presStyleCnt="6"/>
      <dgm:spPr/>
    </dgm:pt>
    <dgm:pt modelId="{1C8E34E1-9641-4751-8F28-6156C00E0D8D}" type="pres">
      <dgm:prSet presAssocID="{C7CB9CAA-2F83-405E-BAEA-A792056C6562}" presName="connectorText" presStyleLbl="sibTrans1D1" presStyleIdx="5" presStyleCnt="6"/>
      <dgm:spPr/>
    </dgm:pt>
    <dgm:pt modelId="{430B9DD2-7D2F-4C5D-960D-114EAB673EF3}" type="pres">
      <dgm:prSet presAssocID="{71710766-AF0F-454F-BCD2-99646E12981D}" presName="node" presStyleLbl="node1" presStyleIdx="6" presStyleCnt="7">
        <dgm:presLayoutVars>
          <dgm:bulletEnabled val="1"/>
        </dgm:presLayoutVars>
      </dgm:prSet>
      <dgm:spPr/>
    </dgm:pt>
  </dgm:ptLst>
  <dgm:cxnLst>
    <dgm:cxn modelId="{BBC48611-EF3E-4329-A047-AFC36F61156D}" srcId="{569D8723-D3C8-4A80-8BD5-110FD073BE51}" destId="{CE257184-CAFC-4E92-847F-516FC6B97F3C}" srcOrd="5" destOrd="0" parTransId="{975309F1-4D54-4DAA-BA1B-6275D5CD4643}" sibTransId="{C7CB9CAA-2F83-405E-BAEA-A792056C6562}"/>
    <dgm:cxn modelId="{CB261A15-6146-4F0D-986E-ECB6B9686B89}" type="presOf" srcId="{2520D3C2-A1DE-4739-8F0C-283B195DF033}" destId="{556B6DC6-D723-4C2B-BE49-806B439B1CE4}" srcOrd="0" destOrd="2" presId="urn:microsoft.com/office/officeart/2005/8/layout/bProcess3"/>
    <dgm:cxn modelId="{8F24F71A-3132-4E0F-8CDF-EF49F2463BEB}" srcId="{569D8723-D3C8-4A80-8BD5-110FD073BE51}" destId="{E671781E-EFF0-433B-B66D-7D4789CB06D5}" srcOrd="4" destOrd="0" parTransId="{258D335D-151E-4705-9EB9-27AB6E94742A}" sibTransId="{65715AEF-2CC1-4F12-9FEF-40ABF09E4DB3}"/>
    <dgm:cxn modelId="{A1BA301B-DF9B-4F37-A616-D88788C0BF87}" type="presOf" srcId="{F623A87A-8B6F-401A-B82B-630CBB1875FF}" destId="{430B9DD2-7D2F-4C5D-960D-114EAB673EF3}" srcOrd="0" destOrd="1" presId="urn:microsoft.com/office/officeart/2005/8/layout/bProcess3"/>
    <dgm:cxn modelId="{8A3DF61D-833C-4E4F-9DCF-B6EF02D63140}" srcId="{E671781E-EFF0-433B-B66D-7D4789CB06D5}" destId="{6684E321-40A6-49FF-A025-61542B337F2B}" srcOrd="0" destOrd="0" parTransId="{77E88159-8459-4861-A167-0EF7F0A7F7E5}" sibTransId="{F297C892-9EC7-4860-BB24-EEAB60B725B4}"/>
    <dgm:cxn modelId="{E2137D21-BD9F-4BC9-A393-E23086FEE36E}" type="presOf" srcId="{7D3DD2D0-E080-473D-A0F0-97DBB557B4D9}" destId="{6863C7C4-24E0-4E21-8F71-EBBCA566BE68}" srcOrd="0" destOrd="1" presId="urn:microsoft.com/office/officeart/2005/8/layout/bProcess3"/>
    <dgm:cxn modelId="{2708D527-990F-4BD4-8DD5-8260F274A8FD}" type="presOf" srcId="{E671781E-EFF0-433B-B66D-7D4789CB06D5}" destId="{6115EB73-D606-4279-BB66-F11525DA292A}" srcOrd="0" destOrd="0" presId="urn:microsoft.com/office/officeart/2005/8/layout/bProcess3"/>
    <dgm:cxn modelId="{67868D28-089B-459F-8506-B5D8C9D231E0}" srcId="{569D8723-D3C8-4A80-8BD5-110FD073BE51}" destId="{6EDB7B48-802B-43EF-B7E5-97CA456D4C02}" srcOrd="2" destOrd="0" parTransId="{808FD4B4-5B2E-4DE8-9728-1076A26C32CA}" sibTransId="{A7BA86B2-5D8D-4B16-B1B8-88394A1BB03D}"/>
    <dgm:cxn modelId="{6949DD29-085D-405A-9B55-11BB3E2D76FA}" srcId="{569D8723-D3C8-4A80-8BD5-110FD073BE51}" destId="{71710766-AF0F-454F-BCD2-99646E12981D}" srcOrd="6" destOrd="0" parTransId="{B4285D82-575D-4155-B88D-C9E89B18BCBE}" sibTransId="{5C21547F-50FB-408D-AFA6-99F87794B80C}"/>
    <dgm:cxn modelId="{11BB7337-9A16-4060-8A55-FAD8C67093B1}" type="presOf" srcId="{F1D21380-8905-44D9-9044-6DE5BB0D20EA}" destId="{9EAA86B5-F3E4-47C1-94F9-3566FA9B1387}" srcOrd="0" destOrd="0" presId="urn:microsoft.com/office/officeart/2005/8/layout/bProcess3"/>
    <dgm:cxn modelId="{03921D3F-22CA-413B-887A-2F3B0E72BF1F}" type="presOf" srcId="{65715AEF-2CC1-4F12-9FEF-40ABF09E4DB3}" destId="{BB303E02-A5F2-464A-8AFA-8772BF4FF6B6}" srcOrd="0" destOrd="0" presId="urn:microsoft.com/office/officeart/2005/8/layout/bProcess3"/>
    <dgm:cxn modelId="{FCA89C3F-7A0B-40A4-991A-60215878102F}" type="presOf" srcId="{848F695C-7059-4650-8180-AB179B56F672}" destId="{663082D3-FDEA-4E15-ABA7-F2F33A8FEACF}" srcOrd="0" destOrd="0" presId="urn:microsoft.com/office/officeart/2005/8/layout/bProcess3"/>
    <dgm:cxn modelId="{97D2B25C-E249-4B14-951B-10E71770242E}" type="presOf" srcId="{569D8723-D3C8-4A80-8BD5-110FD073BE51}" destId="{51004A5E-9AA7-4CB0-9178-DEEB605EF451}" srcOrd="0" destOrd="0" presId="urn:microsoft.com/office/officeart/2005/8/layout/bProcess3"/>
    <dgm:cxn modelId="{56273A60-6AF1-45E0-A494-2FC5EDF0837B}" srcId="{4ECE1BBF-A8DD-4016-A343-7B64EA29BB66}" destId="{E50CACE0-55E8-4BBA-B845-82C5035E1214}" srcOrd="0" destOrd="0" parTransId="{5FFF7FA8-ADF9-427E-AFC3-FF03071374C1}" sibTransId="{8EC6EA24-F399-4F34-89AB-4749DFDCBB0D}"/>
    <dgm:cxn modelId="{BBEF2D41-47AD-4A20-B2D3-CC7281537D77}" type="presOf" srcId="{C83D7A72-2772-4407-8D15-7011F81C223F}" destId="{556B6DC6-D723-4C2B-BE49-806B439B1CE4}" srcOrd="0" destOrd="1" presId="urn:microsoft.com/office/officeart/2005/8/layout/bProcess3"/>
    <dgm:cxn modelId="{BA305F42-8BF4-48A8-B233-B7C466E6CF66}" type="presOf" srcId="{C7CB9CAA-2F83-405E-BAEA-A792056C6562}" destId="{0BCA1E92-60E8-45FC-B7B6-C09C9047BCEC}" srcOrd="0" destOrd="0" presId="urn:microsoft.com/office/officeart/2005/8/layout/bProcess3"/>
    <dgm:cxn modelId="{4116AA6F-A07D-461C-B4D6-3142D2CBF0B6}" type="presOf" srcId="{F20DA29E-63FB-4D9A-98D4-BFFC66F4DFFB}" destId="{E98AFC29-EA32-4E64-A00F-B73212B42956}" srcOrd="0" destOrd="0" presId="urn:microsoft.com/office/officeart/2005/8/layout/bProcess3"/>
    <dgm:cxn modelId="{D4187175-1737-47FD-B52A-AB533C4A022D}" type="presOf" srcId="{52FCB6A4-E7B3-43F6-9289-AB9DBC37F491}" destId="{E98AFC29-EA32-4E64-A00F-B73212B42956}" srcOrd="0" destOrd="1" presId="urn:microsoft.com/office/officeart/2005/8/layout/bProcess3"/>
    <dgm:cxn modelId="{EF8A8076-D2D5-493E-B288-4E681BB2C834}" type="presOf" srcId="{BD6164B0-9280-4C5E-B2D7-070CC478610E}" destId="{19F3A3BD-75E6-4401-96BD-44C9215C04C0}" srcOrd="1" destOrd="0" presId="urn:microsoft.com/office/officeart/2005/8/layout/bProcess3"/>
    <dgm:cxn modelId="{EE5DCD78-3126-4DFD-83AE-F2C881F8EFFA}" srcId="{569D8723-D3C8-4A80-8BD5-110FD073BE51}" destId="{F20DA29E-63FB-4D9A-98D4-BFFC66F4DFFB}" srcOrd="0" destOrd="0" parTransId="{70A6FF77-CCBD-45FA-9648-85BBBA7DA979}" sibTransId="{F1D21380-8905-44D9-9044-6DE5BB0D20EA}"/>
    <dgm:cxn modelId="{CE2FA85A-DEEB-4FAC-ABA6-F3BFD6C34626}" srcId="{CE257184-CAFC-4E92-847F-516FC6B97F3C}" destId="{7D3DD2D0-E080-473D-A0F0-97DBB557B4D9}" srcOrd="0" destOrd="0" parTransId="{79F9E4B4-EA93-4C33-B97E-5C3BF1AACE28}" sibTransId="{36C5D319-1B92-4446-A623-A53EB1F562AC}"/>
    <dgm:cxn modelId="{67E87088-DBA6-4834-83C7-AB2E999CEACB}" type="presOf" srcId="{84657C17-71BD-48DE-997D-F80C135CF3CB}" destId="{86CFC102-6EAC-4336-BF86-CF45CF995E61}" srcOrd="0" destOrd="0" presId="urn:microsoft.com/office/officeart/2005/8/layout/bProcess3"/>
    <dgm:cxn modelId="{4B61B093-5AB9-4E4B-BF9F-989F839EB2E3}" type="presOf" srcId="{71710766-AF0F-454F-BCD2-99646E12981D}" destId="{430B9DD2-7D2F-4C5D-960D-114EAB673EF3}" srcOrd="0" destOrd="0" presId="urn:microsoft.com/office/officeart/2005/8/layout/bProcess3"/>
    <dgm:cxn modelId="{680D5495-1CE6-4AAF-A692-EDBDEBFA9BFA}" type="presOf" srcId="{4ECE1BBF-A8DD-4016-A343-7B64EA29BB66}" destId="{A398310B-EC80-488E-BAA0-6CFA3BE1614E}" srcOrd="0" destOrd="0" presId="urn:microsoft.com/office/officeart/2005/8/layout/bProcess3"/>
    <dgm:cxn modelId="{8BA132A9-CFFF-4DDA-8E2D-E5F372815732}" type="presOf" srcId="{E50CACE0-55E8-4BBA-B845-82C5035E1214}" destId="{A398310B-EC80-488E-BAA0-6CFA3BE1614E}" srcOrd="0" destOrd="1" presId="urn:microsoft.com/office/officeart/2005/8/layout/bProcess3"/>
    <dgm:cxn modelId="{6E1C11AA-E085-4BF3-ACEE-EB21B290726C}" type="presOf" srcId="{A7BA86B2-5D8D-4B16-B1B8-88394A1BB03D}" destId="{D9DBFA57-1EB0-4948-9C1A-DE08639CDCF2}" srcOrd="0" destOrd="0" presId="urn:microsoft.com/office/officeart/2005/8/layout/bProcess3"/>
    <dgm:cxn modelId="{A16F61B5-BE19-41B5-A9F0-C3FD2D6BB0C3}" type="presOf" srcId="{F1D21380-8905-44D9-9044-6DE5BB0D20EA}" destId="{E571730B-62BD-4B3B-971E-7B625D89FFE6}" srcOrd="1" destOrd="0" presId="urn:microsoft.com/office/officeart/2005/8/layout/bProcess3"/>
    <dgm:cxn modelId="{F7D6C8B5-53D4-4517-B3F5-2E2FAA025AFF}" type="presOf" srcId="{84657C17-71BD-48DE-997D-F80C135CF3CB}" destId="{CD5C822D-55B1-4922-8A78-0DB05EB5BDF3}" srcOrd="1" destOrd="0" presId="urn:microsoft.com/office/officeart/2005/8/layout/bProcess3"/>
    <dgm:cxn modelId="{DD8402B7-FFD1-415E-B68E-E8550729F7FD}" srcId="{6EDB7B48-802B-43EF-B7E5-97CA456D4C02}" destId="{C83D7A72-2772-4407-8D15-7011F81C223F}" srcOrd="0" destOrd="0" parTransId="{89058B3D-1A8D-421B-A922-2D703CC7E736}" sibTransId="{83CFD551-2FE8-4370-9DDC-A639A547B2CA}"/>
    <dgm:cxn modelId="{5A5351BE-4631-497A-8D24-D5989C40BD4F}" type="presOf" srcId="{BD6164B0-9280-4C5E-B2D7-070CC478610E}" destId="{EAC981DD-1E3B-466D-BE91-9FEE35B76A4A}" srcOrd="0" destOrd="0" presId="urn:microsoft.com/office/officeart/2005/8/layout/bProcess3"/>
    <dgm:cxn modelId="{9DBBF6C9-4BF5-4FBA-BE7F-0C0A19C8860D}" type="presOf" srcId="{1B24EFB7-A264-411A-905B-269F4D3B7720}" destId="{663082D3-FDEA-4E15-ABA7-F2F33A8FEACF}" srcOrd="0" destOrd="1" presId="urn:microsoft.com/office/officeart/2005/8/layout/bProcess3"/>
    <dgm:cxn modelId="{21C8F3CA-4F89-4F31-BCEA-2016EFF24D86}" srcId="{848F695C-7059-4650-8180-AB179B56F672}" destId="{1B24EFB7-A264-411A-905B-269F4D3B7720}" srcOrd="0" destOrd="0" parTransId="{2A4E74FC-46E2-4154-8041-F451530EFE8C}" sibTransId="{ACDC07B8-A0FD-4D73-8194-519C031BECFF}"/>
    <dgm:cxn modelId="{066E22CB-0CFB-42EA-9446-6628CBE0C7E3}" type="presOf" srcId="{CE257184-CAFC-4E92-847F-516FC6B97F3C}" destId="{6863C7C4-24E0-4E21-8F71-EBBCA566BE68}" srcOrd="0" destOrd="0" presId="urn:microsoft.com/office/officeart/2005/8/layout/bProcess3"/>
    <dgm:cxn modelId="{2D36E6CD-BEEF-4D44-84DE-BB1F64B0DBB7}" type="presOf" srcId="{A7BA86B2-5D8D-4B16-B1B8-88394A1BB03D}" destId="{42F4E7A2-6450-4BB8-B193-66E21ED16BC4}" srcOrd="1" destOrd="0" presId="urn:microsoft.com/office/officeart/2005/8/layout/bProcess3"/>
    <dgm:cxn modelId="{294E5CCF-87F5-41BB-BCAA-011B92330F4E}" srcId="{569D8723-D3C8-4A80-8BD5-110FD073BE51}" destId="{4ECE1BBF-A8DD-4016-A343-7B64EA29BB66}" srcOrd="3" destOrd="0" parTransId="{8421E486-B494-4B58-9235-79D18867ADE8}" sibTransId="{BD6164B0-9280-4C5E-B2D7-070CC478610E}"/>
    <dgm:cxn modelId="{C70630D8-1FCA-4B98-8623-7A3C17AA87A5}" srcId="{569D8723-D3C8-4A80-8BD5-110FD073BE51}" destId="{848F695C-7059-4650-8180-AB179B56F672}" srcOrd="1" destOrd="0" parTransId="{69E8A0C0-D311-4938-93AC-B508C5201363}" sibTransId="{84657C17-71BD-48DE-997D-F80C135CF3CB}"/>
    <dgm:cxn modelId="{4FF897DC-80CD-4020-91DC-14337ABDAFE9}" type="presOf" srcId="{6684E321-40A6-49FF-A025-61542B337F2B}" destId="{6115EB73-D606-4279-BB66-F11525DA292A}" srcOrd="0" destOrd="1" presId="urn:microsoft.com/office/officeart/2005/8/layout/bProcess3"/>
    <dgm:cxn modelId="{44A6E5E8-7158-46C8-BE9E-F7194235B86B}" type="presOf" srcId="{6EDB7B48-802B-43EF-B7E5-97CA456D4C02}" destId="{556B6DC6-D723-4C2B-BE49-806B439B1CE4}" srcOrd="0" destOrd="0" presId="urn:microsoft.com/office/officeart/2005/8/layout/bProcess3"/>
    <dgm:cxn modelId="{0EE923E9-4901-4190-BB2F-690E4534314C}" srcId="{F20DA29E-63FB-4D9A-98D4-BFFC66F4DFFB}" destId="{52FCB6A4-E7B3-43F6-9289-AB9DBC37F491}" srcOrd="0" destOrd="0" parTransId="{44CBD16C-5779-4887-9AE8-9B38540D618C}" sibTransId="{E550A8DA-55D4-4E45-BB2A-9403EA72C2C4}"/>
    <dgm:cxn modelId="{1AEC96EA-1B53-485F-A6C1-2E67C913A5FE}" srcId="{6EDB7B48-802B-43EF-B7E5-97CA456D4C02}" destId="{2520D3C2-A1DE-4739-8F0C-283B195DF033}" srcOrd="1" destOrd="0" parTransId="{521E3879-B419-46B6-B672-B65269A92964}" sibTransId="{378005CA-413E-416D-84A8-8681677A280B}"/>
    <dgm:cxn modelId="{C8BA11EF-2184-4E47-8EC5-DD777421F2B6}" type="presOf" srcId="{65715AEF-2CC1-4F12-9FEF-40ABF09E4DB3}" destId="{9C5451E0-7789-4E46-8F14-25A5673BFE1A}" srcOrd="1" destOrd="0" presId="urn:microsoft.com/office/officeart/2005/8/layout/bProcess3"/>
    <dgm:cxn modelId="{C89671F0-D09E-4DEB-9C3E-374741DA0F2B}" type="presOf" srcId="{C7CB9CAA-2F83-405E-BAEA-A792056C6562}" destId="{1C8E34E1-9641-4751-8F28-6156C00E0D8D}" srcOrd="1" destOrd="0" presId="urn:microsoft.com/office/officeart/2005/8/layout/bProcess3"/>
    <dgm:cxn modelId="{A992BEFE-2584-4ED0-A4A0-DD37544BD4F1}" srcId="{71710766-AF0F-454F-BCD2-99646E12981D}" destId="{F623A87A-8B6F-401A-B82B-630CBB1875FF}" srcOrd="0" destOrd="0" parTransId="{B2A8A2A1-F221-4290-B290-68656BA26DEB}" sibTransId="{4459C2E1-2AAA-4D58-A603-8BAD0CD5ACFE}"/>
    <dgm:cxn modelId="{12E4BDAE-2FBC-4312-AAA1-7F2FABE223E8}" type="presParOf" srcId="{51004A5E-9AA7-4CB0-9178-DEEB605EF451}" destId="{E98AFC29-EA32-4E64-A00F-B73212B42956}" srcOrd="0" destOrd="0" presId="urn:microsoft.com/office/officeart/2005/8/layout/bProcess3"/>
    <dgm:cxn modelId="{0A13F18A-7DC1-4F9E-9D4B-2C13E90ECB59}" type="presParOf" srcId="{51004A5E-9AA7-4CB0-9178-DEEB605EF451}" destId="{9EAA86B5-F3E4-47C1-94F9-3566FA9B1387}" srcOrd="1" destOrd="0" presId="urn:microsoft.com/office/officeart/2005/8/layout/bProcess3"/>
    <dgm:cxn modelId="{08211343-B6A6-4EAA-9DBB-996445C92C99}" type="presParOf" srcId="{9EAA86B5-F3E4-47C1-94F9-3566FA9B1387}" destId="{E571730B-62BD-4B3B-971E-7B625D89FFE6}" srcOrd="0" destOrd="0" presId="urn:microsoft.com/office/officeart/2005/8/layout/bProcess3"/>
    <dgm:cxn modelId="{5213D592-75FD-4184-83FE-413674BD97E7}" type="presParOf" srcId="{51004A5E-9AA7-4CB0-9178-DEEB605EF451}" destId="{663082D3-FDEA-4E15-ABA7-F2F33A8FEACF}" srcOrd="2" destOrd="0" presId="urn:microsoft.com/office/officeart/2005/8/layout/bProcess3"/>
    <dgm:cxn modelId="{A277DC56-85F1-4694-BBEB-A0C761124C8B}" type="presParOf" srcId="{51004A5E-9AA7-4CB0-9178-DEEB605EF451}" destId="{86CFC102-6EAC-4336-BF86-CF45CF995E61}" srcOrd="3" destOrd="0" presId="urn:microsoft.com/office/officeart/2005/8/layout/bProcess3"/>
    <dgm:cxn modelId="{125DC4E1-7B0A-4544-ADE3-ED36C06B990F}" type="presParOf" srcId="{86CFC102-6EAC-4336-BF86-CF45CF995E61}" destId="{CD5C822D-55B1-4922-8A78-0DB05EB5BDF3}" srcOrd="0" destOrd="0" presId="urn:microsoft.com/office/officeart/2005/8/layout/bProcess3"/>
    <dgm:cxn modelId="{758F5242-E653-4FD6-B17D-4606FADE4DD9}" type="presParOf" srcId="{51004A5E-9AA7-4CB0-9178-DEEB605EF451}" destId="{556B6DC6-D723-4C2B-BE49-806B439B1CE4}" srcOrd="4" destOrd="0" presId="urn:microsoft.com/office/officeart/2005/8/layout/bProcess3"/>
    <dgm:cxn modelId="{EBD1FE6C-8875-4D0E-9298-BA622ABCBA92}" type="presParOf" srcId="{51004A5E-9AA7-4CB0-9178-DEEB605EF451}" destId="{D9DBFA57-1EB0-4948-9C1A-DE08639CDCF2}" srcOrd="5" destOrd="0" presId="urn:microsoft.com/office/officeart/2005/8/layout/bProcess3"/>
    <dgm:cxn modelId="{20132229-B473-4AFF-A23D-821C20A7C069}" type="presParOf" srcId="{D9DBFA57-1EB0-4948-9C1A-DE08639CDCF2}" destId="{42F4E7A2-6450-4BB8-B193-66E21ED16BC4}" srcOrd="0" destOrd="0" presId="urn:microsoft.com/office/officeart/2005/8/layout/bProcess3"/>
    <dgm:cxn modelId="{0E9C6023-75E5-4D07-84C3-6183D27E1C04}" type="presParOf" srcId="{51004A5E-9AA7-4CB0-9178-DEEB605EF451}" destId="{A398310B-EC80-488E-BAA0-6CFA3BE1614E}" srcOrd="6" destOrd="0" presId="urn:microsoft.com/office/officeart/2005/8/layout/bProcess3"/>
    <dgm:cxn modelId="{7A8382F0-1B50-4706-A910-67B4685F0605}" type="presParOf" srcId="{51004A5E-9AA7-4CB0-9178-DEEB605EF451}" destId="{EAC981DD-1E3B-466D-BE91-9FEE35B76A4A}" srcOrd="7" destOrd="0" presId="urn:microsoft.com/office/officeart/2005/8/layout/bProcess3"/>
    <dgm:cxn modelId="{011D7E0E-ABF6-4231-A1E5-D1DAA56B52F6}" type="presParOf" srcId="{EAC981DD-1E3B-466D-BE91-9FEE35B76A4A}" destId="{19F3A3BD-75E6-4401-96BD-44C9215C04C0}" srcOrd="0" destOrd="0" presId="urn:microsoft.com/office/officeart/2005/8/layout/bProcess3"/>
    <dgm:cxn modelId="{AAE28CDA-1156-4564-A867-F84726E81AD9}" type="presParOf" srcId="{51004A5E-9AA7-4CB0-9178-DEEB605EF451}" destId="{6115EB73-D606-4279-BB66-F11525DA292A}" srcOrd="8" destOrd="0" presId="urn:microsoft.com/office/officeart/2005/8/layout/bProcess3"/>
    <dgm:cxn modelId="{23928544-3A7E-49AE-B9F4-38BD3C8F1F09}" type="presParOf" srcId="{51004A5E-9AA7-4CB0-9178-DEEB605EF451}" destId="{BB303E02-A5F2-464A-8AFA-8772BF4FF6B6}" srcOrd="9" destOrd="0" presId="urn:microsoft.com/office/officeart/2005/8/layout/bProcess3"/>
    <dgm:cxn modelId="{CAFC832B-4A41-4CE8-AEBB-0A62EFB20962}" type="presParOf" srcId="{BB303E02-A5F2-464A-8AFA-8772BF4FF6B6}" destId="{9C5451E0-7789-4E46-8F14-25A5673BFE1A}" srcOrd="0" destOrd="0" presId="urn:microsoft.com/office/officeart/2005/8/layout/bProcess3"/>
    <dgm:cxn modelId="{279BBBC2-D4A9-4534-AEA2-5866473884BC}" type="presParOf" srcId="{51004A5E-9AA7-4CB0-9178-DEEB605EF451}" destId="{6863C7C4-24E0-4E21-8F71-EBBCA566BE68}" srcOrd="10" destOrd="0" presId="urn:microsoft.com/office/officeart/2005/8/layout/bProcess3"/>
    <dgm:cxn modelId="{41194CF5-5137-45BF-8908-E57AEF4299C4}" type="presParOf" srcId="{51004A5E-9AA7-4CB0-9178-DEEB605EF451}" destId="{0BCA1E92-60E8-45FC-B7B6-C09C9047BCEC}" srcOrd="11" destOrd="0" presId="urn:microsoft.com/office/officeart/2005/8/layout/bProcess3"/>
    <dgm:cxn modelId="{FA066334-E693-4D53-8596-E4CA6516C625}" type="presParOf" srcId="{0BCA1E92-60E8-45FC-B7B6-C09C9047BCEC}" destId="{1C8E34E1-9641-4751-8F28-6156C00E0D8D}" srcOrd="0" destOrd="0" presId="urn:microsoft.com/office/officeart/2005/8/layout/bProcess3"/>
    <dgm:cxn modelId="{90A2AE7D-D94F-4ACC-B03A-5867CBC1BC3D}" type="presParOf" srcId="{51004A5E-9AA7-4CB0-9178-DEEB605EF451}" destId="{430B9DD2-7D2F-4C5D-960D-114EAB673EF3}"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1C767-8C5E-4AF6-86CD-146D9C67E27E}"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FA8FDE6D-E67E-4D27-BE57-31FF40BFB9E4}">
      <dgm:prSet/>
      <dgm:spPr/>
      <dgm:t>
        <a:bodyPr/>
        <a:lstStyle/>
        <a:p>
          <a:r>
            <a:rPr lang="en-US" b="1"/>
            <a:t>Specifically designed to not break down </a:t>
          </a:r>
        </a:p>
      </dgm:t>
    </dgm:pt>
    <dgm:pt modelId="{59DCFAA6-1C5D-437B-B9F7-41C72C462E01}" type="parTrans" cxnId="{F028DB65-B524-4AD7-B0B6-1BB5976850AF}">
      <dgm:prSet/>
      <dgm:spPr/>
      <dgm:t>
        <a:bodyPr/>
        <a:lstStyle/>
        <a:p>
          <a:endParaRPr lang="en-US" b="1"/>
        </a:p>
      </dgm:t>
    </dgm:pt>
    <dgm:pt modelId="{C0757447-72B9-428C-AEF0-30C8BD5872A0}" type="sibTrans" cxnId="{F028DB65-B524-4AD7-B0B6-1BB5976850AF}">
      <dgm:prSet/>
      <dgm:spPr/>
      <dgm:t>
        <a:bodyPr/>
        <a:lstStyle/>
        <a:p>
          <a:endParaRPr lang="en-US" b="1"/>
        </a:p>
      </dgm:t>
    </dgm:pt>
    <dgm:pt modelId="{53258F52-121F-4932-AABA-0B6A6CBF9C61}">
      <dgm:prSet/>
      <dgm:spPr/>
      <dgm:t>
        <a:bodyPr/>
        <a:lstStyle/>
        <a:p>
          <a:r>
            <a:rPr lang="en-US" b="1"/>
            <a:t>Carbon-fluorine bond is one of the strongest chemical bonds </a:t>
          </a:r>
        </a:p>
      </dgm:t>
    </dgm:pt>
    <dgm:pt modelId="{143995EA-9CFF-4870-9112-40D4B3E2B53D}" type="parTrans" cxnId="{013B43DC-E57D-43B4-B239-91039E259506}">
      <dgm:prSet/>
      <dgm:spPr/>
      <dgm:t>
        <a:bodyPr/>
        <a:lstStyle/>
        <a:p>
          <a:endParaRPr lang="en-US" b="1"/>
        </a:p>
      </dgm:t>
    </dgm:pt>
    <dgm:pt modelId="{7343408E-07FE-43A5-9B9C-39229B8B8A6F}" type="sibTrans" cxnId="{013B43DC-E57D-43B4-B239-91039E259506}">
      <dgm:prSet/>
      <dgm:spPr/>
      <dgm:t>
        <a:bodyPr/>
        <a:lstStyle/>
        <a:p>
          <a:endParaRPr lang="en-US" b="1"/>
        </a:p>
      </dgm:t>
    </dgm:pt>
    <dgm:pt modelId="{6CEE1147-173F-4A4F-9125-8D36ACFD1DAF}">
      <dgm:prSet/>
      <dgm:spPr/>
      <dgm:t>
        <a:bodyPr/>
        <a:lstStyle/>
        <a:p>
          <a:r>
            <a:rPr lang="en-US" b="1"/>
            <a:t>Present in nearly all Americans </a:t>
          </a:r>
        </a:p>
      </dgm:t>
    </dgm:pt>
    <dgm:pt modelId="{6E9FCBD5-B4DD-46BA-8DE4-210B2643373F}" type="parTrans" cxnId="{005E6EFF-8A2A-44E6-8ADC-3D53A8670E88}">
      <dgm:prSet/>
      <dgm:spPr/>
      <dgm:t>
        <a:bodyPr/>
        <a:lstStyle/>
        <a:p>
          <a:endParaRPr lang="en-US" b="1"/>
        </a:p>
      </dgm:t>
    </dgm:pt>
    <dgm:pt modelId="{9C7EB834-1920-4CE4-BE39-9F36A0603418}" type="sibTrans" cxnId="{005E6EFF-8A2A-44E6-8ADC-3D53A8670E88}">
      <dgm:prSet/>
      <dgm:spPr/>
      <dgm:t>
        <a:bodyPr/>
        <a:lstStyle/>
        <a:p>
          <a:endParaRPr lang="en-US" b="1"/>
        </a:p>
      </dgm:t>
    </dgm:pt>
    <dgm:pt modelId="{7E2CF9A8-5DF9-40AA-BECA-4F4312A9811D}">
      <dgm:prSet/>
      <dgm:spPr/>
      <dgm:t>
        <a:bodyPr/>
        <a:lstStyle/>
        <a:p>
          <a:r>
            <a:rPr lang="en-US" b="1"/>
            <a:t>Bioaccumulates – health effects worsen as it does </a:t>
          </a:r>
        </a:p>
      </dgm:t>
    </dgm:pt>
    <dgm:pt modelId="{10B8D402-C2A2-4E05-9140-98316CC2BADE}" type="parTrans" cxnId="{F873A459-31F0-4933-BE06-D624AAAAEE2D}">
      <dgm:prSet/>
      <dgm:spPr/>
      <dgm:t>
        <a:bodyPr/>
        <a:lstStyle/>
        <a:p>
          <a:endParaRPr lang="en-US" b="1"/>
        </a:p>
      </dgm:t>
    </dgm:pt>
    <dgm:pt modelId="{578E80F5-1657-4E1E-BF81-A0A9ABB8B9A2}" type="sibTrans" cxnId="{F873A459-31F0-4933-BE06-D624AAAAEE2D}">
      <dgm:prSet/>
      <dgm:spPr/>
      <dgm:t>
        <a:bodyPr/>
        <a:lstStyle/>
        <a:p>
          <a:endParaRPr lang="en-US" b="1"/>
        </a:p>
      </dgm:t>
    </dgm:pt>
    <dgm:pt modelId="{F164A7CD-D9D3-41CD-BBEE-1C9D34314D6B}" type="pres">
      <dgm:prSet presAssocID="{F8F1C767-8C5E-4AF6-86CD-146D9C67E27E}" presName="linear" presStyleCnt="0">
        <dgm:presLayoutVars>
          <dgm:animLvl val="lvl"/>
          <dgm:resizeHandles val="exact"/>
        </dgm:presLayoutVars>
      </dgm:prSet>
      <dgm:spPr/>
    </dgm:pt>
    <dgm:pt modelId="{0E436B4B-C56E-49D9-84B3-8BA11018E1F5}" type="pres">
      <dgm:prSet presAssocID="{FA8FDE6D-E67E-4D27-BE57-31FF40BFB9E4}" presName="parentText" presStyleLbl="node1" presStyleIdx="0" presStyleCnt="4">
        <dgm:presLayoutVars>
          <dgm:chMax val="0"/>
          <dgm:bulletEnabled val="1"/>
        </dgm:presLayoutVars>
      </dgm:prSet>
      <dgm:spPr/>
    </dgm:pt>
    <dgm:pt modelId="{377A2C1D-F050-4904-BE7B-2E3F8D5A742E}" type="pres">
      <dgm:prSet presAssocID="{C0757447-72B9-428C-AEF0-30C8BD5872A0}" presName="spacer" presStyleCnt="0"/>
      <dgm:spPr/>
    </dgm:pt>
    <dgm:pt modelId="{B7C8EF15-B7A0-4801-8C1A-9B6C93CE97CE}" type="pres">
      <dgm:prSet presAssocID="{53258F52-121F-4932-AABA-0B6A6CBF9C61}" presName="parentText" presStyleLbl="node1" presStyleIdx="1" presStyleCnt="4">
        <dgm:presLayoutVars>
          <dgm:chMax val="0"/>
          <dgm:bulletEnabled val="1"/>
        </dgm:presLayoutVars>
      </dgm:prSet>
      <dgm:spPr/>
    </dgm:pt>
    <dgm:pt modelId="{C1AE2F71-FC57-44A2-8A27-53F14B796DA4}" type="pres">
      <dgm:prSet presAssocID="{7343408E-07FE-43A5-9B9C-39229B8B8A6F}" presName="spacer" presStyleCnt="0"/>
      <dgm:spPr/>
    </dgm:pt>
    <dgm:pt modelId="{E3E3F22F-322B-48BA-8E2E-2034EB0D97AB}" type="pres">
      <dgm:prSet presAssocID="{6CEE1147-173F-4A4F-9125-8D36ACFD1DAF}" presName="parentText" presStyleLbl="node1" presStyleIdx="2" presStyleCnt="4">
        <dgm:presLayoutVars>
          <dgm:chMax val="0"/>
          <dgm:bulletEnabled val="1"/>
        </dgm:presLayoutVars>
      </dgm:prSet>
      <dgm:spPr/>
    </dgm:pt>
    <dgm:pt modelId="{BAB9176F-3067-4B69-829D-75D6C5CCCE34}" type="pres">
      <dgm:prSet presAssocID="{9C7EB834-1920-4CE4-BE39-9F36A0603418}" presName="spacer" presStyleCnt="0"/>
      <dgm:spPr/>
    </dgm:pt>
    <dgm:pt modelId="{366B5A99-AA3D-498B-8E04-1E556BC1661C}" type="pres">
      <dgm:prSet presAssocID="{7E2CF9A8-5DF9-40AA-BECA-4F4312A9811D}" presName="parentText" presStyleLbl="node1" presStyleIdx="3" presStyleCnt="4">
        <dgm:presLayoutVars>
          <dgm:chMax val="0"/>
          <dgm:bulletEnabled val="1"/>
        </dgm:presLayoutVars>
      </dgm:prSet>
      <dgm:spPr/>
    </dgm:pt>
  </dgm:ptLst>
  <dgm:cxnLst>
    <dgm:cxn modelId="{DC70B806-3B57-43A6-8764-E92E6EBDD7D4}" type="presOf" srcId="{F8F1C767-8C5E-4AF6-86CD-146D9C67E27E}" destId="{F164A7CD-D9D3-41CD-BBEE-1C9D34314D6B}" srcOrd="0" destOrd="0" presId="urn:microsoft.com/office/officeart/2005/8/layout/vList2"/>
    <dgm:cxn modelId="{23BC3008-21A1-4477-AF6B-CAD742E9DEE3}" type="presOf" srcId="{FA8FDE6D-E67E-4D27-BE57-31FF40BFB9E4}" destId="{0E436B4B-C56E-49D9-84B3-8BA11018E1F5}" srcOrd="0" destOrd="0" presId="urn:microsoft.com/office/officeart/2005/8/layout/vList2"/>
    <dgm:cxn modelId="{B0185A3E-3EA3-4B4E-8CC5-7C81D37F91D4}" type="presOf" srcId="{7E2CF9A8-5DF9-40AA-BECA-4F4312A9811D}" destId="{366B5A99-AA3D-498B-8E04-1E556BC1661C}" srcOrd="0" destOrd="0" presId="urn:microsoft.com/office/officeart/2005/8/layout/vList2"/>
    <dgm:cxn modelId="{F028DB65-B524-4AD7-B0B6-1BB5976850AF}" srcId="{F8F1C767-8C5E-4AF6-86CD-146D9C67E27E}" destId="{FA8FDE6D-E67E-4D27-BE57-31FF40BFB9E4}" srcOrd="0" destOrd="0" parTransId="{59DCFAA6-1C5D-437B-B9F7-41C72C462E01}" sibTransId="{C0757447-72B9-428C-AEF0-30C8BD5872A0}"/>
    <dgm:cxn modelId="{3AA8C356-8CFF-40A4-A942-4BF45FB4B916}" type="presOf" srcId="{53258F52-121F-4932-AABA-0B6A6CBF9C61}" destId="{B7C8EF15-B7A0-4801-8C1A-9B6C93CE97CE}" srcOrd="0" destOrd="0" presId="urn:microsoft.com/office/officeart/2005/8/layout/vList2"/>
    <dgm:cxn modelId="{F873A459-31F0-4933-BE06-D624AAAAEE2D}" srcId="{F8F1C767-8C5E-4AF6-86CD-146D9C67E27E}" destId="{7E2CF9A8-5DF9-40AA-BECA-4F4312A9811D}" srcOrd="3" destOrd="0" parTransId="{10B8D402-C2A2-4E05-9140-98316CC2BADE}" sibTransId="{578E80F5-1657-4E1E-BF81-A0A9ABB8B9A2}"/>
    <dgm:cxn modelId="{13A7E4A7-5F65-417A-B033-CE8DB847D451}" type="presOf" srcId="{6CEE1147-173F-4A4F-9125-8D36ACFD1DAF}" destId="{E3E3F22F-322B-48BA-8E2E-2034EB0D97AB}" srcOrd="0" destOrd="0" presId="urn:microsoft.com/office/officeart/2005/8/layout/vList2"/>
    <dgm:cxn modelId="{013B43DC-E57D-43B4-B239-91039E259506}" srcId="{F8F1C767-8C5E-4AF6-86CD-146D9C67E27E}" destId="{53258F52-121F-4932-AABA-0B6A6CBF9C61}" srcOrd="1" destOrd="0" parTransId="{143995EA-9CFF-4870-9112-40D4B3E2B53D}" sibTransId="{7343408E-07FE-43A5-9B9C-39229B8B8A6F}"/>
    <dgm:cxn modelId="{005E6EFF-8A2A-44E6-8ADC-3D53A8670E88}" srcId="{F8F1C767-8C5E-4AF6-86CD-146D9C67E27E}" destId="{6CEE1147-173F-4A4F-9125-8D36ACFD1DAF}" srcOrd="2" destOrd="0" parTransId="{6E9FCBD5-B4DD-46BA-8DE4-210B2643373F}" sibTransId="{9C7EB834-1920-4CE4-BE39-9F36A0603418}"/>
    <dgm:cxn modelId="{CFDA3950-2623-4E03-8B03-387513D574A3}" type="presParOf" srcId="{F164A7CD-D9D3-41CD-BBEE-1C9D34314D6B}" destId="{0E436B4B-C56E-49D9-84B3-8BA11018E1F5}" srcOrd="0" destOrd="0" presId="urn:microsoft.com/office/officeart/2005/8/layout/vList2"/>
    <dgm:cxn modelId="{81911957-BDD8-4A0D-ACE8-7C78227AD874}" type="presParOf" srcId="{F164A7CD-D9D3-41CD-BBEE-1C9D34314D6B}" destId="{377A2C1D-F050-4904-BE7B-2E3F8D5A742E}" srcOrd="1" destOrd="0" presId="urn:microsoft.com/office/officeart/2005/8/layout/vList2"/>
    <dgm:cxn modelId="{F974CFF8-C5C4-440D-AC9D-63AFFF89384E}" type="presParOf" srcId="{F164A7CD-D9D3-41CD-BBEE-1C9D34314D6B}" destId="{B7C8EF15-B7A0-4801-8C1A-9B6C93CE97CE}" srcOrd="2" destOrd="0" presId="urn:microsoft.com/office/officeart/2005/8/layout/vList2"/>
    <dgm:cxn modelId="{2DC20F63-E955-47E6-9C3B-160E7154F557}" type="presParOf" srcId="{F164A7CD-D9D3-41CD-BBEE-1C9D34314D6B}" destId="{C1AE2F71-FC57-44A2-8A27-53F14B796DA4}" srcOrd="3" destOrd="0" presId="urn:microsoft.com/office/officeart/2005/8/layout/vList2"/>
    <dgm:cxn modelId="{25F24483-364A-46C8-B900-ADB9D039B498}" type="presParOf" srcId="{F164A7CD-D9D3-41CD-BBEE-1C9D34314D6B}" destId="{E3E3F22F-322B-48BA-8E2E-2034EB0D97AB}" srcOrd="4" destOrd="0" presId="urn:microsoft.com/office/officeart/2005/8/layout/vList2"/>
    <dgm:cxn modelId="{B2070666-B9A7-429A-827C-1758A912E313}" type="presParOf" srcId="{F164A7CD-D9D3-41CD-BBEE-1C9D34314D6B}" destId="{BAB9176F-3067-4B69-829D-75D6C5CCCE34}" srcOrd="5" destOrd="0" presId="urn:microsoft.com/office/officeart/2005/8/layout/vList2"/>
    <dgm:cxn modelId="{E0B33C62-D1CF-42B8-8DF5-C8AC1460815C}" type="presParOf" srcId="{F164A7CD-D9D3-41CD-BBEE-1C9D34314D6B}" destId="{366B5A99-AA3D-498B-8E04-1E556BC166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15983B-011E-4D6B-B706-71ED3CC9FB11}"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71FAE780-7204-4287-A39F-1F98B4C83B0D}">
      <dgm:prSet/>
      <dgm:spPr/>
      <dgm:t>
        <a:bodyPr/>
        <a:lstStyle/>
        <a:p>
          <a:r>
            <a:rPr lang="en-US" b="1"/>
            <a:t>Increases risk for cancer</a:t>
          </a:r>
        </a:p>
      </dgm:t>
    </dgm:pt>
    <dgm:pt modelId="{FBC7BFC9-3C98-4E14-8D7B-E3F8E7E1DA6F}" type="parTrans" cxnId="{33C71CEB-1991-4DF6-BC95-39F334AC1156}">
      <dgm:prSet/>
      <dgm:spPr/>
      <dgm:t>
        <a:bodyPr/>
        <a:lstStyle/>
        <a:p>
          <a:endParaRPr lang="en-US" b="1"/>
        </a:p>
      </dgm:t>
    </dgm:pt>
    <dgm:pt modelId="{5077E76F-8F53-4089-934E-720E5775A62B}" type="sibTrans" cxnId="{33C71CEB-1991-4DF6-BC95-39F334AC1156}">
      <dgm:prSet/>
      <dgm:spPr/>
      <dgm:t>
        <a:bodyPr/>
        <a:lstStyle/>
        <a:p>
          <a:endParaRPr lang="en-US" b="1"/>
        </a:p>
      </dgm:t>
    </dgm:pt>
    <dgm:pt modelId="{B889B61F-ED09-4098-8773-E579E6A44F27}">
      <dgm:prSet/>
      <dgm:spPr/>
      <dgm:t>
        <a:bodyPr/>
        <a:lstStyle/>
        <a:p>
          <a:r>
            <a:rPr lang="en-US" b="1"/>
            <a:t>Reproductive problems</a:t>
          </a:r>
        </a:p>
      </dgm:t>
    </dgm:pt>
    <dgm:pt modelId="{C8FF5A85-FB7C-4847-919F-CB967EC7C2AC}" type="parTrans" cxnId="{A6CD1203-C234-4CCB-9A01-3FCC5CA17F45}">
      <dgm:prSet/>
      <dgm:spPr/>
      <dgm:t>
        <a:bodyPr/>
        <a:lstStyle/>
        <a:p>
          <a:endParaRPr lang="en-US" b="1"/>
        </a:p>
      </dgm:t>
    </dgm:pt>
    <dgm:pt modelId="{2A70327A-0AD5-423B-A059-C711A30466BA}" type="sibTrans" cxnId="{A6CD1203-C234-4CCB-9A01-3FCC5CA17F45}">
      <dgm:prSet/>
      <dgm:spPr/>
      <dgm:t>
        <a:bodyPr/>
        <a:lstStyle/>
        <a:p>
          <a:endParaRPr lang="en-US" b="1"/>
        </a:p>
      </dgm:t>
    </dgm:pt>
    <dgm:pt modelId="{A63CEBB8-122F-4E2E-BF4E-BBF182792E2E}">
      <dgm:prSet/>
      <dgm:spPr/>
      <dgm:t>
        <a:bodyPr/>
        <a:lstStyle/>
        <a:p>
          <a:r>
            <a:rPr lang="en-US" b="1"/>
            <a:t>High cholesterol  </a:t>
          </a:r>
        </a:p>
      </dgm:t>
    </dgm:pt>
    <dgm:pt modelId="{0E3AC110-D076-46E4-B3FC-9C0DB007550A}" type="parTrans" cxnId="{845045DE-1CF8-4956-B6A3-6187ACB00C6B}">
      <dgm:prSet/>
      <dgm:spPr/>
      <dgm:t>
        <a:bodyPr/>
        <a:lstStyle/>
        <a:p>
          <a:endParaRPr lang="en-US" b="1"/>
        </a:p>
      </dgm:t>
    </dgm:pt>
    <dgm:pt modelId="{287F15BA-7EF8-4603-A1EC-9AFBC343D803}" type="sibTrans" cxnId="{845045DE-1CF8-4956-B6A3-6187ACB00C6B}">
      <dgm:prSet/>
      <dgm:spPr/>
      <dgm:t>
        <a:bodyPr/>
        <a:lstStyle/>
        <a:p>
          <a:endParaRPr lang="en-US" b="1"/>
        </a:p>
      </dgm:t>
    </dgm:pt>
    <dgm:pt modelId="{82F0F306-7ACB-4AD5-BA51-488475EB9BD9}">
      <dgm:prSet/>
      <dgm:spPr/>
      <dgm:t>
        <a:bodyPr/>
        <a:lstStyle/>
        <a:p>
          <a:r>
            <a:rPr lang="en-US" b="1"/>
            <a:t>Can lower effectiveness of vaccines </a:t>
          </a:r>
        </a:p>
      </dgm:t>
    </dgm:pt>
    <dgm:pt modelId="{F299CD6A-56F7-4BCC-BE6E-779E0B2C985A}" type="parTrans" cxnId="{F2725EBF-94A8-45DE-9C58-7C78E4F07FCD}">
      <dgm:prSet/>
      <dgm:spPr/>
      <dgm:t>
        <a:bodyPr/>
        <a:lstStyle/>
        <a:p>
          <a:endParaRPr lang="en-US" b="1"/>
        </a:p>
      </dgm:t>
    </dgm:pt>
    <dgm:pt modelId="{7B7EA19C-8A09-4B06-A609-F42F7A10175A}" type="sibTrans" cxnId="{F2725EBF-94A8-45DE-9C58-7C78E4F07FCD}">
      <dgm:prSet/>
      <dgm:spPr/>
      <dgm:t>
        <a:bodyPr/>
        <a:lstStyle/>
        <a:p>
          <a:endParaRPr lang="en-US" b="1"/>
        </a:p>
      </dgm:t>
    </dgm:pt>
    <dgm:pt modelId="{CF34F58B-4BB1-491A-A8DE-33C6F4993961}">
      <dgm:prSet/>
      <dgm:spPr/>
      <dgm:t>
        <a:bodyPr/>
        <a:lstStyle/>
        <a:p>
          <a:r>
            <a:rPr lang="en-US" b="1"/>
            <a:t>Interferes with hormones</a:t>
          </a:r>
        </a:p>
      </dgm:t>
    </dgm:pt>
    <dgm:pt modelId="{3C9ADD36-B905-469C-B50B-457261E861A5}" type="parTrans" cxnId="{6AE0419F-F27D-4574-ACF8-9D825FCA9A6E}">
      <dgm:prSet/>
      <dgm:spPr/>
      <dgm:t>
        <a:bodyPr/>
        <a:lstStyle/>
        <a:p>
          <a:endParaRPr lang="en-US" b="1"/>
        </a:p>
      </dgm:t>
    </dgm:pt>
    <dgm:pt modelId="{61420A41-EB7D-4F70-8B2C-34168C7B028A}" type="sibTrans" cxnId="{6AE0419F-F27D-4574-ACF8-9D825FCA9A6E}">
      <dgm:prSet/>
      <dgm:spPr/>
      <dgm:t>
        <a:bodyPr/>
        <a:lstStyle/>
        <a:p>
          <a:endParaRPr lang="en-US" b="1"/>
        </a:p>
      </dgm:t>
    </dgm:pt>
    <dgm:pt modelId="{B7FCC07B-683B-4822-A678-FE1E89484D4E}" type="pres">
      <dgm:prSet presAssocID="{DA15983B-011E-4D6B-B706-71ED3CC9FB11}" presName="vert0" presStyleCnt="0">
        <dgm:presLayoutVars>
          <dgm:dir/>
          <dgm:animOne val="branch"/>
          <dgm:animLvl val="lvl"/>
        </dgm:presLayoutVars>
      </dgm:prSet>
      <dgm:spPr/>
    </dgm:pt>
    <dgm:pt modelId="{4F14D0F3-30C6-4312-B7AB-91B58F2DE287}" type="pres">
      <dgm:prSet presAssocID="{71FAE780-7204-4287-A39F-1F98B4C83B0D}" presName="thickLine" presStyleLbl="alignNode1" presStyleIdx="0" presStyleCnt="5"/>
      <dgm:spPr/>
    </dgm:pt>
    <dgm:pt modelId="{9DC25251-6EF7-4ACA-AE83-C07ECBBA0114}" type="pres">
      <dgm:prSet presAssocID="{71FAE780-7204-4287-A39F-1F98B4C83B0D}" presName="horz1" presStyleCnt="0"/>
      <dgm:spPr/>
    </dgm:pt>
    <dgm:pt modelId="{804E09A0-1C57-4AEA-8E1F-CADE489B5355}" type="pres">
      <dgm:prSet presAssocID="{71FAE780-7204-4287-A39F-1F98B4C83B0D}" presName="tx1" presStyleLbl="revTx" presStyleIdx="0" presStyleCnt="5"/>
      <dgm:spPr/>
    </dgm:pt>
    <dgm:pt modelId="{3535A683-6760-4686-A626-EE4972AAA4FA}" type="pres">
      <dgm:prSet presAssocID="{71FAE780-7204-4287-A39F-1F98B4C83B0D}" presName="vert1" presStyleCnt="0"/>
      <dgm:spPr/>
    </dgm:pt>
    <dgm:pt modelId="{C55A27FD-B529-4A00-B8A9-5371F77FB524}" type="pres">
      <dgm:prSet presAssocID="{B889B61F-ED09-4098-8773-E579E6A44F27}" presName="thickLine" presStyleLbl="alignNode1" presStyleIdx="1" presStyleCnt="5"/>
      <dgm:spPr/>
    </dgm:pt>
    <dgm:pt modelId="{2C616891-DBC1-4343-8171-1BDE5523865F}" type="pres">
      <dgm:prSet presAssocID="{B889B61F-ED09-4098-8773-E579E6A44F27}" presName="horz1" presStyleCnt="0"/>
      <dgm:spPr/>
    </dgm:pt>
    <dgm:pt modelId="{C5E16659-7C8B-48EB-B11C-B799CF234773}" type="pres">
      <dgm:prSet presAssocID="{B889B61F-ED09-4098-8773-E579E6A44F27}" presName="tx1" presStyleLbl="revTx" presStyleIdx="1" presStyleCnt="5"/>
      <dgm:spPr/>
    </dgm:pt>
    <dgm:pt modelId="{D0CE3F2E-95A8-4298-B134-BCEB5E938800}" type="pres">
      <dgm:prSet presAssocID="{B889B61F-ED09-4098-8773-E579E6A44F27}" presName="vert1" presStyleCnt="0"/>
      <dgm:spPr/>
    </dgm:pt>
    <dgm:pt modelId="{8C049399-B80B-4B0E-8C93-63D906844EAC}" type="pres">
      <dgm:prSet presAssocID="{A63CEBB8-122F-4E2E-BF4E-BBF182792E2E}" presName="thickLine" presStyleLbl="alignNode1" presStyleIdx="2" presStyleCnt="5"/>
      <dgm:spPr/>
    </dgm:pt>
    <dgm:pt modelId="{C892332F-2075-4638-8775-8B6AD104234E}" type="pres">
      <dgm:prSet presAssocID="{A63CEBB8-122F-4E2E-BF4E-BBF182792E2E}" presName="horz1" presStyleCnt="0"/>
      <dgm:spPr/>
    </dgm:pt>
    <dgm:pt modelId="{5C3A2385-4CB2-4E59-8D3C-B2C43404D691}" type="pres">
      <dgm:prSet presAssocID="{A63CEBB8-122F-4E2E-BF4E-BBF182792E2E}" presName="tx1" presStyleLbl="revTx" presStyleIdx="2" presStyleCnt="5"/>
      <dgm:spPr/>
    </dgm:pt>
    <dgm:pt modelId="{402986E9-5525-4D4A-B8A6-B053AE303D94}" type="pres">
      <dgm:prSet presAssocID="{A63CEBB8-122F-4E2E-BF4E-BBF182792E2E}" presName="vert1" presStyleCnt="0"/>
      <dgm:spPr/>
    </dgm:pt>
    <dgm:pt modelId="{9E6598C3-F731-402A-BE0E-594E7215E479}" type="pres">
      <dgm:prSet presAssocID="{82F0F306-7ACB-4AD5-BA51-488475EB9BD9}" presName="thickLine" presStyleLbl="alignNode1" presStyleIdx="3" presStyleCnt="5"/>
      <dgm:spPr/>
    </dgm:pt>
    <dgm:pt modelId="{D5F40127-2944-463A-BB09-1F2F31E8DC71}" type="pres">
      <dgm:prSet presAssocID="{82F0F306-7ACB-4AD5-BA51-488475EB9BD9}" presName="horz1" presStyleCnt="0"/>
      <dgm:spPr/>
    </dgm:pt>
    <dgm:pt modelId="{2002237B-48BB-4E42-BD2A-38846C307710}" type="pres">
      <dgm:prSet presAssocID="{82F0F306-7ACB-4AD5-BA51-488475EB9BD9}" presName="tx1" presStyleLbl="revTx" presStyleIdx="3" presStyleCnt="5"/>
      <dgm:spPr/>
    </dgm:pt>
    <dgm:pt modelId="{49EB1FE6-A136-433E-ABCE-7843F90D39E0}" type="pres">
      <dgm:prSet presAssocID="{82F0F306-7ACB-4AD5-BA51-488475EB9BD9}" presName="vert1" presStyleCnt="0"/>
      <dgm:spPr/>
    </dgm:pt>
    <dgm:pt modelId="{916143B2-BD6D-46F3-B882-B45DFC215176}" type="pres">
      <dgm:prSet presAssocID="{CF34F58B-4BB1-491A-A8DE-33C6F4993961}" presName="thickLine" presStyleLbl="alignNode1" presStyleIdx="4" presStyleCnt="5"/>
      <dgm:spPr/>
    </dgm:pt>
    <dgm:pt modelId="{33752BF3-B65C-4BCB-A175-74F6C720B4DB}" type="pres">
      <dgm:prSet presAssocID="{CF34F58B-4BB1-491A-A8DE-33C6F4993961}" presName="horz1" presStyleCnt="0"/>
      <dgm:spPr/>
    </dgm:pt>
    <dgm:pt modelId="{3A1EB38D-1B30-4A5A-9642-23CF3088CEA8}" type="pres">
      <dgm:prSet presAssocID="{CF34F58B-4BB1-491A-A8DE-33C6F4993961}" presName="tx1" presStyleLbl="revTx" presStyleIdx="4" presStyleCnt="5"/>
      <dgm:spPr/>
    </dgm:pt>
    <dgm:pt modelId="{324F163B-B08B-4B6F-B6B0-69EE60346160}" type="pres">
      <dgm:prSet presAssocID="{CF34F58B-4BB1-491A-A8DE-33C6F4993961}" presName="vert1" presStyleCnt="0"/>
      <dgm:spPr/>
    </dgm:pt>
  </dgm:ptLst>
  <dgm:cxnLst>
    <dgm:cxn modelId="{A6CD1203-C234-4CCB-9A01-3FCC5CA17F45}" srcId="{DA15983B-011E-4D6B-B706-71ED3CC9FB11}" destId="{B889B61F-ED09-4098-8773-E579E6A44F27}" srcOrd="1" destOrd="0" parTransId="{C8FF5A85-FB7C-4847-919F-CB967EC7C2AC}" sibTransId="{2A70327A-0AD5-423B-A059-C711A30466BA}"/>
    <dgm:cxn modelId="{C48B7731-F3CA-45DF-BB29-C432E4CC5F61}" type="presOf" srcId="{CF34F58B-4BB1-491A-A8DE-33C6F4993961}" destId="{3A1EB38D-1B30-4A5A-9642-23CF3088CEA8}" srcOrd="0" destOrd="0" presId="urn:microsoft.com/office/officeart/2008/layout/LinedList"/>
    <dgm:cxn modelId="{105E1858-4F91-49BF-9B97-74DFE940C3F0}" type="presOf" srcId="{A63CEBB8-122F-4E2E-BF4E-BBF182792E2E}" destId="{5C3A2385-4CB2-4E59-8D3C-B2C43404D691}" srcOrd="0" destOrd="0" presId="urn:microsoft.com/office/officeart/2008/layout/LinedList"/>
    <dgm:cxn modelId="{8AA29859-D470-465B-BDED-E9437D6188C1}" type="presOf" srcId="{DA15983B-011E-4D6B-B706-71ED3CC9FB11}" destId="{B7FCC07B-683B-4822-A678-FE1E89484D4E}" srcOrd="0" destOrd="0" presId="urn:microsoft.com/office/officeart/2008/layout/LinedList"/>
    <dgm:cxn modelId="{1C7A9C86-63FE-427C-BCD0-6D4608CCEAA6}" type="presOf" srcId="{B889B61F-ED09-4098-8773-E579E6A44F27}" destId="{C5E16659-7C8B-48EB-B11C-B799CF234773}" srcOrd="0" destOrd="0" presId="urn:microsoft.com/office/officeart/2008/layout/LinedList"/>
    <dgm:cxn modelId="{6AE0419F-F27D-4574-ACF8-9D825FCA9A6E}" srcId="{DA15983B-011E-4D6B-B706-71ED3CC9FB11}" destId="{CF34F58B-4BB1-491A-A8DE-33C6F4993961}" srcOrd="4" destOrd="0" parTransId="{3C9ADD36-B905-469C-B50B-457261E861A5}" sibTransId="{61420A41-EB7D-4F70-8B2C-34168C7B028A}"/>
    <dgm:cxn modelId="{9ED71FAC-FAB9-4093-B74B-7B0AF407C95C}" type="presOf" srcId="{82F0F306-7ACB-4AD5-BA51-488475EB9BD9}" destId="{2002237B-48BB-4E42-BD2A-38846C307710}" srcOrd="0" destOrd="0" presId="urn:microsoft.com/office/officeart/2008/layout/LinedList"/>
    <dgm:cxn modelId="{F2725EBF-94A8-45DE-9C58-7C78E4F07FCD}" srcId="{DA15983B-011E-4D6B-B706-71ED3CC9FB11}" destId="{82F0F306-7ACB-4AD5-BA51-488475EB9BD9}" srcOrd="3" destOrd="0" parTransId="{F299CD6A-56F7-4BCC-BE6E-779E0B2C985A}" sibTransId="{7B7EA19C-8A09-4B06-A609-F42F7A10175A}"/>
    <dgm:cxn modelId="{C31006CE-8653-4C73-A848-BA6E75DAD903}" type="presOf" srcId="{71FAE780-7204-4287-A39F-1F98B4C83B0D}" destId="{804E09A0-1C57-4AEA-8E1F-CADE489B5355}" srcOrd="0" destOrd="0" presId="urn:microsoft.com/office/officeart/2008/layout/LinedList"/>
    <dgm:cxn modelId="{845045DE-1CF8-4956-B6A3-6187ACB00C6B}" srcId="{DA15983B-011E-4D6B-B706-71ED3CC9FB11}" destId="{A63CEBB8-122F-4E2E-BF4E-BBF182792E2E}" srcOrd="2" destOrd="0" parTransId="{0E3AC110-D076-46E4-B3FC-9C0DB007550A}" sibTransId="{287F15BA-7EF8-4603-A1EC-9AFBC343D803}"/>
    <dgm:cxn modelId="{33C71CEB-1991-4DF6-BC95-39F334AC1156}" srcId="{DA15983B-011E-4D6B-B706-71ED3CC9FB11}" destId="{71FAE780-7204-4287-A39F-1F98B4C83B0D}" srcOrd="0" destOrd="0" parTransId="{FBC7BFC9-3C98-4E14-8D7B-E3F8E7E1DA6F}" sibTransId="{5077E76F-8F53-4089-934E-720E5775A62B}"/>
    <dgm:cxn modelId="{3DA8DF95-C481-4026-A580-9F17AEC8E754}" type="presParOf" srcId="{B7FCC07B-683B-4822-A678-FE1E89484D4E}" destId="{4F14D0F3-30C6-4312-B7AB-91B58F2DE287}" srcOrd="0" destOrd="0" presId="urn:microsoft.com/office/officeart/2008/layout/LinedList"/>
    <dgm:cxn modelId="{58111704-3506-4B5A-A008-6B1B823F5FB4}" type="presParOf" srcId="{B7FCC07B-683B-4822-A678-FE1E89484D4E}" destId="{9DC25251-6EF7-4ACA-AE83-C07ECBBA0114}" srcOrd="1" destOrd="0" presId="urn:microsoft.com/office/officeart/2008/layout/LinedList"/>
    <dgm:cxn modelId="{D86EE7A3-7E54-4686-98AE-9C39C923736D}" type="presParOf" srcId="{9DC25251-6EF7-4ACA-AE83-C07ECBBA0114}" destId="{804E09A0-1C57-4AEA-8E1F-CADE489B5355}" srcOrd="0" destOrd="0" presId="urn:microsoft.com/office/officeart/2008/layout/LinedList"/>
    <dgm:cxn modelId="{C796C600-2325-453D-AC92-27891878EEFC}" type="presParOf" srcId="{9DC25251-6EF7-4ACA-AE83-C07ECBBA0114}" destId="{3535A683-6760-4686-A626-EE4972AAA4FA}" srcOrd="1" destOrd="0" presId="urn:microsoft.com/office/officeart/2008/layout/LinedList"/>
    <dgm:cxn modelId="{AA8DB671-7CA1-40C0-B570-E916690FA4EA}" type="presParOf" srcId="{B7FCC07B-683B-4822-A678-FE1E89484D4E}" destId="{C55A27FD-B529-4A00-B8A9-5371F77FB524}" srcOrd="2" destOrd="0" presId="urn:microsoft.com/office/officeart/2008/layout/LinedList"/>
    <dgm:cxn modelId="{12FFEB64-9C81-42A7-8F3E-F6FE46DB24F6}" type="presParOf" srcId="{B7FCC07B-683B-4822-A678-FE1E89484D4E}" destId="{2C616891-DBC1-4343-8171-1BDE5523865F}" srcOrd="3" destOrd="0" presId="urn:microsoft.com/office/officeart/2008/layout/LinedList"/>
    <dgm:cxn modelId="{33E77A76-33FC-4647-B750-936C14F69C21}" type="presParOf" srcId="{2C616891-DBC1-4343-8171-1BDE5523865F}" destId="{C5E16659-7C8B-48EB-B11C-B799CF234773}" srcOrd="0" destOrd="0" presId="urn:microsoft.com/office/officeart/2008/layout/LinedList"/>
    <dgm:cxn modelId="{014A087B-266D-4099-A85C-056962AC97A8}" type="presParOf" srcId="{2C616891-DBC1-4343-8171-1BDE5523865F}" destId="{D0CE3F2E-95A8-4298-B134-BCEB5E938800}" srcOrd="1" destOrd="0" presId="urn:microsoft.com/office/officeart/2008/layout/LinedList"/>
    <dgm:cxn modelId="{B029773E-D026-4C8C-A637-3A5B09CF0C49}" type="presParOf" srcId="{B7FCC07B-683B-4822-A678-FE1E89484D4E}" destId="{8C049399-B80B-4B0E-8C93-63D906844EAC}" srcOrd="4" destOrd="0" presId="urn:microsoft.com/office/officeart/2008/layout/LinedList"/>
    <dgm:cxn modelId="{E0D15E4E-64DC-4536-975A-E027AEE32FA3}" type="presParOf" srcId="{B7FCC07B-683B-4822-A678-FE1E89484D4E}" destId="{C892332F-2075-4638-8775-8B6AD104234E}" srcOrd="5" destOrd="0" presId="urn:microsoft.com/office/officeart/2008/layout/LinedList"/>
    <dgm:cxn modelId="{EA7B528C-C386-4902-A757-945DFE80EFEB}" type="presParOf" srcId="{C892332F-2075-4638-8775-8B6AD104234E}" destId="{5C3A2385-4CB2-4E59-8D3C-B2C43404D691}" srcOrd="0" destOrd="0" presId="urn:microsoft.com/office/officeart/2008/layout/LinedList"/>
    <dgm:cxn modelId="{23F40453-CE47-466D-B031-AED28732C404}" type="presParOf" srcId="{C892332F-2075-4638-8775-8B6AD104234E}" destId="{402986E9-5525-4D4A-B8A6-B053AE303D94}" srcOrd="1" destOrd="0" presId="urn:microsoft.com/office/officeart/2008/layout/LinedList"/>
    <dgm:cxn modelId="{3E61BA91-E203-4B1F-B431-F60117F0A457}" type="presParOf" srcId="{B7FCC07B-683B-4822-A678-FE1E89484D4E}" destId="{9E6598C3-F731-402A-BE0E-594E7215E479}" srcOrd="6" destOrd="0" presId="urn:microsoft.com/office/officeart/2008/layout/LinedList"/>
    <dgm:cxn modelId="{2FF2DB49-B5B2-4009-B3F4-3726FDBDAC67}" type="presParOf" srcId="{B7FCC07B-683B-4822-A678-FE1E89484D4E}" destId="{D5F40127-2944-463A-BB09-1F2F31E8DC71}" srcOrd="7" destOrd="0" presId="urn:microsoft.com/office/officeart/2008/layout/LinedList"/>
    <dgm:cxn modelId="{77FD31EA-5320-4C3C-B3C9-73ACE78850CD}" type="presParOf" srcId="{D5F40127-2944-463A-BB09-1F2F31E8DC71}" destId="{2002237B-48BB-4E42-BD2A-38846C307710}" srcOrd="0" destOrd="0" presId="urn:microsoft.com/office/officeart/2008/layout/LinedList"/>
    <dgm:cxn modelId="{29A12DB7-A140-417F-B563-A754BB11BA5D}" type="presParOf" srcId="{D5F40127-2944-463A-BB09-1F2F31E8DC71}" destId="{49EB1FE6-A136-433E-ABCE-7843F90D39E0}" srcOrd="1" destOrd="0" presId="urn:microsoft.com/office/officeart/2008/layout/LinedList"/>
    <dgm:cxn modelId="{21F1EF65-0B9E-4C0E-BFB7-DC41E11FE6DA}" type="presParOf" srcId="{B7FCC07B-683B-4822-A678-FE1E89484D4E}" destId="{916143B2-BD6D-46F3-B882-B45DFC215176}" srcOrd="8" destOrd="0" presId="urn:microsoft.com/office/officeart/2008/layout/LinedList"/>
    <dgm:cxn modelId="{2A6E8C68-DB27-4B40-8A26-1F9B3B60B8E2}" type="presParOf" srcId="{B7FCC07B-683B-4822-A678-FE1E89484D4E}" destId="{33752BF3-B65C-4BCB-A175-74F6C720B4DB}" srcOrd="9" destOrd="0" presId="urn:microsoft.com/office/officeart/2008/layout/LinedList"/>
    <dgm:cxn modelId="{FFADD592-41D7-45F1-A727-47DFE05305C0}" type="presParOf" srcId="{33752BF3-B65C-4BCB-A175-74F6C720B4DB}" destId="{3A1EB38D-1B30-4A5A-9642-23CF3088CEA8}" srcOrd="0" destOrd="0" presId="urn:microsoft.com/office/officeart/2008/layout/LinedList"/>
    <dgm:cxn modelId="{7484DA15-2069-4172-A8AB-22254A8A20A0}" type="presParOf" srcId="{33752BF3-B65C-4BCB-A175-74F6C720B4DB}" destId="{324F163B-B08B-4B6F-B6B0-69EE6034616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AD537B-44C5-4B49-9941-470C9448462B}"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644C15F7-C3C7-4AFB-9B12-CBA3586E7D2A}">
      <dgm:prSet/>
      <dgm:spPr/>
      <dgm:t>
        <a:bodyPr/>
        <a:lstStyle/>
        <a:p>
          <a:r>
            <a:rPr lang="en-US" b="1"/>
            <a:t>The PFAS rule requires all Community and Non-Transient Non-Community Public  Water Systems (PWSs) to test for the presence of six different PFAS compounds in their drinking water.</a:t>
          </a:r>
        </a:p>
      </dgm:t>
    </dgm:pt>
    <dgm:pt modelId="{7AB1A7C0-FB33-4FE8-AEA2-BED1E233DFBA}" type="parTrans" cxnId="{5B617206-2344-451F-93A6-828079253BD5}">
      <dgm:prSet/>
      <dgm:spPr/>
      <dgm:t>
        <a:bodyPr/>
        <a:lstStyle/>
        <a:p>
          <a:endParaRPr lang="en-US" b="1"/>
        </a:p>
      </dgm:t>
    </dgm:pt>
    <dgm:pt modelId="{392E9D44-2945-4348-89CD-FE773DEE7625}" type="sibTrans" cxnId="{5B617206-2344-451F-93A6-828079253BD5}">
      <dgm:prSet/>
      <dgm:spPr/>
      <dgm:t>
        <a:bodyPr/>
        <a:lstStyle/>
        <a:p>
          <a:endParaRPr lang="en-US" b="1"/>
        </a:p>
      </dgm:t>
    </dgm:pt>
    <dgm:pt modelId="{C496D94A-E7F8-499B-A65F-E5932DB30D5C}">
      <dgm:prSet/>
      <dgm:spPr/>
      <dgm:t>
        <a:bodyPr/>
        <a:lstStyle/>
        <a:p>
          <a:r>
            <a:rPr lang="en-US" b="1"/>
            <a:t>This rule will impact over 1,100 PWSs across the state.</a:t>
          </a:r>
        </a:p>
      </dgm:t>
    </dgm:pt>
    <dgm:pt modelId="{97265C29-A9BD-4EB1-A10E-F44E7532C0FA}" type="parTrans" cxnId="{283E9401-E2C4-44C1-B52E-DCFB4169AB7B}">
      <dgm:prSet/>
      <dgm:spPr/>
      <dgm:t>
        <a:bodyPr/>
        <a:lstStyle/>
        <a:p>
          <a:endParaRPr lang="en-US" b="1"/>
        </a:p>
      </dgm:t>
    </dgm:pt>
    <dgm:pt modelId="{A0BF21AB-3022-422C-BD01-64AFBD55C197}" type="sibTrans" cxnId="{283E9401-E2C4-44C1-B52E-DCFB4169AB7B}">
      <dgm:prSet/>
      <dgm:spPr/>
      <dgm:t>
        <a:bodyPr/>
        <a:lstStyle/>
        <a:p>
          <a:endParaRPr lang="en-US" b="1"/>
        </a:p>
      </dgm:t>
    </dgm:pt>
    <dgm:pt modelId="{4D8D4B7E-C9BA-425E-AF93-50A4EDDC2E98}" type="pres">
      <dgm:prSet presAssocID="{2CAD537B-44C5-4B49-9941-470C9448462B}" presName="hierChild1" presStyleCnt="0">
        <dgm:presLayoutVars>
          <dgm:chPref val="1"/>
          <dgm:dir/>
          <dgm:animOne val="branch"/>
          <dgm:animLvl val="lvl"/>
          <dgm:resizeHandles/>
        </dgm:presLayoutVars>
      </dgm:prSet>
      <dgm:spPr/>
    </dgm:pt>
    <dgm:pt modelId="{8B647BBB-5D75-469A-8E65-96AFAF1DB2DB}" type="pres">
      <dgm:prSet presAssocID="{644C15F7-C3C7-4AFB-9B12-CBA3586E7D2A}" presName="hierRoot1" presStyleCnt="0"/>
      <dgm:spPr/>
    </dgm:pt>
    <dgm:pt modelId="{BE37CDC6-D383-481D-BE1B-24C384300AF2}" type="pres">
      <dgm:prSet presAssocID="{644C15F7-C3C7-4AFB-9B12-CBA3586E7D2A}" presName="composite" presStyleCnt="0"/>
      <dgm:spPr/>
    </dgm:pt>
    <dgm:pt modelId="{00021B79-7558-46BD-A2FB-D95A2C5A5CCE}" type="pres">
      <dgm:prSet presAssocID="{644C15F7-C3C7-4AFB-9B12-CBA3586E7D2A}" presName="background" presStyleLbl="node0" presStyleIdx="0" presStyleCnt="2"/>
      <dgm:spPr/>
    </dgm:pt>
    <dgm:pt modelId="{7F489B31-086E-4570-BA32-DF8444EA1D3C}" type="pres">
      <dgm:prSet presAssocID="{644C15F7-C3C7-4AFB-9B12-CBA3586E7D2A}" presName="text" presStyleLbl="fgAcc0" presStyleIdx="0" presStyleCnt="2">
        <dgm:presLayoutVars>
          <dgm:chPref val="3"/>
        </dgm:presLayoutVars>
      </dgm:prSet>
      <dgm:spPr/>
    </dgm:pt>
    <dgm:pt modelId="{62DBB2C3-29CC-403A-88C4-1A330E29CB24}" type="pres">
      <dgm:prSet presAssocID="{644C15F7-C3C7-4AFB-9B12-CBA3586E7D2A}" presName="hierChild2" presStyleCnt="0"/>
      <dgm:spPr/>
    </dgm:pt>
    <dgm:pt modelId="{6954490F-BEA8-45F3-8BAD-2B5057AF1D71}" type="pres">
      <dgm:prSet presAssocID="{C496D94A-E7F8-499B-A65F-E5932DB30D5C}" presName="hierRoot1" presStyleCnt="0"/>
      <dgm:spPr/>
    </dgm:pt>
    <dgm:pt modelId="{4F4832B7-86C1-4153-AFBC-A4C88C9ABFE4}" type="pres">
      <dgm:prSet presAssocID="{C496D94A-E7F8-499B-A65F-E5932DB30D5C}" presName="composite" presStyleCnt="0"/>
      <dgm:spPr/>
    </dgm:pt>
    <dgm:pt modelId="{F49D8BA1-25F7-431D-A340-9FD904719E1B}" type="pres">
      <dgm:prSet presAssocID="{C496D94A-E7F8-499B-A65F-E5932DB30D5C}" presName="background" presStyleLbl="node0" presStyleIdx="1" presStyleCnt="2"/>
      <dgm:spPr/>
    </dgm:pt>
    <dgm:pt modelId="{6328D667-5895-41ED-A92F-B7846F615FC7}" type="pres">
      <dgm:prSet presAssocID="{C496D94A-E7F8-499B-A65F-E5932DB30D5C}" presName="text" presStyleLbl="fgAcc0" presStyleIdx="1" presStyleCnt="2">
        <dgm:presLayoutVars>
          <dgm:chPref val="3"/>
        </dgm:presLayoutVars>
      </dgm:prSet>
      <dgm:spPr/>
    </dgm:pt>
    <dgm:pt modelId="{4ED1ED18-8442-4AE6-A9BD-3CA08C4549AA}" type="pres">
      <dgm:prSet presAssocID="{C496D94A-E7F8-499B-A65F-E5932DB30D5C}" presName="hierChild2" presStyleCnt="0"/>
      <dgm:spPr/>
    </dgm:pt>
  </dgm:ptLst>
  <dgm:cxnLst>
    <dgm:cxn modelId="{283E9401-E2C4-44C1-B52E-DCFB4169AB7B}" srcId="{2CAD537B-44C5-4B49-9941-470C9448462B}" destId="{C496D94A-E7F8-499B-A65F-E5932DB30D5C}" srcOrd="1" destOrd="0" parTransId="{97265C29-A9BD-4EB1-A10E-F44E7532C0FA}" sibTransId="{A0BF21AB-3022-422C-BD01-64AFBD55C197}"/>
    <dgm:cxn modelId="{5B617206-2344-451F-93A6-828079253BD5}" srcId="{2CAD537B-44C5-4B49-9941-470C9448462B}" destId="{644C15F7-C3C7-4AFB-9B12-CBA3586E7D2A}" srcOrd="0" destOrd="0" parTransId="{7AB1A7C0-FB33-4FE8-AEA2-BED1E233DFBA}" sibTransId="{392E9D44-2945-4348-89CD-FE773DEE7625}"/>
    <dgm:cxn modelId="{2B2D3413-A796-45DA-88E1-371EDEB01D67}" type="presOf" srcId="{2CAD537B-44C5-4B49-9941-470C9448462B}" destId="{4D8D4B7E-C9BA-425E-AF93-50A4EDDC2E98}" srcOrd="0" destOrd="0" presId="urn:microsoft.com/office/officeart/2005/8/layout/hierarchy1"/>
    <dgm:cxn modelId="{62AC0AA1-E26D-411A-9367-65C08A587A7E}" type="presOf" srcId="{644C15F7-C3C7-4AFB-9B12-CBA3586E7D2A}" destId="{7F489B31-086E-4570-BA32-DF8444EA1D3C}" srcOrd="0" destOrd="0" presId="urn:microsoft.com/office/officeart/2005/8/layout/hierarchy1"/>
    <dgm:cxn modelId="{5993E5F6-550C-4E04-804D-2D336618A60A}" type="presOf" srcId="{C496D94A-E7F8-499B-A65F-E5932DB30D5C}" destId="{6328D667-5895-41ED-A92F-B7846F615FC7}" srcOrd="0" destOrd="0" presId="urn:microsoft.com/office/officeart/2005/8/layout/hierarchy1"/>
    <dgm:cxn modelId="{1C89E71F-8B89-41D3-81A0-8B0A9B41EFB7}" type="presParOf" srcId="{4D8D4B7E-C9BA-425E-AF93-50A4EDDC2E98}" destId="{8B647BBB-5D75-469A-8E65-96AFAF1DB2DB}" srcOrd="0" destOrd="0" presId="urn:microsoft.com/office/officeart/2005/8/layout/hierarchy1"/>
    <dgm:cxn modelId="{9F4F8812-ADC5-455E-AAF2-A60D12B3C82B}" type="presParOf" srcId="{8B647BBB-5D75-469A-8E65-96AFAF1DB2DB}" destId="{BE37CDC6-D383-481D-BE1B-24C384300AF2}" srcOrd="0" destOrd="0" presId="urn:microsoft.com/office/officeart/2005/8/layout/hierarchy1"/>
    <dgm:cxn modelId="{8842EC1B-7E03-42D6-8443-23806B00D59F}" type="presParOf" srcId="{BE37CDC6-D383-481D-BE1B-24C384300AF2}" destId="{00021B79-7558-46BD-A2FB-D95A2C5A5CCE}" srcOrd="0" destOrd="0" presId="urn:microsoft.com/office/officeart/2005/8/layout/hierarchy1"/>
    <dgm:cxn modelId="{7E044902-A743-4E02-8331-DE4527D8CBFC}" type="presParOf" srcId="{BE37CDC6-D383-481D-BE1B-24C384300AF2}" destId="{7F489B31-086E-4570-BA32-DF8444EA1D3C}" srcOrd="1" destOrd="0" presId="urn:microsoft.com/office/officeart/2005/8/layout/hierarchy1"/>
    <dgm:cxn modelId="{C536BEC2-E77E-4291-957E-DE7724591307}" type="presParOf" srcId="{8B647BBB-5D75-469A-8E65-96AFAF1DB2DB}" destId="{62DBB2C3-29CC-403A-88C4-1A330E29CB24}" srcOrd="1" destOrd="0" presId="urn:microsoft.com/office/officeart/2005/8/layout/hierarchy1"/>
    <dgm:cxn modelId="{DF769FBE-770D-4CE2-B3FB-054E4AEC80AE}" type="presParOf" srcId="{4D8D4B7E-C9BA-425E-AF93-50A4EDDC2E98}" destId="{6954490F-BEA8-45F3-8BAD-2B5057AF1D71}" srcOrd="1" destOrd="0" presId="urn:microsoft.com/office/officeart/2005/8/layout/hierarchy1"/>
    <dgm:cxn modelId="{E511281A-F02B-4FD6-97BC-209D445EAEB7}" type="presParOf" srcId="{6954490F-BEA8-45F3-8BAD-2B5057AF1D71}" destId="{4F4832B7-86C1-4153-AFBC-A4C88C9ABFE4}" srcOrd="0" destOrd="0" presId="urn:microsoft.com/office/officeart/2005/8/layout/hierarchy1"/>
    <dgm:cxn modelId="{5FF076ED-C04C-4E12-814F-D9206BBE1BB9}" type="presParOf" srcId="{4F4832B7-86C1-4153-AFBC-A4C88C9ABFE4}" destId="{F49D8BA1-25F7-431D-A340-9FD904719E1B}" srcOrd="0" destOrd="0" presId="urn:microsoft.com/office/officeart/2005/8/layout/hierarchy1"/>
    <dgm:cxn modelId="{BD8062D4-BF50-4962-BBC9-DC48CADED1D1}" type="presParOf" srcId="{4F4832B7-86C1-4153-AFBC-A4C88C9ABFE4}" destId="{6328D667-5895-41ED-A92F-B7846F615FC7}" srcOrd="1" destOrd="0" presId="urn:microsoft.com/office/officeart/2005/8/layout/hierarchy1"/>
    <dgm:cxn modelId="{3D324A19-3F77-42DC-81C6-7EC87A190008}" type="presParOf" srcId="{6954490F-BEA8-45F3-8BAD-2B5057AF1D71}" destId="{4ED1ED18-8442-4AE6-A9BD-3CA08C4549A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CC75CE-1B0D-4D05-918C-07CEE515CD08}"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3743108E-3E91-43A3-BB42-A24532ACABC7}">
      <dgm:prSet custT="1"/>
      <dgm:spPr/>
      <dgm:t>
        <a:bodyPr/>
        <a:lstStyle/>
        <a:p>
          <a:pPr>
            <a:defRPr b="1"/>
          </a:pPr>
          <a:r>
            <a:rPr lang="en-US" sz="2000" b="1"/>
            <a:t>Final Rule Published</a:t>
          </a:r>
        </a:p>
      </dgm:t>
    </dgm:pt>
    <dgm:pt modelId="{095269D3-3511-4792-A00E-DF1F336FE670}" type="parTrans" cxnId="{D7246CE5-8C70-48B1-B4EB-01E3D08DB2C6}">
      <dgm:prSet/>
      <dgm:spPr/>
      <dgm:t>
        <a:bodyPr/>
        <a:lstStyle/>
        <a:p>
          <a:endParaRPr lang="en-US" b="1"/>
        </a:p>
      </dgm:t>
    </dgm:pt>
    <dgm:pt modelId="{9B3DCFDD-C22A-492A-91BB-AE4BDA2C50C2}" type="sibTrans" cxnId="{D7246CE5-8C70-48B1-B4EB-01E3D08DB2C6}">
      <dgm:prSet/>
      <dgm:spPr/>
      <dgm:t>
        <a:bodyPr/>
        <a:lstStyle/>
        <a:p>
          <a:endParaRPr lang="en-US" b="1"/>
        </a:p>
      </dgm:t>
    </dgm:pt>
    <dgm:pt modelId="{3657BACD-1B63-44F9-8364-F7FA2F783D11}">
      <dgm:prSet custT="1"/>
      <dgm:spPr/>
      <dgm:t>
        <a:bodyPr/>
        <a:lstStyle/>
        <a:p>
          <a:pPr>
            <a:defRPr b="1"/>
          </a:pPr>
          <a:r>
            <a:rPr lang="en-US" sz="2000" b="1"/>
            <a:t>Initial monitoring must be complete</a:t>
          </a:r>
        </a:p>
      </dgm:t>
    </dgm:pt>
    <dgm:pt modelId="{73F1F72F-197E-45FC-8DBF-1E2629A806FE}" type="parTrans" cxnId="{54F8A6E9-095D-4B92-96C7-D6D80EDC36E0}">
      <dgm:prSet/>
      <dgm:spPr/>
      <dgm:t>
        <a:bodyPr/>
        <a:lstStyle/>
        <a:p>
          <a:endParaRPr lang="en-US" b="1"/>
        </a:p>
      </dgm:t>
    </dgm:pt>
    <dgm:pt modelId="{9044F8E6-D0C3-4A01-9CA6-9F33BB194E0A}" type="sibTrans" cxnId="{54F8A6E9-095D-4B92-96C7-D6D80EDC36E0}">
      <dgm:prSet/>
      <dgm:spPr/>
      <dgm:t>
        <a:bodyPr/>
        <a:lstStyle/>
        <a:p>
          <a:endParaRPr lang="en-US" b="1"/>
        </a:p>
      </dgm:t>
    </dgm:pt>
    <dgm:pt modelId="{7BE36A59-2656-4259-A875-C5961E3D67F4}">
      <dgm:prSet custT="1"/>
      <dgm:spPr/>
      <dgm:t>
        <a:bodyPr/>
        <a:lstStyle/>
        <a:p>
          <a:pPr>
            <a:defRPr b="1"/>
          </a:pPr>
          <a:r>
            <a:rPr lang="en-US" sz="2000" b="1"/>
            <a:t>Ongoing Compliance Monitoring</a:t>
          </a:r>
        </a:p>
      </dgm:t>
    </dgm:pt>
    <dgm:pt modelId="{DB271E07-1999-48CA-95B1-EAD3FC500B25}" type="parTrans" cxnId="{D037A367-11EA-4933-9AB3-83F02035878A}">
      <dgm:prSet/>
      <dgm:spPr/>
      <dgm:t>
        <a:bodyPr/>
        <a:lstStyle/>
        <a:p>
          <a:endParaRPr lang="en-US" b="1"/>
        </a:p>
      </dgm:t>
    </dgm:pt>
    <dgm:pt modelId="{9A2C314E-9740-4BE1-A275-49F08F994E10}" type="sibTrans" cxnId="{D037A367-11EA-4933-9AB3-83F02035878A}">
      <dgm:prSet/>
      <dgm:spPr/>
      <dgm:t>
        <a:bodyPr/>
        <a:lstStyle/>
        <a:p>
          <a:endParaRPr lang="en-US" b="1"/>
        </a:p>
      </dgm:t>
    </dgm:pt>
    <dgm:pt modelId="{5E481436-567C-47EC-BF0C-3B038A0C4F25}">
      <dgm:prSet custT="1"/>
      <dgm:spPr/>
      <dgm:t>
        <a:bodyPr/>
        <a:lstStyle/>
        <a:p>
          <a:pPr>
            <a:defRPr b="1"/>
          </a:pPr>
          <a:r>
            <a:rPr lang="en-US" sz="2000" b="1"/>
            <a:t>Maximum Contaminant Level Compliance starts</a:t>
          </a:r>
        </a:p>
      </dgm:t>
    </dgm:pt>
    <dgm:pt modelId="{82811336-F4A8-4158-9B0B-826EA41B68FF}" type="parTrans" cxnId="{04447F56-FC9B-48CF-AC52-5D60C5069804}">
      <dgm:prSet/>
      <dgm:spPr/>
      <dgm:t>
        <a:bodyPr/>
        <a:lstStyle/>
        <a:p>
          <a:endParaRPr lang="en-US" b="1"/>
        </a:p>
      </dgm:t>
    </dgm:pt>
    <dgm:pt modelId="{5265BE6C-B553-4324-8454-CCFB176A1E0E}" type="sibTrans" cxnId="{04447F56-FC9B-48CF-AC52-5D60C5069804}">
      <dgm:prSet/>
      <dgm:spPr/>
      <dgm:t>
        <a:bodyPr/>
        <a:lstStyle/>
        <a:p>
          <a:endParaRPr lang="en-US" b="1"/>
        </a:p>
      </dgm:t>
    </dgm:pt>
    <dgm:pt modelId="{EAD6B610-A8BB-4AA5-ABEC-DABCA5181672}">
      <dgm:prSet custT="1"/>
      <dgm:spPr/>
      <dgm:t>
        <a:bodyPr/>
        <a:lstStyle/>
        <a:p>
          <a:r>
            <a:rPr lang="en-US" sz="1600" b="1"/>
            <a:t>April 26, 2029</a:t>
          </a:r>
        </a:p>
        <a:p>
          <a:endParaRPr lang="en-US" sz="1600" b="1"/>
        </a:p>
      </dgm:t>
    </dgm:pt>
    <dgm:pt modelId="{F133BA98-375F-4619-A6A0-2FC74167BA30}" type="parTrans" cxnId="{6686647D-1BD2-45F7-B757-6DFD6B991A00}">
      <dgm:prSet/>
      <dgm:spPr/>
      <dgm:t>
        <a:bodyPr/>
        <a:lstStyle/>
        <a:p>
          <a:endParaRPr lang="en-US" b="1"/>
        </a:p>
      </dgm:t>
    </dgm:pt>
    <dgm:pt modelId="{438B3756-12AE-4C0E-A82E-C2D47B7E0ABD}" type="sibTrans" cxnId="{6686647D-1BD2-45F7-B757-6DFD6B991A00}">
      <dgm:prSet/>
      <dgm:spPr/>
      <dgm:t>
        <a:bodyPr/>
        <a:lstStyle/>
        <a:p>
          <a:endParaRPr lang="en-US" b="1"/>
        </a:p>
      </dgm:t>
    </dgm:pt>
    <dgm:pt modelId="{CB01EC31-C2F0-473F-8C41-1BC9621C78BB}">
      <dgm:prSet custT="1"/>
      <dgm:spPr/>
      <dgm:t>
        <a:bodyPr/>
        <a:lstStyle/>
        <a:p>
          <a:r>
            <a:rPr lang="en-US" sz="1600" b="1"/>
            <a:t>April 26, 2024</a:t>
          </a:r>
        </a:p>
      </dgm:t>
    </dgm:pt>
    <dgm:pt modelId="{647F46C4-6B40-499F-9900-C46404A697E3}" type="parTrans" cxnId="{0F3E288B-9D0F-47D3-83C2-C1EB7BB71725}">
      <dgm:prSet/>
      <dgm:spPr/>
      <dgm:t>
        <a:bodyPr/>
        <a:lstStyle/>
        <a:p>
          <a:endParaRPr lang="en-US" b="1"/>
        </a:p>
      </dgm:t>
    </dgm:pt>
    <dgm:pt modelId="{1DCCB0F9-FB07-4163-BEB9-537139596572}" type="sibTrans" cxnId="{0F3E288B-9D0F-47D3-83C2-C1EB7BB71725}">
      <dgm:prSet/>
      <dgm:spPr/>
      <dgm:t>
        <a:bodyPr/>
        <a:lstStyle/>
        <a:p>
          <a:endParaRPr lang="en-US" b="1"/>
        </a:p>
      </dgm:t>
    </dgm:pt>
    <dgm:pt modelId="{432371D6-691A-4D85-A149-9EA5DF5EFFAE}">
      <dgm:prSet custT="1"/>
      <dgm:spPr/>
      <dgm:t>
        <a:bodyPr/>
        <a:lstStyle/>
        <a:p>
          <a:r>
            <a:rPr lang="en-US" sz="1600" b="1"/>
            <a:t>April 25, 2027</a:t>
          </a:r>
        </a:p>
      </dgm:t>
    </dgm:pt>
    <dgm:pt modelId="{069C5837-43A3-4708-BF2E-408464E0D389}" type="parTrans" cxnId="{99923D0A-E537-4DD4-AAA7-B24BC0598D17}">
      <dgm:prSet/>
      <dgm:spPr/>
      <dgm:t>
        <a:bodyPr/>
        <a:lstStyle/>
        <a:p>
          <a:endParaRPr lang="en-US" b="1"/>
        </a:p>
      </dgm:t>
    </dgm:pt>
    <dgm:pt modelId="{69461783-6F3C-4A87-A7C3-5E374B49DF19}" type="sibTrans" cxnId="{99923D0A-E537-4DD4-AAA7-B24BC0598D17}">
      <dgm:prSet/>
      <dgm:spPr/>
      <dgm:t>
        <a:bodyPr/>
        <a:lstStyle/>
        <a:p>
          <a:endParaRPr lang="en-US" b="1"/>
        </a:p>
      </dgm:t>
    </dgm:pt>
    <dgm:pt modelId="{1216CB62-7709-441E-8935-A8CD61594E75}">
      <dgm:prSet custT="1"/>
      <dgm:spPr/>
      <dgm:t>
        <a:bodyPr/>
        <a:lstStyle/>
        <a:p>
          <a:endParaRPr lang="en-US" sz="1600" b="1"/>
        </a:p>
        <a:p>
          <a:r>
            <a:rPr lang="en-US" sz="1600" b="1"/>
            <a:t>Start April 26, 2027</a:t>
          </a:r>
        </a:p>
      </dgm:t>
    </dgm:pt>
    <dgm:pt modelId="{81B15ED6-6B48-453D-8453-595E1C45CD88}" type="parTrans" cxnId="{C2AFAE22-9B6E-4393-8B24-57F9ADCD7F0E}">
      <dgm:prSet/>
      <dgm:spPr/>
      <dgm:t>
        <a:bodyPr/>
        <a:lstStyle/>
        <a:p>
          <a:endParaRPr lang="en-US" b="1"/>
        </a:p>
      </dgm:t>
    </dgm:pt>
    <dgm:pt modelId="{E17BCA9F-2E17-4377-99F0-D09D8D8106E8}" type="sibTrans" cxnId="{C2AFAE22-9B6E-4393-8B24-57F9ADCD7F0E}">
      <dgm:prSet/>
      <dgm:spPr/>
      <dgm:t>
        <a:bodyPr/>
        <a:lstStyle/>
        <a:p>
          <a:endParaRPr lang="en-US" b="1"/>
        </a:p>
      </dgm:t>
    </dgm:pt>
    <dgm:pt modelId="{D800DE99-4728-4028-883D-46E80975F79C}" type="pres">
      <dgm:prSet presAssocID="{5FCC75CE-1B0D-4D05-918C-07CEE515CD08}" presName="root" presStyleCnt="0">
        <dgm:presLayoutVars>
          <dgm:chMax/>
          <dgm:chPref/>
          <dgm:animLvl val="lvl"/>
        </dgm:presLayoutVars>
      </dgm:prSet>
      <dgm:spPr/>
    </dgm:pt>
    <dgm:pt modelId="{2F0CE93C-55E0-4B98-8BD7-D8327EEB3A4E}" type="pres">
      <dgm:prSet presAssocID="{5FCC75CE-1B0D-4D05-918C-07CEE515CD08}" presName="divider" presStyleLbl="fgAcc1" presStyleIdx="0" presStyleCnt="5"/>
      <dgm:spPr>
        <a:solidFill>
          <a:schemeClr val="lt1">
            <a:alpha val="90000"/>
            <a:hueOff val="0"/>
            <a:satOff val="0"/>
            <a:lumOff val="0"/>
            <a:alphaOff val="0"/>
          </a:schemeClr>
        </a:solidFill>
        <a:ln w="95250" cap="flat" cmpd="sng" algn="ctr">
          <a:solidFill>
            <a:schemeClr val="accent2">
              <a:hueOff val="0"/>
              <a:satOff val="0"/>
              <a:lumOff val="0"/>
              <a:alphaOff val="0"/>
            </a:schemeClr>
          </a:solidFill>
          <a:prstDash val="solid"/>
          <a:miter lim="800000"/>
          <a:tailEnd type="triangle" w="lg" len="lg"/>
        </a:ln>
        <a:effectLst/>
      </dgm:spPr>
    </dgm:pt>
    <dgm:pt modelId="{42C87052-C5A7-44BA-A9E1-ACC482DD64CE}" type="pres">
      <dgm:prSet presAssocID="{5FCC75CE-1B0D-4D05-918C-07CEE515CD08}" presName="nodes" presStyleCnt="0">
        <dgm:presLayoutVars>
          <dgm:chMax/>
          <dgm:chPref/>
          <dgm:animLvl val="lvl"/>
        </dgm:presLayoutVars>
      </dgm:prSet>
      <dgm:spPr/>
    </dgm:pt>
    <dgm:pt modelId="{925DE409-BDFD-4739-AC90-CF19EAE0E12C}" type="pres">
      <dgm:prSet presAssocID="{3743108E-3E91-43A3-BB42-A24532ACABC7}" presName="composite" presStyleCnt="0"/>
      <dgm:spPr/>
    </dgm:pt>
    <dgm:pt modelId="{AAEFFA6F-F543-43BE-9A63-BC240E2481C7}" type="pres">
      <dgm:prSet presAssocID="{3743108E-3E91-43A3-BB42-A24532ACABC7}" presName="ConnectorPoint" presStyleLbl="lnNode1" presStyleIdx="0" presStyleCnt="4"/>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886BB18-9E7B-4861-932C-1152BD1D1FC1}" type="pres">
      <dgm:prSet presAssocID="{3743108E-3E91-43A3-BB42-A24532ACABC7}" presName="DropPinPlaceHolder" presStyleCnt="0"/>
      <dgm:spPr/>
    </dgm:pt>
    <dgm:pt modelId="{3B62E8E0-A20C-4F9B-B430-5D13118C39F2}" type="pres">
      <dgm:prSet presAssocID="{3743108E-3E91-43A3-BB42-A24532ACABC7}" presName="DropPin" presStyleLbl="alignNode1" presStyleIdx="0" presStyleCnt="4" custScaleX="166718" custScaleY="233444"/>
      <dgm:spPr/>
    </dgm:pt>
    <dgm:pt modelId="{854380F8-8E9B-444F-95EB-4A5CF3ED9C3C}" type="pres">
      <dgm:prSet presAssocID="{3743108E-3E91-43A3-BB42-A24532ACABC7}" presName="Ellipse" presStyleLbl="fgAcc1" presStyleIdx="1" presStyleCnt="5"/>
      <dgm:spPr>
        <a:solidFill>
          <a:schemeClr val="lt1">
            <a:alpha val="90000"/>
            <a:hueOff val="0"/>
            <a:satOff val="0"/>
            <a:lumOff val="0"/>
            <a:alphaOff val="0"/>
          </a:schemeClr>
        </a:solidFill>
        <a:ln w="19050" cap="flat" cmpd="sng" algn="ctr">
          <a:noFill/>
          <a:prstDash val="solid"/>
          <a:miter lim="800000"/>
        </a:ln>
        <a:effectLst/>
      </dgm:spPr>
    </dgm:pt>
    <dgm:pt modelId="{32011C7C-EC3A-41FA-8C50-22CFDCB4A26B}" type="pres">
      <dgm:prSet presAssocID="{3743108E-3E91-43A3-BB42-A24532ACABC7}" presName="L2TextContainer" presStyleLbl="revTx" presStyleIdx="0" presStyleCnt="8">
        <dgm:presLayoutVars>
          <dgm:bulletEnabled val="1"/>
        </dgm:presLayoutVars>
      </dgm:prSet>
      <dgm:spPr/>
    </dgm:pt>
    <dgm:pt modelId="{71672675-B126-424B-B9E6-1F84F6069F0A}" type="pres">
      <dgm:prSet presAssocID="{3743108E-3E91-43A3-BB42-A24532ACABC7}" presName="L1TextContainer" presStyleLbl="revTx" presStyleIdx="1" presStyleCnt="8">
        <dgm:presLayoutVars>
          <dgm:chMax val="1"/>
          <dgm:chPref val="1"/>
          <dgm:bulletEnabled val="1"/>
        </dgm:presLayoutVars>
      </dgm:prSet>
      <dgm:spPr/>
    </dgm:pt>
    <dgm:pt modelId="{FA4D75B7-1905-4E96-97C9-4E7AB5E8998F}" type="pres">
      <dgm:prSet presAssocID="{3743108E-3E91-43A3-BB42-A24532ACABC7}" presName="ConnectLine" presStyleLbl="sibTrans1D1" presStyleIdx="0" presStyleCnt="4"/>
      <dgm:spPr>
        <a:noFill/>
        <a:ln w="12700" cap="flat" cmpd="sng" algn="ctr">
          <a:solidFill>
            <a:schemeClr val="accent2">
              <a:hueOff val="0"/>
              <a:satOff val="0"/>
              <a:lumOff val="0"/>
              <a:alphaOff val="0"/>
            </a:schemeClr>
          </a:solidFill>
          <a:prstDash val="dash"/>
          <a:miter lim="800000"/>
        </a:ln>
        <a:effectLst/>
      </dgm:spPr>
    </dgm:pt>
    <dgm:pt modelId="{02EBDAF2-E811-43F4-B51E-1A31F23547B3}" type="pres">
      <dgm:prSet presAssocID="{3743108E-3E91-43A3-BB42-A24532ACABC7}" presName="EmptyPlaceHolder" presStyleCnt="0"/>
      <dgm:spPr/>
    </dgm:pt>
    <dgm:pt modelId="{6AB687E3-61EF-4CF4-997C-746C84DAB128}" type="pres">
      <dgm:prSet presAssocID="{9B3DCFDD-C22A-492A-91BB-AE4BDA2C50C2}" presName="spaceBetweenRectangles" presStyleCnt="0"/>
      <dgm:spPr/>
    </dgm:pt>
    <dgm:pt modelId="{4AFA0B8F-88B5-4A16-AFC2-FEF2A0F9C16A}" type="pres">
      <dgm:prSet presAssocID="{3657BACD-1B63-44F9-8364-F7FA2F783D11}" presName="composite" presStyleCnt="0"/>
      <dgm:spPr/>
    </dgm:pt>
    <dgm:pt modelId="{3095819F-69EB-45F8-AC00-7664977EFD06}" type="pres">
      <dgm:prSet presAssocID="{3657BACD-1B63-44F9-8364-F7FA2F783D11}" presName="ConnectorPoint" presStyleLbl="lnNode1" presStyleIdx="1" presStyleCnt="4"/>
      <dgm:spPr>
        <a:solidFill>
          <a:schemeClr val="accent2">
            <a:hueOff val="2147871"/>
            <a:satOff val="-6164"/>
            <a:lumOff val="-9870"/>
            <a:alphaOff val="0"/>
          </a:schemeClr>
        </a:solidFill>
        <a:ln w="6350" cap="flat" cmpd="sng" algn="ctr">
          <a:solidFill>
            <a:schemeClr val="lt1">
              <a:hueOff val="0"/>
              <a:satOff val="0"/>
              <a:lumOff val="0"/>
              <a:alphaOff val="0"/>
            </a:schemeClr>
          </a:solidFill>
          <a:prstDash val="solid"/>
          <a:miter lim="800000"/>
        </a:ln>
        <a:effectLst/>
      </dgm:spPr>
    </dgm:pt>
    <dgm:pt modelId="{AEAB51FE-5A89-45F5-9E06-DD4051A57A44}" type="pres">
      <dgm:prSet presAssocID="{3657BACD-1B63-44F9-8364-F7FA2F783D11}" presName="DropPinPlaceHolder" presStyleCnt="0"/>
      <dgm:spPr/>
    </dgm:pt>
    <dgm:pt modelId="{A3E4C61B-3090-4079-B88B-82A48A07C7A8}" type="pres">
      <dgm:prSet presAssocID="{3657BACD-1B63-44F9-8364-F7FA2F783D11}" presName="DropPin" presStyleLbl="alignNode1" presStyleIdx="1" presStyleCnt="4" custScaleX="229681" custScaleY="167933" custLinFactX="162606" custLinFactNeighborX="200000" custLinFactNeighborY="21844"/>
      <dgm:spPr/>
    </dgm:pt>
    <dgm:pt modelId="{05959890-C162-4B20-9EC5-C7A0ED946B0F}" type="pres">
      <dgm:prSet presAssocID="{3657BACD-1B63-44F9-8364-F7FA2F783D11}" presName="Ellipse" presStyleLbl="fgAcc1" presStyleIdx="2" presStyleCnt="5"/>
      <dgm:spPr>
        <a:solidFill>
          <a:schemeClr val="lt1">
            <a:alpha val="90000"/>
            <a:hueOff val="0"/>
            <a:satOff val="0"/>
            <a:lumOff val="0"/>
            <a:alphaOff val="0"/>
          </a:schemeClr>
        </a:solidFill>
        <a:ln w="19050" cap="flat" cmpd="sng" algn="ctr">
          <a:noFill/>
          <a:prstDash val="solid"/>
          <a:miter lim="800000"/>
        </a:ln>
        <a:effectLst/>
      </dgm:spPr>
    </dgm:pt>
    <dgm:pt modelId="{C19B8609-D8B9-4BA6-BF81-C704EE3E479F}" type="pres">
      <dgm:prSet presAssocID="{3657BACD-1B63-44F9-8364-F7FA2F783D11}" presName="L2TextContainer" presStyleLbl="revTx" presStyleIdx="2" presStyleCnt="8">
        <dgm:presLayoutVars>
          <dgm:bulletEnabled val="1"/>
        </dgm:presLayoutVars>
      </dgm:prSet>
      <dgm:spPr/>
    </dgm:pt>
    <dgm:pt modelId="{521DE2FB-9FF5-4E5F-882C-C7518C3BBAD7}" type="pres">
      <dgm:prSet presAssocID="{3657BACD-1B63-44F9-8364-F7FA2F783D11}" presName="L1TextContainer" presStyleLbl="revTx" presStyleIdx="3" presStyleCnt="8" custLinFactNeighborX="-44837" custLinFactNeighborY="39318">
        <dgm:presLayoutVars>
          <dgm:chMax val="1"/>
          <dgm:chPref val="1"/>
          <dgm:bulletEnabled val="1"/>
        </dgm:presLayoutVars>
      </dgm:prSet>
      <dgm:spPr/>
    </dgm:pt>
    <dgm:pt modelId="{3F84E8DC-319A-44FD-87BE-1033666EEFD3}" type="pres">
      <dgm:prSet presAssocID="{3657BACD-1B63-44F9-8364-F7FA2F783D11}" presName="ConnectLine" presStyleLbl="sibTrans1D1" presStyleIdx="1" presStyleCnt="4" custLinFactX="2165625" custLinFactNeighborX="2200000" custLinFactNeighborY="513"/>
      <dgm:spPr>
        <a:noFill/>
        <a:ln w="12700" cap="flat" cmpd="sng" algn="ctr">
          <a:solidFill>
            <a:schemeClr val="accent2">
              <a:hueOff val="2147871"/>
              <a:satOff val="-6164"/>
              <a:lumOff val="-9870"/>
              <a:alphaOff val="0"/>
            </a:schemeClr>
          </a:solidFill>
          <a:prstDash val="dash"/>
          <a:miter lim="800000"/>
        </a:ln>
        <a:effectLst/>
      </dgm:spPr>
    </dgm:pt>
    <dgm:pt modelId="{A299D2B0-BAEC-4134-9BF7-B5001B2305A1}" type="pres">
      <dgm:prSet presAssocID="{3657BACD-1B63-44F9-8364-F7FA2F783D11}" presName="EmptyPlaceHolder" presStyleCnt="0"/>
      <dgm:spPr/>
    </dgm:pt>
    <dgm:pt modelId="{EBACCDA9-CA0F-419E-9037-CE6378F9B503}" type="pres">
      <dgm:prSet presAssocID="{9044F8E6-D0C3-4A01-9CA6-9F33BB194E0A}" presName="spaceBetweenRectangles" presStyleCnt="0"/>
      <dgm:spPr/>
    </dgm:pt>
    <dgm:pt modelId="{87A0141E-B6AC-42C7-9F9A-59B56A229988}" type="pres">
      <dgm:prSet presAssocID="{7BE36A59-2656-4259-A875-C5961E3D67F4}" presName="composite" presStyleCnt="0"/>
      <dgm:spPr/>
    </dgm:pt>
    <dgm:pt modelId="{316128CC-92A7-4490-92B2-C5F1C2FF6EFA}" type="pres">
      <dgm:prSet presAssocID="{7BE36A59-2656-4259-A875-C5961E3D67F4}" presName="ConnectorPoint" presStyleLbl="lnNode1" presStyleIdx="2" presStyleCnt="4"/>
      <dgm:spPr>
        <a:solidFill>
          <a:schemeClr val="accent2">
            <a:hueOff val="4295743"/>
            <a:satOff val="-12329"/>
            <a:lumOff val="-19739"/>
            <a:alphaOff val="0"/>
          </a:schemeClr>
        </a:solidFill>
        <a:ln w="6350" cap="flat" cmpd="sng" algn="ctr">
          <a:solidFill>
            <a:schemeClr val="lt1">
              <a:hueOff val="0"/>
              <a:satOff val="0"/>
              <a:lumOff val="0"/>
              <a:alphaOff val="0"/>
            </a:schemeClr>
          </a:solidFill>
          <a:prstDash val="solid"/>
          <a:miter lim="800000"/>
        </a:ln>
        <a:effectLst/>
      </dgm:spPr>
    </dgm:pt>
    <dgm:pt modelId="{0C6EE1BA-F184-4D1F-AF76-C26D8F9D815A}" type="pres">
      <dgm:prSet presAssocID="{7BE36A59-2656-4259-A875-C5961E3D67F4}" presName="DropPinPlaceHolder" presStyleCnt="0"/>
      <dgm:spPr/>
    </dgm:pt>
    <dgm:pt modelId="{D7E190C4-6992-4A9D-960F-E5E3AFE14A28}" type="pres">
      <dgm:prSet presAssocID="{7BE36A59-2656-4259-A875-C5961E3D67F4}" presName="DropPin" presStyleLbl="alignNode1" presStyleIdx="2" presStyleCnt="4" custScaleX="173372" custScaleY="239895" custLinFactX="-83487" custLinFactNeighborX="-100000" custLinFactNeighborY="-4369"/>
      <dgm:spPr/>
    </dgm:pt>
    <dgm:pt modelId="{F86B3C3C-B9AA-4E2A-A243-7B2D01854F5F}" type="pres">
      <dgm:prSet presAssocID="{7BE36A59-2656-4259-A875-C5961E3D67F4}" presName="Ellipse" presStyleLbl="fgAcc1" presStyleIdx="3" presStyleCnt="5"/>
      <dgm:spPr>
        <a:solidFill>
          <a:schemeClr val="lt1">
            <a:alpha val="90000"/>
            <a:hueOff val="0"/>
            <a:satOff val="0"/>
            <a:lumOff val="0"/>
            <a:alphaOff val="0"/>
          </a:schemeClr>
        </a:solidFill>
        <a:ln w="19050" cap="flat" cmpd="sng" algn="ctr">
          <a:noFill/>
          <a:prstDash val="solid"/>
          <a:miter lim="800000"/>
        </a:ln>
        <a:effectLst/>
      </dgm:spPr>
    </dgm:pt>
    <dgm:pt modelId="{4ED1E22F-B533-43D6-B7FC-9A2101C646CB}" type="pres">
      <dgm:prSet presAssocID="{7BE36A59-2656-4259-A875-C5961E3D67F4}" presName="L2TextContainer" presStyleLbl="revTx" presStyleIdx="4" presStyleCnt="8">
        <dgm:presLayoutVars>
          <dgm:bulletEnabled val="1"/>
        </dgm:presLayoutVars>
      </dgm:prSet>
      <dgm:spPr/>
    </dgm:pt>
    <dgm:pt modelId="{B9703908-56A1-4B00-A2DA-87BE70BE7EA7}" type="pres">
      <dgm:prSet presAssocID="{7BE36A59-2656-4259-A875-C5961E3D67F4}" presName="L1TextContainer" presStyleLbl="revTx" presStyleIdx="5" presStyleCnt="8" custLinFactNeighborX="-26869" custLinFactNeighborY="39319">
        <dgm:presLayoutVars>
          <dgm:chMax val="1"/>
          <dgm:chPref val="1"/>
          <dgm:bulletEnabled val="1"/>
        </dgm:presLayoutVars>
      </dgm:prSet>
      <dgm:spPr/>
    </dgm:pt>
    <dgm:pt modelId="{8978CEA3-8F65-4B6A-BCC5-38DE608F0817}" type="pres">
      <dgm:prSet presAssocID="{7BE36A59-2656-4259-A875-C5961E3D67F4}" presName="ConnectLine" presStyleLbl="sibTrans1D1" presStyleIdx="2" presStyleCnt="4" custLinFactX="-1100000" custLinFactNeighborX="-1175417" custLinFactNeighborY="-2302"/>
      <dgm:spPr>
        <a:noFill/>
        <a:ln w="12700" cap="flat" cmpd="sng" algn="ctr">
          <a:solidFill>
            <a:schemeClr val="accent2">
              <a:hueOff val="4295743"/>
              <a:satOff val="-12329"/>
              <a:lumOff val="-19739"/>
              <a:alphaOff val="0"/>
            </a:schemeClr>
          </a:solidFill>
          <a:prstDash val="dash"/>
          <a:miter lim="800000"/>
        </a:ln>
        <a:effectLst/>
      </dgm:spPr>
    </dgm:pt>
    <dgm:pt modelId="{D3C2E98C-BACD-450E-A5EF-88FF0B0352F5}" type="pres">
      <dgm:prSet presAssocID="{7BE36A59-2656-4259-A875-C5961E3D67F4}" presName="EmptyPlaceHolder" presStyleCnt="0"/>
      <dgm:spPr/>
    </dgm:pt>
    <dgm:pt modelId="{141B9ECE-DFAA-49AD-950A-15FBE092A4A4}" type="pres">
      <dgm:prSet presAssocID="{9A2C314E-9740-4BE1-A275-49F08F994E10}" presName="spaceBetweenRectangles" presStyleCnt="0"/>
      <dgm:spPr/>
    </dgm:pt>
    <dgm:pt modelId="{5EE0245C-7C2D-4D04-98CC-DEC163FD3519}" type="pres">
      <dgm:prSet presAssocID="{5E481436-567C-47EC-BF0C-3B038A0C4F25}" presName="composite" presStyleCnt="0"/>
      <dgm:spPr/>
    </dgm:pt>
    <dgm:pt modelId="{FFDA7DFC-F7E3-4702-B1CE-B93CB306E963}" type="pres">
      <dgm:prSet presAssocID="{5E481436-567C-47EC-BF0C-3B038A0C4F25}" presName="ConnectorPoint" presStyleLbl="lnNode1" presStyleIdx="3" presStyleCnt="4"/>
      <dgm:spPr>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gm:spPr>
    </dgm:pt>
    <dgm:pt modelId="{546394AE-742E-46E3-A2BC-8FF8E297E980}" type="pres">
      <dgm:prSet presAssocID="{5E481436-567C-47EC-BF0C-3B038A0C4F25}" presName="DropPinPlaceHolder" presStyleCnt="0"/>
      <dgm:spPr/>
    </dgm:pt>
    <dgm:pt modelId="{408E1424-552F-4DD2-A8B4-415025F658C3}" type="pres">
      <dgm:prSet presAssocID="{5E481436-567C-47EC-BF0C-3B038A0C4F25}" presName="DropPin" presStyleLbl="alignNode1" presStyleIdx="3" presStyleCnt="4" custScaleX="244318" custScaleY="187442"/>
      <dgm:spPr/>
    </dgm:pt>
    <dgm:pt modelId="{4B35394C-C541-4C24-B2B0-451E8CA74DEA}" type="pres">
      <dgm:prSet presAssocID="{5E481436-567C-47EC-BF0C-3B038A0C4F25}" presName="Ellipse" presStyleLbl="fgAcc1" presStyleIdx="4" presStyleCnt="5"/>
      <dgm:spPr>
        <a:solidFill>
          <a:schemeClr val="lt1">
            <a:alpha val="90000"/>
            <a:hueOff val="0"/>
            <a:satOff val="0"/>
            <a:lumOff val="0"/>
            <a:alphaOff val="0"/>
          </a:schemeClr>
        </a:solidFill>
        <a:ln w="19050" cap="flat" cmpd="sng" algn="ctr">
          <a:noFill/>
          <a:prstDash val="solid"/>
          <a:miter lim="800000"/>
        </a:ln>
        <a:effectLst/>
      </dgm:spPr>
    </dgm:pt>
    <dgm:pt modelId="{C6E567CE-B55A-4069-8891-76A8FCBAB82C}" type="pres">
      <dgm:prSet presAssocID="{5E481436-567C-47EC-BF0C-3B038A0C4F25}" presName="L2TextContainer" presStyleLbl="revTx" presStyleIdx="6" presStyleCnt="8">
        <dgm:presLayoutVars>
          <dgm:bulletEnabled val="1"/>
        </dgm:presLayoutVars>
      </dgm:prSet>
      <dgm:spPr/>
    </dgm:pt>
    <dgm:pt modelId="{CB10F967-B189-4227-86AE-E7636ACA434D}" type="pres">
      <dgm:prSet presAssocID="{5E481436-567C-47EC-BF0C-3B038A0C4F25}" presName="L1TextContainer" presStyleLbl="revTx" presStyleIdx="7" presStyleCnt="8" custLinFactNeighborX="4037" custLinFactNeighborY="55702">
        <dgm:presLayoutVars>
          <dgm:chMax val="1"/>
          <dgm:chPref val="1"/>
          <dgm:bulletEnabled val="1"/>
        </dgm:presLayoutVars>
      </dgm:prSet>
      <dgm:spPr/>
    </dgm:pt>
    <dgm:pt modelId="{B3BFC814-E3FF-4B91-BC5F-121E8CE94879}" type="pres">
      <dgm:prSet presAssocID="{5E481436-567C-47EC-BF0C-3B038A0C4F25}" presName="ConnectLine" presStyleLbl="sibTrans1D1" presStyleIdx="3" presStyleCnt="4"/>
      <dgm:spPr>
        <a:noFill/>
        <a:ln w="12700" cap="flat" cmpd="sng" algn="ctr">
          <a:solidFill>
            <a:schemeClr val="accent2">
              <a:hueOff val="6443614"/>
              <a:satOff val="-18493"/>
              <a:lumOff val="-29609"/>
              <a:alphaOff val="0"/>
            </a:schemeClr>
          </a:solidFill>
          <a:prstDash val="dash"/>
          <a:miter lim="800000"/>
        </a:ln>
        <a:effectLst/>
      </dgm:spPr>
    </dgm:pt>
    <dgm:pt modelId="{B064DFBF-0416-49D6-AEC0-C0B7C7B2D738}" type="pres">
      <dgm:prSet presAssocID="{5E481436-567C-47EC-BF0C-3B038A0C4F25}" presName="EmptyPlaceHolder" presStyleCnt="0"/>
      <dgm:spPr/>
    </dgm:pt>
  </dgm:ptLst>
  <dgm:cxnLst>
    <dgm:cxn modelId="{99923D0A-E537-4DD4-AAA7-B24BC0598D17}" srcId="{3657BACD-1B63-44F9-8364-F7FA2F783D11}" destId="{432371D6-691A-4D85-A149-9EA5DF5EFFAE}" srcOrd="0" destOrd="0" parTransId="{069C5837-43A3-4708-BF2E-408464E0D389}" sibTransId="{69461783-6F3C-4A87-A7C3-5E374B49DF19}"/>
    <dgm:cxn modelId="{24DC5110-A6FF-41D1-885D-EB3B8BCA6E18}" type="presOf" srcId="{EAD6B610-A8BB-4AA5-ABEC-DABCA5181672}" destId="{C6E567CE-B55A-4069-8891-76A8FCBAB82C}" srcOrd="0" destOrd="0" presId="urn:microsoft.com/office/officeart/2017/3/layout/DropPinTimeline"/>
    <dgm:cxn modelId="{0AB2591D-FD72-45F2-9877-984A0BDCF5D1}" type="presOf" srcId="{432371D6-691A-4D85-A149-9EA5DF5EFFAE}" destId="{C19B8609-D8B9-4BA6-BF81-C704EE3E479F}" srcOrd="0" destOrd="0" presId="urn:microsoft.com/office/officeart/2017/3/layout/DropPinTimeline"/>
    <dgm:cxn modelId="{C2AFAE22-9B6E-4393-8B24-57F9ADCD7F0E}" srcId="{7BE36A59-2656-4259-A875-C5961E3D67F4}" destId="{1216CB62-7709-441E-8935-A8CD61594E75}" srcOrd="0" destOrd="0" parTransId="{81B15ED6-6B48-453D-8453-595E1C45CD88}" sibTransId="{E17BCA9F-2E17-4377-99F0-D09D8D8106E8}"/>
    <dgm:cxn modelId="{1F25F02D-B650-4B8D-8546-D62C0A995AB8}" type="presOf" srcId="{3657BACD-1B63-44F9-8364-F7FA2F783D11}" destId="{521DE2FB-9FF5-4E5F-882C-C7518C3BBAD7}" srcOrd="0" destOrd="0" presId="urn:microsoft.com/office/officeart/2017/3/layout/DropPinTimeline"/>
    <dgm:cxn modelId="{BEBB1031-885B-43B8-A744-259E8BE225E7}" type="presOf" srcId="{7BE36A59-2656-4259-A875-C5961E3D67F4}" destId="{B9703908-56A1-4B00-A2DA-87BE70BE7EA7}" srcOrd="0" destOrd="0" presId="urn:microsoft.com/office/officeart/2017/3/layout/DropPinTimeline"/>
    <dgm:cxn modelId="{9DA0E033-9073-4898-8ADD-0804F301B2B4}" type="presOf" srcId="{3743108E-3E91-43A3-BB42-A24532ACABC7}" destId="{71672675-B126-424B-B9E6-1F84F6069F0A}" srcOrd="0" destOrd="0" presId="urn:microsoft.com/office/officeart/2017/3/layout/DropPinTimeline"/>
    <dgm:cxn modelId="{7727D041-46D6-4C29-A4D5-81686F081061}" type="presOf" srcId="{5FCC75CE-1B0D-4D05-918C-07CEE515CD08}" destId="{D800DE99-4728-4028-883D-46E80975F79C}" srcOrd="0" destOrd="0" presId="urn:microsoft.com/office/officeart/2017/3/layout/DropPinTimeline"/>
    <dgm:cxn modelId="{D037A367-11EA-4933-9AB3-83F02035878A}" srcId="{5FCC75CE-1B0D-4D05-918C-07CEE515CD08}" destId="{7BE36A59-2656-4259-A875-C5961E3D67F4}" srcOrd="2" destOrd="0" parTransId="{DB271E07-1999-48CA-95B1-EAD3FC500B25}" sibTransId="{9A2C314E-9740-4BE1-A275-49F08F994E10}"/>
    <dgm:cxn modelId="{04447F56-FC9B-48CF-AC52-5D60C5069804}" srcId="{5FCC75CE-1B0D-4D05-918C-07CEE515CD08}" destId="{5E481436-567C-47EC-BF0C-3B038A0C4F25}" srcOrd="3" destOrd="0" parTransId="{82811336-F4A8-4158-9B0B-826EA41B68FF}" sibTransId="{5265BE6C-B553-4324-8454-CCFB176A1E0E}"/>
    <dgm:cxn modelId="{6686647D-1BD2-45F7-B757-6DFD6B991A00}" srcId="{5E481436-567C-47EC-BF0C-3B038A0C4F25}" destId="{EAD6B610-A8BB-4AA5-ABEC-DABCA5181672}" srcOrd="0" destOrd="0" parTransId="{F133BA98-375F-4619-A6A0-2FC74167BA30}" sibTransId="{438B3756-12AE-4C0E-A82E-C2D47B7E0ABD}"/>
    <dgm:cxn modelId="{0F3E288B-9D0F-47D3-83C2-C1EB7BB71725}" srcId="{3743108E-3E91-43A3-BB42-A24532ACABC7}" destId="{CB01EC31-C2F0-473F-8C41-1BC9621C78BB}" srcOrd="0" destOrd="0" parTransId="{647F46C4-6B40-499F-9900-C46404A697E3}" sibTransId="{1DCCB0F9-FB07-4163-BEB9-537139596572}"/>
    <dgm:cxn modelId="{BDA65898-5E73-43F2-8C69-040176E85C04}" type="presOf" srcId="{5E481436-567C-47EC-BF0C-3B038A0C4F25}" destId="{CB10F967-B189-4227-86AE-E7636ACA434D}" srcOrd="0" destOrd="0" presId="urn:microsoft.com/office/officeart/2017/3/layout/DropPinTimeline"/>
    <dgm:cxn modelId="{C4A148CB-61B9-4EF8-B4C0-D97A6D52592E}" type="presOf" srcId="{CB01EC31-C2F0-473F-8C41-1BC9621C78BB}" destId="{32011C7C-EC3A-41FA-8C50-22CFDCB4A26B}" srcOrd="0" destOrd="0" presId="urn:microsoft.com/office/officeart/2017/3/layout/DropPinTimeline"/>
    <dgm:cxn modelId="{B1D7CFCE-BBA2-45A1-A6F3-9CCC8B24B321}" type="presOf" srcId="{1216CB62-7709-441E-8935-A8CD61594E75}" destId="{4ED1E22F-B533-43D6-B7FC-9A2101C646CB}" srcOrd="0" destOrd="0" presId="urn:microsoft.com/office/officeart/2017/3/layout/DropPinTimeline"/>
    <dgm:cxn modelId="{D7246CE5-8C70-48B1-B4EB-01E3D08DB2C6}" srcId="{5FCC75CE-1B0D-4D05-918C-07CEE515CD08}" destId="{3743108E-3E91-43A3-BB42-A24532ACABC7}" srcOrd="0" destOrd="0" parTransId="{095269D3-3511-4792-A00E-DF1F336FE670}" sibTransId="{9B3DCFDD-C22A-492A-91BB-AE4BDA2C50C2}"/>
    <dgm:cxn modelId="{54F8A6E9-095D-4B92-96C7-D6D80EDC36E0}" srcId="{5FCC75CE-1B0D-4D05-918C-07CEE515CD08}" destId="{3657BACD-1B63-44F9-8364-F7FA2F783D11}" srcOrd="1" destOrd="0" parTransId="{73F1F72F-197E-45FC-8DBF-1E2629A806FE}" sibTransId="{9044F8E6-D0C3-4A01-9CA6-9F33BB194E0A}"/>
    <dgm:cxn modelId="{1781419C-373E-4AA4-8B6B-022ACE1A46E2}" type="presParOf" srcId="{D800DE99-4728-4028-883D-46E80975F79C}" destId="{2F0CE93C-55E0-4B98-8BD7-D8327EEB3A4E}" srcOrd="0" destOrd="0" presId="urn:microsoft.com/office/officeart/2017/3/layout/DropPinTimeline"/>
    <dgm:cxn modelId="{9C941597-BEA0-4653-96FB-0708651B1618}" type="presParOf" srcId="{D800DE99-4728-4028-883D-46E80975F79C}" destId="{42C87052-C5A7-44BA-A9E1-ACC482DD64CE}" srcOrd="1" destOrd="0" presId="urn:microsoft.com/office/officeart/2017/3/layout/DropPinTimeline"/>
    <dgm:cxn modelId="{D1A720D0-DDE8-47C3-8A5E-8E58BA7DEDD5}" type="presParOf" srcId="{42C87052-C5A7-44BA-A9E1-ACC482DD64CE}" destId="{925DE409-BDFD-4739-AC90-CF19EAE0E12C}" srcOrd="0" destOrd="0" presId="urn:microsoft.com/office/officeart/2017/3/layout/DropPinTimeline"/>
    <dgm:cxn modelId="{97CE3346-3BB7-48EA-A8AE-00BE94477033}" type="presParOf" srcId="{925DE409-BDFD-4739-AC90-CF19EAE0E12C}" destId="{AAEFFA6F-F543-43BE-9A63-BC240E2481C7}" srcOrd="0" destOrd="0" presId="urn:microsoft.com/office/officeart/2017/3/layout/DropPinTimeline"/>
    <dgm:cxn modelId="{8CF98626-DC3B-496C-B475-BDAC51AC7AA8}" type="presParOf" srcId="{925DE409-BDFD-4739-AC90-CF19EAE0E12C}" destId="{5886BB18-9E7B-4861-932C-1152BD1D1FC1}" srcOrd="1" destOrd="0" presId="urn:microsoft.com/office/officeart/2017/3/layout/DropPinTimeline"/>
    <dgm:cxn modelId="{0BE90F99-0300-46D2-98CC-DA2181270182}" type="presParOf" srcId="{5886BB18-9E7B-4861-932C-1152BD1D1FC1}" destId="{3B62E8E0-A20C-4F9B-B430-5D13118C39F2}" srcOrd="0" destOrd="0" presId="urn:microsoft.com/office/officeart/2017/3/layout/DropPinTimeline"/>
    <dgm:cxn modelId="{1CB9E9CC-5F2E-43AD-A787-7C90FF462962}" type="presParOf" srcId="{5886BB18-9E7B-4861-932C-1152BD1D1FC1}" destId="{854380F8-8E9B-444F-95EB-4A5CF3ED9C3C}" srcOrd="1" destOrd="0" presId="urn:microsoft.com/office/officeart/2017/3/layout/DropPinTimeline"/>
    <dgm:cxn modelId="{3BA3A3B5-5788-47E8-9910-96C194583493}" type="presParOf" srcId="{925DE409-BDFD-4739-AC90-CF19EAE0E12C}" destId="{32011C7C-EC3A-41FA-8C50-22CFDCB4A26B}" srcOrd="2" destOrd="0" presId="urn:microsoft.com/office/officeart/2017/3/layout/DropPinTimeline"/>
    <dgm:cxn modelId="{80821C71-503F-4BD1-BC8E-8E44C44697AC}" type="presParOf" srcId="{925DE409-BDFD-4739-AC90-CF19EAE0E12C}" destId="{71672675-B126-424B-B9E6-1F84F6069F0A}" srcOrd="3" destOrd="0" presId="urn:microsoft.com/office/officeart/2017/3/layout/DropPinTimeline"/>
    <dgm:cxn modelId="{1D3CD5F7-A8DF-43F2-BDBA-5D00FA16DFE4}" type="presParOf" srcId="{925DE409-BDFD-4739-AC90-CF19EAE0E12C}" destId="{FA4D75B7-1905-4E96-97C9-4E7AB5E8998F}" srcOrd="4" destOrd="0" presId="urn:microsoft.com/office/officeart/2017/3/layout/DropPinTimeline"/>
    <dgm:cxn modelId="{32334338-19CF-4ED5-BCCE-E1E4F19F8C3E}" type="presParOf" srcId="{925DE409-BDFD-4739-AC90-CF19EAE0E12C}" destId="{02EBDAF2-E811-43F4-B51E-1A31F23547B3}" srcOrd="5" destOrd="0" presId="urn:microsoft.com/office/officeart/2017/3/layout/DropPinTimeline"/>
    <dgm:cxn modelId="{4997353C-C857-4975-9BEA-DE8D49370FCB}" type="presParOf" srcId="{42C87052-C5A7-44BA-A9E1-ACC482DD64CE}" destId="{6AB687E3-61EF-4CF4-997C-746C84DAB128}" srcOrd="1" destOrd="0" presId="urn:microsoft.com/office/officeart/2017/3/layout/DropPinTimeline"/>
    <dgm:cxn modelId="{ACDD160A-EB7C-44B4-9184-8B90CAB48B07}" type="presParOf" srcId="{42C87052-C5A7-44BA-A9E1-ACC482DD64CE}" destId="{4AFA0B8F-88B5-4A16-AFC2-FEF2A0F9C16A}" srcOrd="2" destOrd="0" presId="urn:microsoft.com/office/officeart/2017/3/layout/DropPinTimeline"/>
    <dgm:cxn modelId="{16D2BBB8-CB27-49FA-80A9-04E86F89B47E}" type="presParOf" srcId="{4AFA0B8F-88B5-4A16-AFC2-FEF2A0F9C16A}" destId="{3095819F-69EB-45F8-AC00-7664977EFD06}" srcOrd="0" destOrd="0" presId="urn:microsoft.com/office/officeart/2017/3/layout/DropPinTimeline"/>
    <dgm:cxn modelId="{3F8D5FF6-2A4D-4A6C-9948-69CC865797E8}" type="presParOf" srcId="{4AFA0B8F-88B5-4A16-AFC2-FEF2A0F9C16A}" destId="{AEAB51FE-5A89-45F5-9E06-DD4051A57A44}" srcOrd="1" destOrd="0" presId="urn:microsoft.com/office/officeart/2017/3/layout/DropPinTimeline"/>
    <dgm:cxn modelId="{687092A2-0534-42C7-9EDB-DF36025E14FC}" type="presParOf" srcId="{AEAB51FE-5A89-45F5-9E06-DD4051A57A44}" destId="{A3E4C61B-3090-4079-B88B-82A48A07C7A8}" srcOrd="0" destOrd="0" presId="urn:microsoft.com/office/officeart/2017/3/layout/DropPinTimeline"/>
    <dgm:cxn modelId="{C7A83B94-8CFC-4644-9E6C-084546193833}" type="presParOf" srcId="{AEAB51FE-5A89-45F5-9E06-DD4051A57A44}" destId="{05959890-C162-4B20-9EC5-C7A0ED946B0F}" srcOrd="1" destOrd="0" presId="urn:microsoft.com/office/officeart/2017/3/layout/DropPinTimeline"/>
    <dgm:cxn modelId="{C868F9C3-D2B4-4E5A-B234-7329EC92DDBB}" type="presParOf" srcId="{4AFA0B8F-88B5-4A16-AFC2-FEF2A0F9C16A}" destId="{C19B8609-D8B9-4BA6-BF81-C704EE3E479F}" srcOrd="2" destOrd="0" presId="urn:microsoft.com/office/officeart/2017/3/layout/DropPinTimeline"/>
    <dgm:cxn modelId="{0FD69212-974B-4362-BE45-D51AEA4A54D1}" type="presParOf" srcId="{4AFA0B8F-88B5-4A16-AFC2-FEF2A0F9C16A}" destId="{521DE2FB-9FF5-4E5F-882C-C7518C3BBAD7}" srcOrd="3" destOrd="0" presId="urn:microsoft.com/office/officeart/2017/3/layout/DropPinTimeline"/>
    <dgm:cxn modelId="{F883865D-1838-4CA9-A88C-76CFFAD234C0}" type="presParOf" srcId="{4AFA0B8F-88B5-4A16-AFC2-FEF2A0F9C16A}" destId="{3F84E8DC-319A-44FD-87BE-1033666EEFD3}" srcOrd="4" destOrd="0" presId="urn:microsoft.com/office/officeart/2017/3/layout/DropPinTimeline"/>
    <dgm:cxn modelId="{D9CE2F2B-28CF-47A4-9CEE-E3987260C859}" type="presParOf" srcId="{4AFA0B8F-88B5-4A16-AFC2-FEF2A0F9C16A}" destId="{A299D2B0-BAEC-4134-9BF7-B5001B2305A1}" srcOrd="5" destOrd="0" presId="urn:microsoft.com/office/officeart/2017/3/layout/DropPinTimeline"/>
    <dgm:cxn modelId="{34426E93-4EE7-4106-AB82-E614E61CF0FD}" type="presParOf" srcId="{42C87052-C5A7-44BA-A9E1-ACC482DD64CE}" destId="{EBACCDA9-CA0F-419E-9037-CE6378F9B503}" srcOrd="3" destOrd="0" presId="urn:microsoft.com/office/officeart/2017/3/layout/DropPinTimeline"/>
    <dgm:cxn modelId="{D9BDC126-7674-475B-8165-C72E1C303C17}" type="presParOf" srcId="{42C87052-C5A7-44BA-A9E1-ACC482DD64CE}" destId="{87A0141E-B6AC-42C7-9F9A-59B56A229988}" srcOrd="4" destOrd="0" presId="urn:microsoft.com/office/officeart/2017/3/layout/DropPinTimeline"/>
    <dgm:cxn modelId="{D0E372B1-9D9C-4107-BC02-EBE90D92983F}" type="presParOf" srcId="{87A0141E-B6AC-42C7-9F9A-59B56A229988}" destId="{316128CC-92A7-4490-92B2-C5F1C2FF6EFA}" srcOrd="0" destOrd="0" presId="urn:microsoft.com/office/officeart/2017/3/layout/DropPinTimeline"/>
    <dgm:cxn modelId="{6F781B4C-1164-488B-9085-9F6F5F40A94C}" type="presParOf" srcId="{87A0141E-B6AC-42C7-9F9A-59B56A229988}" destId="{0C6EE1BA-F184-4D1F-AF76-C26D8F9D815A}" srcOrd="1" destOrd="0" presId="urn:microsoft.com/office/officeart/2017/3/layout/DropPinTimeline"/>
    <dgm:cxn modelId="{2786E7F1-5FAB-4D45-8F5D-02CAB37F7765}" type="presParOf" srcId="{0C6EE1BA-F184-4D1F-AF76-C26D8F9D815A}" destId="{D7E190C4-6992-4A9D-960F-E5E3AFE14A28}" srcOrd="0" destOrd="0" presId="urn:microsoft.com/office/officeart/2017/3/layout/DropPinTimeline"/>
    <dgm:cxn modelId="{FA174900-AC62-4E28-8021-23CD3FACBBE1}" type="presParOf" srcId="{0C6EE1BA-F184-4D1F-AF76-C26D8F9D815A}" destId="{F86B3C3C-B9AA-4E2A-A243-7B2D01854F5F}" srcOrd="1" destOrd="0" presId="urn:microsoft.com/office/officeart/2017/3/layout/DropPinTimeline"/>
    <dgm:cxn modelId="{182598CC-1A06-4543-BD00-B4A9C36200C3}" type="presParOf" srcId="{87A0141E-B6AC-42C7-9F9A-59B56A229988}" destId="{4ED1E22F-B533-43D6-B7FC-9A2101C646CB}" srcOrd="2" destOrd="0" presId="urn:microsoft.com/office/officeart/2017/3/layout/DropPinTimeline"/>
    <dgm:cxn modelId="{5D79A677-82C6-46AA-B1FA-A3ADEFC83CEC}" type="presParOf" srcId="{87A0141E-B6AC-42C7-9F9A-59B56A229988}" destId="{B9703908-56A1-4B00-A2DA-87BE70BE7EA7}" srcOrd="3" destOrd="0" presId="urn:microsoft.com/office/officeart/2017/3/layout/DropPinTimeline"/>
    <dgm:cxn modelId="{F0476EBF-5000-4855-BC46-FC04478E9B89}" type="presParOf" srcId="{87A0141E-B6AC-42C7-9F9A-59B56A229988}" destId="{8978CEA3-8F65-4B6A-BCC5-38DE608F0817}" srcOrd="4" destOrd="0" presId="urn:microsoft.com/office/officeart/2017/3/layout/DropPinTimeline"/>
    <dgm:cxn modelId="{71379343-0991-41EB-9817-C6718A68E199}" type="presParOf" srcId="{87A0141E-B6AC-42C7-9F9A-59B56A229988}" destId="{D3C2E98C-BACD-450E-A5EF-88FF0B0352F5}" srcOrd="5" destOrd="0" presId="urn:microsoft.com/office/officeart/2017/3/layout/DropPinTimeline"/>
    <dgm:cxn modelId="{CC82B8D0-C5C2-4821-B7E6-237B801B3F75}" type="presParOf" srcId="{42C87052-C5A7-44BA-A9E1-ACC482DD64CE}" destId="{141B9ECE-DFAA-49AD-950A-15FBE092A4A4}" srcOrd="5" destOrd="0" presId="urn:microsoft.com/office/officeart/2017/3/layout/DropPinTimeline"/>
    <dgm:cxn modelId="{DC760FFC-6827-4AF8-8364-46F847587268}" type="presParOf" srcId="{42C87052-C5A7-44BA-A9E1-ACC482DD64CE}" destId="{5EE0245C-7C2D-4D04-98CC-DEC163FD3519}" srcOrd="6" destOrd="0" presId="urn:microsoft.com/office/officeart/2017/3/layout/DropPinTimeline"/>
    <dgm:cxn modelId="{BC6BC710-EC2D-4845-AA0D-A51369303260}" type="presParOf" srcId="{5EE0245C-7C2D-4D04-98CC-DEC163FD3519}" destId="{FFDA7DFC-F7E3-4702-B1CE-B93CB306E963}" srcOrd="0" destOrd="0" presId="urn:microsoft.com/office/officeart/2017/3/layout/DropPinTimeline"/>
    <dgm:cxn modelId="{B2CBE10C-119A-40A8-B85F-0D5BD34ED012}" type="presParOf" srcId="{5EE0245C-7C2D-4D04-98CC-DEC163FD3519}" destId="{546394AE-742E-46E3-A2BC-8FF8E297E980}" srcOrd="1" destOrd="0" presId="urn:microsoft.com/office/officeart/2017/3/layout/DropPinTimeline"/>
    <dgm:cxn modelId="{BBCA97BE-11FD-44D8-A7BE-CDD199D731D0}" type="presParOf" srcId="{546394AE-742E-46E3-A2BC-8FF8E297E980}" destId="{408E1424-552F-4DD2-A8B4-415025F658C3}" srcOrd="0" destOrd="0" presId="urn:microsoft.com/office/officeart/2017/3/layout/DropPinTimeline"/>
    <dgm:cxn modelId="{A7AFD01E-DB6F-40CA-9D2F-C039D32C22D1}" type="presParOf" srcId="{546394AE-742E-46E3-A2BC-8FF8E297E980}" destId="{4B35394C-C541-4C24-B2B0-451E8CA74DEA}" srcOrd="1" destOrd="0" presId="urn:microsoft.com/office/officeart/2017/3/layout/DropPinTimeline"/>
    <dgm:cxn modelId="{E978BA16-C1BB-4687-AF4A-ACBC259C857A}" type="presParOf" srcId="{5EE0245C-7C2D-4D04-98CC-DEC163FD3519}" destId="{C6E567CE-B55A-4069-8891-76A8FCBAB82C}" srcOrd="2" destOrd="0" presId="urn:microsoft.com/office/officeart/2017/3/layout/DropPinTimeline"/>
    <dgm:cxn modelId="{CC371652-7737-4C73-AE06-F029C2769CD2}" type="presParOf" srcId="{5EE0245C-7C2D-4D04-98CC-DEC163FD3519}" destId="{CB10F967-B189-4227-86AE-E7636ACA434D}" srcOrd="3" destOrd="0" presId="urn:microsoft.com/office/officeart/2017/3/layout/DropPinTimeline"/>
    <dgm:cxn modelId="{0A0AA81A-3C45-4C41-9E25-D1EED6F192EB}" type="presParOf" srcId="{5EE0245C-7C2D-4D04-98CC-DEC163FD3519}" destId="{B3BFC814-E3FF-4B91-BC5F-121E8CE94879}" srcOrd="4" destOrd="0" presId="urn:microsoft.com/office/officeart/2017/3/layout/DropPinTimeline"/>
    <dgm:cxn modelId="{208382FD-DDBC-4E1B-887D-6F3C2FEEFD92}" type="presParOf" srcId="{5EE0245C-7C2D-4D04-98CC-DEC163FD3519}" destId="{B064DFBF-0416-49D6-AEC0-C0B7C7B2D738}"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6D8F12-5DCC-42E3-A1E6-62D8C7D2C3E4}"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36E36AF5-9AFD-4C3E-B14D-4BC517C84D43}">
      <dgm:prSet/>
      <dgm:spPr/>
      <dgm:t>
        <a:bodyPr/>
        <a:lstStyle/>
        <a:p>
          <a:r>
            <a:rPr lang="en-US" b="1"/>
            <a:t>PFAS Sampling should take place at the entry point(s) to your distribution system. This is after any treatment but before the first customer.</a:t>
          </a:r>
        </a:p>
      </dgm:t>
    </dgm:pt>
    <dgm:pt modelId="{26E7D499-D0D2-4CD7-87FD-D35C4D7523C1}" type="parTrans" cxnId="{DF029420-9A0E-47DF-9E88-92699AA8B64F}">
      <dgm:prSet/>
      <dgm:spPr/>
      <dgm:t>
        <a:bodyPr/>
        <a:lstStyle/>
        <a:p>
          <a:endParaRPr lang="en-US" b="1"/>
        </a:p>
      </dgm:t>
    </dgm:pt>
    <dgm:pt modelId="{C1B47DCE-6E9D-4B94-861A-CF9CCD915A30}" type="sibTrans" cxnId="{DF029420-9A0E-47DF-9E88-92699AA8B64F}">
      <dgm:prSet/>
      <dgm:spPr/>
      <dgm:t>
        <a:bodyPr/>
        <a:lstStyle/>
        <a:p>
          <a:endParaRPr lang="en-US" b="1"/>
        </a:p>
      </dgm:t>
    </dgm:pt>
    <dgm:pt modelId="{9B5984A5-3448-4601-8E3C-AED3941D129F}">
      <dgm:prSet/>
      <dgm:spPr/>
      <dgm:t>
        <a:bodyPr/>
        <a:lstStyle/>
        <a:p>
          <a:r>
            <a:rPr lang="en-US" b="1"/>
            <a:t>Having a combined point of entry can reduce the number of samples you would take.</a:t>
          </a:r>
        </a:p>
      </dgm:t>
    </dgm:pt>
    <dgm:pt modelId="{CB932ACC-EE46-4D9B-88D5-68ADC5732633}" type="parTrans" cxnId="{4938D36D-57F0-4F75-A702-C12A7E562F93}">
      <dgm:prSet/>
      <dgm:spPr/>
      <dgm:t>
        <a:bodyPr/>
        <a:lstStyle/>
        <a:p>
          <a:endParaRPr lang="en-US" b="1"/>
        </a:p>
      </dgm:t>
    </dgm:pt>
    <dgm:pt modelId="{06C8AC56-F607-4A3C-A2F3-95B06975EA49}" type="sibTrans" cxnId="{4938D36D-57F0-4F75-A702-C12A7E562F93}">
      <dgm:prSet/>
      <dgm:spPr/>
      <dgm:t>
        <a:bodyPr/>
        <a:lstStyle/>
        <a:p>
          <a:endParaRPr lang="en-US" b="1"/>
        </a:p>
      </dgm:t>
    </dgm:pt>
    <dgm:pt modelId="{9B59F039-713F-42FC-AF5A-A4D42EC4192E}" type="pres">
      <dgm:prSet presAssocID="{DE6D8F12-5DCC-42E3-A1E6-62D8C7D2C3E4}" presName="hierChild1" presStyleCnt="0">
        <dgm:presLayoutVars>
          <dgm:chPref val="1"/>
          <dgm:dir/>
          <dgm:animOne val="branch"/>
          <dgm:animLvl val="lvl"/>
          <dgm:resizeHandles/>
        </dgm:presLayoutVars>
      </dgm:prSet>
      <dgm:spPr/>
    </dgm:pt>
    <dgm:pt modelId="{D3D6909F-9291-48FB-92AE-759465E9CA51}" type="pres">
      <dgm:prSet presAssocID="{36E36AF5-9AFD-4C3E-B14D-4BC517C84D43}" presName="hierRoot1" presStyleCnt="0"/>
      <dgm:spPr/>
    </dgm:pt>
    <dgm:pt modelId="{1D44237B-D43F-483F-92A1-13894CDF3985}" type="pres">
      <dgm:prSet presAssocID="{36E36AF5-9AFD-4C3E-B14D-4BC517C84D43}" presName="composite" presStyleCnt="0"/>
      <dgm:spPr/>
    </dgm:pt>
    <dgm:pt modelId="{2C1E2375-6365-4493-95E1-BA6526E4E85F}" type="pres">
      <dgm:prSet presAssocID="{36E36AF5-9AFD-4C3E-B14D-4BC517C84D43}" presName="background" presStyleLbl="node0" presStyleIdx="0" presStyleCnt="2"/>
      <dgm:spPr/>
    </dgm:pt>
    <dgm:pt modelId="{FB5AF169-F3F5-45AE-BF49-8B3551E743A5}" type="pres">
      <dgm:prSet presAssocID="{36E36AF5-9AFD-4C3E-B14D-4BC517C84D43}" presName="text" presStyleLbl="fgAcc0" presStyleIdx="0" presStyleCnt="2">
        <dgm:presLayoutVars>
          <dgm:chPref val="3"/>
        </dgm:presLayoutVars>
      </dgm:prSet>
      <dgm:spPr/>
    </dgm:pt>
    <dgm:pt modelId="{DF69B897-7734-4380-BEF1-FA0E96084EF8}" type="pres">
      <dgm:prSet presAssocID="{36E36AF5-9AFD-4C3E-B14D-4BC517C84D43}" presName="hierChild2" presStyleCnt="0"/>
      <dgm:spPr/>
    </dgm:pt>
    <dgm:pt modelId="{7B36B9F0-0B64-4A16-ACBA-AF95C997E52F}" type="pres">
      <dgm:prSet presAssocID="{9B5984A5-3448-4601-8E3C-AED3941D129F}" presName="hierRoot1" presStyleCnt="0"/>
      <dgm:spPr/>
    </dgm:pt>
    <dgm:pt modelId="{DC25E984-5694-457F-8FDD-370447AA3F08}" type="pres">
      <dgm:prSet presAssocID="{9B5984A5-3448-4601-8E3C-AED3941D129F}" presName="composite" presStyleCnt="0"/>
      <dgm:spPr/>
    </dgm:pt>
    <dgm:pt modelId="{A24B31CF-5B86-4D0E-98CD-AE840CF3A53E}" type="pres">
      <dgm:prSet presAssocID="{9B5984A5-3448-4601-8E3C-AED3941D129F}" presName="background" presStyleLbl="node0" presStyleIdx="1" presStyleCnt="2"/>
      <dgm:spPr/>
    </dgm:pt>
    <dgm:pt modelId="{7BDCAC30-D324-41E2-897D-229CA300EE32}" type="pres">
      <dgm:prSet presAssocID="{9B5984A5-3448-4601-8E3C-AED3941D129F}" presName="text" presStyleLbl="fgAcc0" presStyleIdx="1" presStyleCnt="2">
        <dgm:presLayoutVars>
          <dgm:chPref val="3"/>
        </dgm:presLayoutVars>
      </dgm:prSet>
      <dgm:spPr/>
    </dgm:pt>
    <dgm:pt modelId="{E9E2D887-146D-4C50-AE2F-0DE1AC6DB2FD}" type="pres">
      <dgm:prSet presAssocID="{9B5984A5-3448-4601-8E3C-AED3941D129F}" presName="hierChild2" presStyleCnt="0"/>
      <dgm:spPr/>
    </dgm:pt>
  </dgm:ptLst>
  <dgm:cxnLst>
    <dgm:cxn modelId="{DF029420-9A0E-47DF-9E88-92699AA8B64F}" srcId="{DE6D8F12-5DCC-42E3-A1E6-62D8C7D2C3E4}" destId="{36E36AF5-9AFD-4C3E-B14D-4BC517C84D43}" srcOrd="0" destOrd="0" parTransId="{26E7D499-D0D2-4CD7-87FD-D35C4D7523C1}" sibTransId="{C1B47DCE-6E9D-4B94-861A-CF9CCD915A30}"/>
    <dgm:cxn modelId="{4938D36D-57F0-4F75-A702-C12A7E562F93}" srcId="{DE6D8F12-5DCC-42E3-A1E6-62D8C7D2C3E4}" destId="{9B5984A5-3448-4601-8E3C-AED3941D129F}" srcOrd="1" destOrd="0" parTransId="{CB932ACC-EE46-4D9B-88D5-68ADC5732633}" sibTransId="{06C8AC56-F607-4A3C-A2F3-95B06975EA49}"/>
    <dgm:cxn modelId="{39172185-A994-43AE-9963-2BE100E40993}" type="presOf" srcId="{9B5984A5-3448-4601-8E3C-AED3941D129F}" destId="{7BDCAC30-D324-41E2-897D-229CA300EE32}" srcOrd="0" destOrd="0" presId="urn:microsoft.com/office/officeart/2005/8/layout/hierarchy1"/>
    <dgm:cxn modelId="{0E09FA94-0566-4D3A-9CE0-52BCE3DDC97D}" type="presOf" srcId="{36E36AF5-9AFD-4C3E-B14D-4BC517C84D43}" destId="{FB5AF169-F3F5-45AE-BF49-8B3551E743A5}" srcOrd="0" destOrd="0" presId="urn:microsoft.com/office/officeart/2005/8/layout/hierarchy1"/>
    <dgm:cxn modelId="{7601A7DF-A6CF-4875-8C3E-07DFC8E0D4A9}" type="presOf" srcId="{DE6D8F12-5DCC-42E3-A1E6-62D8C7D2C3E4}" destId="{9B59F039-713F-42FC-AF5A-A4D42EC4192E}" srcOrd="0" destOrd="0" presId="urn:microsoft.com/office/officeart/2005/8/layout/hierarchy1"/>
    <dgm:cxn modelId="{E8A0D62A-8794-4AEE-AEDA-4B4C7308E850}" type="presParOf" srcId="{9B59F039-713F-42FC-AF5A-A4D42EC4192E}" destId="{D3D6909F-9291-48FB-92AE-759465E9CA51}" srcOrd="0" destOrd="0" presId="urn:microsoft.com/office/officeart/2005/8/layout/hierarchy1"/>
    <dgm:cxn modelId="{33F2E0F0-96F1-4F1D-855A-6CE4EA9A8C0B}" type="presParOf" srcId="{D3D6909F-9291-48FB-92AE-759465E9CA51}" destId="{1D44237B-D43F-483F-92A1-13894CDF3985}" srcOrd="0" destOrd="0" presId="urn:microsoft.com/office/officeart/2005/8/layout/hierarchy1"/>
    <dgm:cxn modelId="{377C134B-58E2-43B4-B1E8-6689F7699692}" type="presParOf" srcId="{1D44237B-D43F-483F-92A1-13894CDF3985}" destId="{2C1E2375-6365-4493-95E1-BA6526E4E85F}" srcOrd="0" destOrd="0" presId="urn:microsoft.com/office/officeart/2005/8/layout/hierarchy1"/>
    <dgm:cxn modelId="{B27BAB68-E6DE-4027-B48F-93E59A227171}" type="presParOf" srcId="{1D44237B-D43F-483F-92A1-13894CDF3985}" destId="{FB5AF169-F3F5-45AE-BF49-8B3551E743A5}" srcOrd="1" destOrd="0" presId="urn:microsoft.com/office/officeart/2005/8/layout/hierarchy1"/>
    <dgm:cxn modelId="{6782FFF1-964D-422F-929D-75DFA4FF4ED1}" type="presParOf" srcId="{D3D6909F-9291-48FB-92AE-759465E9CA51}" destId="{DF69B897-7734-4380-BEF1-FA0E96084EF8}" srcOrd="1" destOrd="0" presId="urn:microsoft.com/office/officeart/2005/8/layout/hierarchy1"/>
    <dgm:cxn modelId="{99909907-324E-47A8-A98C-F467E8F037FD}" type="presParOf" srcId="{9B59F039-713F-42FC-AF5A-A4D42EC4192E}" destId="{7B36B9F0-0B64-4A16-ACBA-AF95C997E52F}" srcOrd="1" destOrd="0" presId="urn:microsoft.com/office/officeart/2005/8/layout/hierarchy1"/>
    <dgm:cxn modelId="{7CBAE3CA-54A0-43C1-BE89-8F259BE653B4}" type="presParOf" srcId="{7B36B9F0-0B64-4A16-ACBA-AF95C997E52F}" destId="{DC25E984-5694-457F-8FDD-370447AA3F08}" srcOrd="0" destOrd="0" presId="urn:microsoft.com/office/officeart/2005/8/layout/hierarchy1"/>
    <dgm:cxn modelId="{9AA54FB2-61A8-4D49-821B-A723FA1E3064}" type="presParOf" srcId="{DC25E984-5694-457F-8FDD-370447AA3F08}" destId="{A24B31CF-5B86-4D0E-98CD-AE840CF3A53E}" srcOrd="0" destOrd="0" presId="urn:microsoft.com/office/officeart/2005/8/layout/hierarchy1"/>
    <dgm:cxn modelId="{C87BDB10-A189-48B2-90C6-DC7FB9EE1B5B}" type="presParOf" srcId="{DC25E984-5694-457F-8FDD-370447AA3F08}" destId="{7BDCAC30-D324-41E2-897D-229CA300EE32}" srcOrd="1" destOrd="0" presId="urn:microsoft.com/office/officeart/2005/8/layout/hierarchy1"/>
    <dgm:cxn modelId="{DF8B1D58-8EBA-4330-8C1E-A289BE233D1F}" type="presParOf" srcId="{7B36B9F0-0B64-4A16-ACBA-AF95C997E52F}" destId="{E9E2D887-146D-4C50-AE2F-0DE1AC6DB2F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D062B5-1D32-4FC3-9AC3-A62BAB567729}"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A53AE070-8BD0-453D-A335-90978E342D22}">
      <dgm:prSet custT="1"/>
      <dgm:spPr/>
      <dgm:t>
        <a:bodyPr/>
        <a:lstStyle/>
        <a:p>
          <a:r>
            <a:rPr lang="en-US" sz="1800" b="1"/>
            <a:t>Use field blanks</a:t>
          </a:r>
        </a:p>
      </dgm:t>
    </dgm:pt>
    <dgm:pt modelId="{31FFC48D-079C-41EA-8978-0D98488AABB5}" type="parTrans" cxnId="{6C23FC0A-AB17-4FA6-8792-6932FB0BA9D5}">
      <dgm:prSet/>
      <dgm:spPr/>
      <dgm:t>
        <a:bodyPr/>
        <a:lstStyle/>
        <a:p>
          <a:endParaRPr lang="en-US" b="1"/>
        </a:p>
      </dgm:t>
    </dgm:pt>
    <dgm:pt modelId="{6997913D-B532-43A1-BF6A-C478188EFE21}" type="sibTrans" cxnId="{6C23FC0A-AB17-4FA6-8792-6932FB0BA9D5}">
      <dgm:prSet/>
      <dgm:spPr/>
      <dgm:t>
        <a:bodyPr/>
        <a:lstStyle/>
        <a:p>
          <a:endParaRPr lang="en-US" b="1"/>
        </a:p>
      </dgm:t>
    </dgm:pt>
    <dgm:pt modelId="{C7A7A12F-A1B9-4F18-928B-95316C9EB6F5}">
      <dgm:prSet custT="1"/>
      <dgm:spPr/>
      <dgm:t>
        <a:bodyPr/>
        <a:lstStyle/>
        <a:p>
          <a:r>
            <a:rPr lang="en-US" sz="1800" b="1"/>
            <a:t>Wash your hands</a:t>
          </a:r>
        </a:p>
      </dgm:t>
    </dgm:pt>
    <dgm:pt modelId="{82449DBD-AE10-4FA9-B7A0-964F28994543}" type="parTrans" cxnId="{1D51A569-AA80-4053-A930-1DF640312834}">
      <dgm:prSet/>
      <dgm:spPr/>
      <dgm:t>
        <a:bodyPr/>
        <a:lstStyle/>
        <a:p>
          <a:endParaRPr lang="en-US" b="1"/>
        </a:p>
      </dgm:t>
    </dgm:pt>
    <dgm:pt modelId="{F646044D-8C38-42E8-B02D-99BCC08466F0}" type="sibTrans" cxnId="{1D51A569-AA80-4053-A930-1DF640312834}">
      <dgm:prSet/>
      <dgm:spPr/>
      <dgm:t>
        <a:bodyPr/>
        <a:lstStyle/>
        <a:p>
          <a:endParaRPr lang="en-US" b="1"/>
        </a:p>
      </dgm:t>
    </dgm:pt>
    <dgm:pt modelId="{7FBFEF49-20B4-4463-BCA5-84667BE9089D}">
      <dgm:prSet custT="1"/>
      <dgm:spPr/>
      <dgm:t>
        <a:bodyPr/>
        <a:lstStyle/>
        <a:p>
          <a:r>
            <a:rPr lang="en-US" sz="1800" b="1"/>
            <a:t>Complete bottle labels and Chain of custody (not sample time) before collection</a:t>
          </a:r>
        </a:p>
      </dgm:t>
    </dgm:pt>
    <dgm:pt modelId="{4E3AF70E-BB95-4FE2-BE1E-407072EB52D3}" type="parTrans" cxnId="{44874E39-717F-46F7-908A-25C605F05855}">
      <dgm:prSet/>
      <dgm:spPr/>
      <dgm:t>
        <a:bodyPr/>
        <a:lstStyle/>
        <a:p>
          <a:endParaRPr lang="en-US" b="1"/>
        </a:p>
      </dgm:t>
    </dgm:pt>
    <dgm:pt modelId="{CD509C2F-BB1B-4ACC-98A1-D2BF9E20DBC0}" type="sibTrans" cxnId="{44874E39-717F-46F7-908A-25C605F05855}">
      <dgm:prSet/>
      <dgm:spPr/>
      <dgm:t>
        <a:bodyPr/>
        <a:lstStyle/>
        <a:p>
          <a:endParaRPr lang="en-US" b="1"/>
        </a:p>
      </dgm:t>
    </dgm:pt>
    <dgm:pt modelId="{E7B5986F-4A7D-42D6-9D13-61BCCE4D9007}">
      <dgm:prSet custT="1"/>
      <dgm:spPr/>
      <dgm:t>
        <a:bodyPr/>
        <a:lstStyle/>
        <a:p>
          <a:r>
            <a:rPr lang="en-US" sz="1800" b="1"/>
            <a:t>Flush the line to mitigate chance of cross contamination</a:t>
          </a:r>
        </a:p>
      </dgm:t>
    </dgm:pt>
    <dgm:pt modelId="{16BA3BD3-6A0F-4CA2-BFD2-F0ABE311577C}" type="parTrans" cxnId="{F6959E75-801E-408A-A63A-AA738A4EAF9E}">
      <dgm:prSet/>
      <dgm:spPr/>
      <dgm:t>
        <a:bodyPr/>
        <a:lstStyle/>
        <a:p>
          <a:endParaRPr lang="en-US" b="1"/>
        </a:p>
      </dgm:t>
    </dgm:pt>
    <dgm:pt modelId="{033D1CBE-561C-4AA3-8725-D884700B84C1}" type="sibTrans" cxnId="{F6959E75-801E-408A-A63A-AA738A4EAF9E}">
      <dgm:prSet/>
      <dgm:spPr/>
      <dgm:t>
        <a:bodyPr/>
        <a:lstStyle/>
        <a:p>
          <a:endParaRPr lang="en-US" b="1"/>
        </a:p>
      </dgm:t>
    </dgm:pt>
    <dgm:pt modelId="{2DC89852-A0D0-4C8B-9630-EE19B1B3CD25}">
      <dgm:prSet custT="1"/>
      <dgm:spPr/>
      <dgm:t>
        <a:bodyPr/>
        <a:lstStyle/>
        <a:p>
          <a:r>
            <a:rPr lang="en-US" sz="1800" b="1"/>
            <a:t>Fill sample bottles, but do not overfill</a:t>
          </a:r>
        </a:p>
      </dgm:t>
    </dgm:pt>
    <dgm:pt modelId="{858D9205-9DD2-4BDE-8A9E-9A959BEBFF4F}" type="parTrans" cxnId="{87710AA7-CA4C-4750-96E1-ECB6AA0F7A65}">
      <dgm:prSet/>
      <dgm:spPr/>
      <dgm:t>
        <a:bodyPr/>
        <a:lstStyle/>
        <a:p>
          <a:endParaRPr lang="en-US" b="1"/>
        </a:p>
      </dgm:t>
    </dgm:pt>
    <dgm:pt modelId="{869D6060-E66A-4646-998D-7E4FDC36D483}" type="sibTrans" cxnId="{87710AA7-CA4C-4750-96E1-ECB6AA0F7A65}">
      <dgm:prSet/>
      <dgm:spPr/>
      <dgm:t>
        <a:bodyPr/>
        <a:lstStyle/>
        <a:p>
          <a:endParaRPr lang="en-US" b="1"/>
        </a:p>
      </dgm:t>
    </dgm:pt>
    <dgm:pt modelId="{1B8E27A0-679E-45F9-AA70-8095B0E80D75}">
      <dgm:prSet custT="1"/>
      <dgm:spPr/>
      <dgm:t>
        <a:bodyPr/>
        <a:lstStyle/>
        <a:p>
          <a:r>
            <a:rPr lang="en-US" sz="1800" b="1"/>
            <a:t>Once sample is collected, do not open bottle again</a:t>
          </a:r>
        </a:p>
      </dgm:t>
    </dgm:pt>
    <dgm:pt modelId="{4F96C930-E420-462E-9A8D-C51217607987}" type="parTrans" cxnId="{6EB5457B-5DDB-4A3C-880D-2ADDCFD02B15}">
      <dgm:prSet/>
      <dgm:spPr/>
      <dgm:t>
        <a:bodyPr/>
        <a:lstStyle/>
        <a:p>
          <a:endParaRPr lang="en-US" b="1"/>
        </a:p>
      </dgm:t>
    </dgm:pt>
    <dgm:pt modelId="{88057A72-728E-459E-BF2B-37082B3225E7}" type="sibTrans" cxnId="{6EB5457B-5DDB-4A3C-880D-2ADDCFD02B15}">
      <dgm:prSet/>
      <dgm:spPr/>
      <dgm:t>
        <a:bodyPr/>
        <a:lstStyle/>
        <a:p>
          <a:endParaRPr lang="en-US" b="1"/>
        </a:p>
      </dgm:t>
    </dgm:pt>
    <dgm:pt modelId="{932D3AB5-965D-4653-823D-AF15B47B396E}">
      <dgm:prSet custT="1"/>
      <dgm:spPr/>
      <dgm:t>
        <a:bodyPr/>
        <a:lstStyle/>
        <a:p>
          <a:r>
            <a:rPr lang="en-US" sz="1800" b="1"/>
            <a:t>HDPE Equipment</a:t>
          </a:r>
        </a:p>
      </dgm:t>
    </dgm:pt>
    <dgm:pt modelId="{9B2411A1-B587-4434-BED4-1EEC2F0F9583}" type="parTrans" cxnId="{EA5A3ECA-3598-4877-B998-23A88F88D726}">
      <dgm:prSet/>
      <dgm:spPr/>
      <dgm:t>
        <a:bodyPr/>
        <a:lstStyle/>
        <a:p>
          <a:endParaRPr lang="en-US" b="1"/>
        </a:p>
      </dgm:t>
    </dgm:pt>
    <dgm:pt modelId="{5E4F1E5D-B20D-447E-9BFB-4778D8A6DD86}" type="sibTrans" cxnId="{EA5A3ECA-3598-4877-B998-23A88F88D726}">
      <dgm:prSet/>
      <dgm:spPr/>
      <dgm:t>
        <a:bodyPr/>
        <a:lstStyle/>
        <a:p>
          <a:endParaRPr lang="en-US" b="1"/>
        </a:p>
      </dgm:t>
    </dgm:pt>
    <dgm:pt modelId="{52C0806B-E523-4A63-8E26-853E84909567}">
      <dgm:prSet custT="1"/>
      <dgm:spPr/>
      <dgm:t>
        <a:bodyPr/>
        <a:lstStyle/>
        <a:p>
          <a:r>
            <a:rPr lang="en-US" sz="1800" b="1"/>
            <a:t>Stainless steel equipment</a:t>
          </a:r>
        </a:p>
      </dgm:t>
    </dgm:pt>
    <dgm:pt modelId="{3D142AE8-E69C-45BC-8F99-347E40BFB5BC}" type="parTrans" cxnId="{04E88C1A-CB6F-43AA-BC2A-36951E6A5D61}">
      <dgm:prSet/>
      <dgm:spPr/>
      <dgm:t>
        <a:bodyPr/>
        <a:lstStyle/>
        <a:p>
          <a:endParaRPr lang="en-US" b="1"/>
        </a:p>
      </dgm:t>
    </dgm:pt>
    <dgm:pt modelId="{009E4076-F97A-4CEB-8B5F-5891779E6F21}" type="sibTrans" cxnId="{04E88C1A-CB6F-43AA-BC2A-36951E6A5D61}">
      <dgm:prSet/>
      <dgm:spPr/>
      <dgm:t>
        <a:bodyPr/>
        <a:lstStyle/>
        <a:p>
          <a:endParaRPr lang="en-US" b="1"/>
        </a:p>
      </dgm:t>
    </dgm:pt>
    <dgm:pt modelId="{E36CA3D8-3EAF-4399-9B25-A793166FFFD2}">
      <dgm:prSet custT="1"/>
      <dgm:spPr/>
      <dgm:t>
        <a:bodyPr/>
        <a:lstStyle/>
        <a:p>
          <a:r>
            <a:rPr lang="en-US" sz="1800" b="1"/>
            <a:t>Nitrile gloves</a:t>
          </a:r>
        </a:p>
      </dgm:t>
    </dgm:pt>
    <dgm:pt modelId="{FCAC24CF-2F5C-435F-9E13-B64C7C81BEA5}" type="parTrans" cxnId="{622FB2DA-EE66-4298-856D-831C5C0B5827}">
      <dgm:prSet/>
      <dgm:spPr/>
      <dgm:t>
        <a:bodyPr/>
        <a:lstStyle/>
        <a:p>
          <a:endParaRPr lang="en-US" b="1"/>
        </a:p>
      </dgm:t>
    </dgm:pt>
    <dgm:pt modelId="{651B50F5-93D0-44EF-BA1E-740F5ADE86C9}" type="sibTrans" cxnId="{622FB2DA-EE66-4298-856D-831C5C0B5827}">
      <dgm:prSet/>
      <dgm:spPr/>
      <dgm:t>
        <a:bodyPr/>
        <a:lstStyle/>
        <a:p>
          <a:endParaRPr lang="en-US" b="1"/>
        </a:p>
      </dgm:t>
    </dgm:pt>
    <dgm:pt modelId="{01752132-38B0-4D5D-9224-B363BEC56663}" type="pres">
      <dgm:prSet presAssocID="{27D062B5-1D32-4FC3-9AC3-A62BAB567729}" presName="diagram" presStyleCnt="0">
        <dgm:presLayoutVars>
          <dgm:dir/>
          <dgm:resizeHandles val="exact"/>
        </dgm:presLayoutVars>
      </dgm:prSet>
      <dgm:spPr/>
    </dgm:pt>
    <dgm:pt modelId="{9C989047-7531-4525-B86A-B2BCB5F9D1DC}" type="pres">
      <dgm:prSet presAssocID="{A53AE070-8BD0-453D-A335-90978E342D22}" presName="node" presStyleLbl="node1" presStyleIdx="0" presStyleCnt="9">
        <dgm:presLayoutVars>
          <dgm:bulletEnabled val="1"/>
        </dgm:presLayoutVars>
      </dgm:prSet>
      <dgm:spPr/>
    </dgm:pt>
    <dgm:pt modelId="{6F546AAE-DE40-48C9-B038-04B8EDE9C47C}" type="pres">
      <dgm:prSet presAssocID="{6997913D-B532-43A1-BF6A-C478188EFE21}" presName="sibTrans" presStyleCnt="0"/>
      <dgm:spPr/>
    </dgm:pt>
    <dgm:pt modelId="{475FFF4D-FC20-4F14-9FE2-40515231FAA9}" type="pres">
      <dgm:prSet presAssocID="{C7A7A12F-A1B9-4F18-928B-95316C9EB6F5}" presName="node" presStyleLbl="node1" presStyleIdx="1" presStyleCnt="9">
        <dgm:presLayoutVars>
          <dgm:bulletEnabled val="1"/>
        </dgm:presLayoutVars>
      </dgm:prSet>
      <dgm:spPr/>
    </dgm:pt>
    <dgm:pt modelId="{48AEDDF9-4E5C-422A-9DA0-CB6F56B39B7D}" type="pres">
      <dgm:prSet presAssocID="{F646044D-8C38-42E8-B02D-99BCC08466F0}" presName="sibTrans" presStyleCnt="0"/>
      <dgm:spPr/>
    </dgm:pt>
    <dgm:pt modelId="{543CDE5C-79EC-4304-9618-F30DC19ECF10}" type="pres">
      <dgm:prSet presAssocID="{7FBFEF49-20B4-4463-BCA5-84667BE9089D}" presName="node" presStyleLbl="node1" presStyleIdx="2" presStyleCnt="9">
        <dgm:presLayoutVars>
          <dgm:bulletEnabled val="1"/>
        </dgm:presLayoutVars>
      </dgm:prSet>
      <dgm:spPr/>
    </dgm:pt>
    <dgm:pt modelId="{1269BFBF-D6D4-4B72-B30E-4B30B75836E2}" type="pres">
      <dgm:prSet presAssocID="{CD509C2F-BB1B-4ACC-98A1-D2BF9E20DBC0}" presName="sibTrans" presStyleCnt="0"/>
      <dgm:spPr/>
    </dgm:pt>
    <dgm:pt modelId="{1DE53AA8-3FD2-49BD-AB02-0ECFB72FEA49}" type="pres">
      <dgm:prSet presAssocID="{E7B5986F-4A7D-42D6-9D13-61BCCE4D9007}" presName="node" presStyleLbl="node1" presStyleIdx="3" presStyleCnt="9">
        <dgm:presLayoutVars>
          <dgm:bulletEnabled val="1"/>
        </dgm:presLayoutVars>
      </dgm:prSet>
      <dgm:spPr/>
    </dgm:pt>
    <dgm:pt modelId="{B2DD57E1-DA5F-472C-A0CA-6D2022F5ED46}" type="pres">
      <dgm:prSet presAssocID="{033D1CBE-561C-4AA3-8725-D884700B84C1}" presName="sibTrans" presStyleCnt="0"/>
      <dgm:spPr/>
    </dgm:pt>
    <dgm:pt modelId="{F048C463-4F98-4541-B104-550C88E256EC}" type="pres">
      <dgm:prSet presAssocID="{2DC89852-A0D0-4C8B-9630-EE19B1B3CD25}" presName="node" presStyleLbl="node1" presStyleIdx="4" presStyleCnt="9">
        <dgm:presLayoutVars>
          <dgm:bulletEnabled val="1"/>
        </dgm:presLayoutVars>
      </dgm:prSet>
      <dgm:spPr/>
    </dgm:pt>
    <dgm:pt modelId="{58180EA9-A834-4ECE-B324-31F5E809E837}" type="pres">
      <dgm:prSet presAssocID="{869D6060-E66A-4646-998D-7E4FDC36D483}" presName="sibTrans" presStyleCnt="0"/>
      <dgm:spPr/>
    </dgm:pt>
    <dgm:pt modelId="{101FA0B2-E926-40EC-A33B-5CEFC2C9B17C}" type="pres">
      <dgm:prSet presAssocID="{1B8E27A0-679E-45F9-AA70-8095B0E80D75}" presName="node" presStyleLbl="node1" presStyleIdx="5" presStyleCnt="9">
        <dgm:presLayoutVars>
          <dgm:bulletEnabled val="1"/>
        </dgm:presLayoutVars>
      </dgm:prSet>
      <dgm:spPr/>
    </dgm:pt>
    <dgm:pt modelId="{F1E5D733-082F-4615-9A59-E20B8C08E452}" type="pres">
      <dgm:prSet presAssocID="{88057A72-728E-459E-BF2B-37082B3225E7}" presName="sibTrans" presStyleCnt="0"/>
      <dgm:spPr/>
    </dgm:pt>
    <dgm:pt modelId="{31EBCC12-0858-4208-8C9B-B0359248B724}" type="pres">
      <dgm:prSet presAssocID="{932D3AB5-965D-4653-823D-AF15B47B396E}" presName="node" presStyleLbl="node1" presStyleIdx="6" presStyleCnt="9">
        <dgm:presLayoutVars>
          <dgm:bulletEnabled val="1"/>
        </dgm:presLayoutVars>
      </dgm:prSet>
      <dgm:spPr/>
    </dgm:pt>
    <dgm:pt modelId="{AB472F1D-3DD9-4AB7-ABEB-80C114E83558}" type="pres">
      <dgm:prSet presAssocID="{5E4F1E5D-B20D-447E-9BFB-4778D8A6DD86}" presName="sibTrans" presStyleCnt="0"/>
      <dgm:spPr/>
    </dgm:pt>
    <dgm:pt modelId="{4E981B9C-9E44-40F6-ACCD-8750AC07ACC2}" type="pres">
      <dgm:prSet presAssocID="{52C0806B-E523-4A63-8E26-853E84909567}" presName="node" presStyleLbl="node1" presStyleIdx="7" presStyleCnt="9">
        <dgm:presLayoutVars>
          <dgm:bulletEnabled val="1"/>
        </dgm:presLayoutVars>
      </dgm:prSet>
      <dgm:spPr/>
    </dgm:pt>
    <dgm:pt modelId="{27E4DA57-793C-48AF-AB9F-76E4266F18BF}" type="pres">
      <dgm:prSet presAssocID="{009E4076-F97A-4CEB-8B5F-5891779E6F21}" presName="sibTrans" presStyleCnt="0"/>
      <dgm:spPr/>
    </dgm:pt>
    <dgm:pt modelId="{34E75ACB-8A5F-424C-ADF7-655BDBD3255B}" type="pres">
      <dgm:prSet presAssocID="{E36CA3D8-3EAF-4399-9B25-A793166FFFD2}" presName="node" presStyleLbl="node1" presStyleIdx="8" presStyleCnt="9">
        <dgm:presLayoutVars>
          <dgm:bulletEnabled val="1"/>
        </dgm:presLayoutVars>
      </dgm:prSet>
      <dgm:spPr/>
    </dgm:pt>
  </dgm:ptLst>
  <dgm:cxnLst>
    <dgm:cxn modelId="{6C23FC0A-AB17-4FA6-8792-6932FB0BA9D5}" srcId="{27D062B5-1D32-4FC3-9AC3-A62BAB567729}" destId="{A53AE070-8BD0-453D-A335-90978E342D22}" srcOrd="0" destOrd="0" parTransId="{31FFC48D-079C-41EA-8978-0D98488AABB5}" sibTransId="{6997913D-B532-43A1-BF6A-C478188EFE21}"/>
    <dgm:cxn modelId="{DC9EE20E-2F26-4150-886E-0915B32728FE}" type="presOf" srcId="{52C0806B-E523-4A63-8E26-853E84909567}" destId="{4E981B9C-9E44-40F6-ACCD-8750AC07ACC2}" srcOrd="0" destOrd="0" presId="urn:microsoft.com/office/officeart/2005/8/layout/default"/>
    <dgm:cxn modelId="{04E88C1A-CB6F-43AA-BC2A-36951E6A5D61}" srcId="{27D062B5-1D32-4FC3-9AC3-A62BAB567729}" destId="{52C0806B-E523-4A63-8E26-853E84909567}" srcOrd="7" destOrd="0" parTransId="{3D142AE8-E69C-45BC-8F99-347E40BFB5BC}" sibTransId="{009E4076-F97A-4CEB-8B5F-5891779E6F21}"/>
    <dgm:cxn modelId="{301A0C32-8D3F-46F0-BC14-8421588E58B5}" type="presOf" srcId="{932D3AB5-965D-4653-823D-AF15B47B396E}" destId="{31EBCC12-0858-4208-8C9B-B0359248B724}" srcOrd="0" destOrd="0" presId="urn:microsoft.com/office/officeart/2005/8/layout/default"/>
    <dgm:cxn modelId="{5161B636-C8F9-45B2-9185-4A7974DCC9F3}" type="presOf" srcId="{E36CA3D8-3EAF-4399-9B25-A793166FFFD2}" destId="{34E75ACB-8A5F-424C-ADF7-655BDBD3255B}" srcOrd="0" destOrd="0" presId="urn:microsoft.com/office/officeart/2005/8/layout/default"/>
    <dgm:cxn modelId="{44874E39-717F-46F7-908A-25C605F05855}" srcId="{27D062B5-1D32-4FC3-9AC3-A62BAB567729}" destId="{7FBFEF49-20B4-4463-BCA5-84667BE9089D}" srcOrd="2" destOrd="0" parTransId="{4E3AF70E-BB95-4FE2-BE1E-407072EB52D3}" sibTransId="{CD509C2F-BB1B-4ACC-98A1-D2BF9E20DBC0}"/>
    <dgm:cxn modelId="{6CE8CB43-F101-4EB9-A0F3-24518EE9625C}" type="presOf" srcId="{C7A7A12F-A1B9-4F18-928B-95316C9EB6F5}" destId="{475FFF4D-FC20-4F14-9FE2-40515231FAA9}" srcOrd="0" destOrd="0" presId="urn:microsoft.com/office/officeart/2005/8/layout/default"/>
    <dgm:cxn modelId="{5ABC6545-94B5-4C2D-A3C9-3A35957EBBEF}" type="presOf" srcId="{E7B5986F-4A7D-42D6-9D13-61BCCE4D9007}" destId="{1DE53AA8-3FD2-49BD-AB02-0ECFB72FEA49}" srcOrd="0" destOrd="0" presId="urn:microsoft.com/office/officeart/2005/8/layout/default"/>
    <dgm:cxn modelId="{1D51A569-AA80-4053-A930-1DF640312834}" srcId="{27D062B5-1D32-4FC3-9AC3-A62BAB567729}" destId="{C7A7A12F-A1B9-4F18-928B-95316C9EB6F5}" srcOrd="1" destOrd="0" parTransId="{82449DBD-AE10-4FA9-B7A0-964F28994543}" sibTransId="{F646044D-8C38-42E8-B02D-99BCC08466F0}"/>
    <dgm:cxn modelId="{68618F52-A2AF-4E8D-8D59-8706A18E54BC}" type="presOf" srcId="{A53AE070-8BD0-453D-A335-90978E342D22}" destId="{9C989047-7531-4525-B86A-B2BCB5F9D1DC}" srcOrd="0" destOrd="0" presId="urn:microsoft.com/office/officeart/2005/8/layout/default"/>
    <dgm:cxn modelId="{F6959E75-801E-408A-A63A-AA738A4EAF9E}" srcId="{27D062B5-1D32-4FC3-9AC3-A62BAB567729}" destId="{E7B5986F-4A7D-42D6-9D13-61BCCE4D9007}" srcOrd="3" destOrd="0" parTransId="{16BA3BD3-6A0F-4CA2-BFD2-F0ABE311577C}" sibTransId="{033D1CBE-561C-4AA3-8725-D884700B84C1}"/>
    <dgm:cxn modelId="{6EB5457B-5DDB-4A3C-880D-2ADDCFD02B15}" srcId="{27D062B5-1D32-4FC3-9AC3-A62BAB567729}" destId="{1B8E27A0-679E-45F9-AA70-8095B0E80D75}" srcOrd="5" destOrd="0" parTransId="{4F96C930-E420-462E-9A8D-C51217607987}" sibTransId="{88057A72-728E-459E-BF2B-37082B3225E7}"/>
    <dgm:cxn modelId="{87710AA7-CA4C-4750-96E1-ECB6AA0F7A65}" srcId="{27D062B5-1D32-4FC3-9AC3-A62BAB567729}" destId="{2DC89852-A0D0-4C8B-9630-EE19B1B3CD25}" srcOrd="4" destOrd="0" parTransId="{858D9205-9DD2-4BDE-8A9E-9A959BEBFF4F}" sibTransId="{869D6060-E66A-4646-998D-7E4FDC36D483}"/>
    <dgm:cxn modelId="{EA5A3ECA-3598-4877-B998-23A88F88D726}" srcId="{27D062B5-1D32-4FC3-9AC3-A62BAB567729}" destId="{932D3AB5-965D-4653-823D-AF15B47B396E}" srcOrd="6" destOrd="0" parTransId="{9B2411A1-B587-4434-BED4-1EEC2F0F9583}" sibTransId="{5E4F1E5D-B20D-447E-9BFB-4778D8A6DD86}"/>
    <dgm:cxn modelId="{98260FD1-62D6-49AF-BF0D-9BC04C77B54D}" type="presOf" srcId="{2DC89852-A0D0-4C8B-9630-EE19B1B3CD25}" destId="{F048C463-4F98-4541-B104-550C88E256EC}" srcOrd="0" destOrd="0" presId="urn:microsoft.com/office/officeart/2005/8/layout/default"/>
    <dgm:cxn modelId="{5DD47DD7-8E3E-4EBB-A8E2-EDB5ABEC6248}" type="presOf" srcId="{7FBFEF49-20B4-4463-BCA5-84667BE9089D}" destId="{543CDE5C-79EC-4304-9618-F30DC19ECF10}" srcOrd="0" destOrd="0" presId="urn:microsoft.com/office/officeart/2005/8/layout/default"/>
    <dgm:cxn modelId="{14F8AFDA-46A1-4936-A2BE-308A286594F8}" type="presOf" srcId="{1B8E27A0-679E-45F9-AA70-8095B0E80D75}" destId="{101FA0B2-E926-40EC-A33B-5CEFC2C9B17C}" srcOrd="0" destOrd="0" presId="urn:microsoft.com/office/officeart/2005/8/layout/default"/>
    <dgm:cxn modelId="{622FB2DA-EE66-4298-856D-831C5C0B5827}" srcId="{27D062B5-1D32-4FC3-9AC3-A62BAB567729}" destId="{E36CA3D8-3EAF-4399-9B25-A793166FFFD2}" srcOrd="8" destOrd="0" parTransId="{FCAC24CF-2F5C-435F-9E13-B64C7C81BEA5}" sibTransId="{651B50F5-93D0-44EF-BA1E-740F5ADE86C9}"/>
    <dgm:cxn modelId="{F5ACB3F1-E999-4CAC-BEE4-07DE1000F7FC}" type="presOf" srcId="{27D062B5-1D32-4FC3-9AC3-A62BAB567729}" destId="{01752132-38B0-4D5D-9224-B363BEC56663}" srcOrd="0" destOrd="0" presId="urn:microsoft.com/office/officeart/2005/8/layout/default"/>
    <dgm:cxn modelId="{120A1F20-3982-4B04-B187-50A5D0C99369}" type="presParOf" srcId="{01752132-38B0-4D5D-9224-B363BEC56663}" destId="{9C989047-7531-4525-B86A-B2BCB5F9D1DC}" srcOrd="0" destOrd="0" presId="urn:microsoft.com/office/officeart/2005/8/layout/default"/>
    <dgm:cxn modelId="{7FBD5428-96FE-4CF7-B7D7-19A20857ABD1}" type="presParOf" srcId="{01752132-38B0-4D5D-9224-B363BEC56663}" destId="{6F546AAE-DE40-48C9-B038-04B8EDE9C47C}" srcOrd="1" destOrd="0" presId="urn:microsoft.com/office/officeart/2005/8/layout/default"/>
    <dgm:cxn modelId="{385D1252-C7BA-4F53-8ED1-7929093BE9A9}" type="presParOf" srcId="{01752132-38B0-4D5D-9224-B363BEC56663}" destId="{475FFF4D-FC20-4F14-9FE2-40515231FAA9}" srcOrd="2" destOrd="0" presId="urn:microsoft.com/office/officeart/2005/8/layout/default"/>
    <dgm:cxn modelId="{E9B704C8-FEF4-4ADB-9415-8534A1FCA176}" type="presParOf" srcId="{01752132-38B0-4D5D-9224-B363BEC56663}" destId="{48AEDDF9-4E5C-422A-9DA0-CB6F56B39B7D}" srcOrd="3" destOrd="0" presId="urn:microsoft.com/office/officeart/2005/8/layout/default"/>
    <dgm:cxn modelId="{01022AF3-2D45-40BE-8038-F50E047A59D8}" type="presParOf" srcId="{01752132-38B0-4D5D-9224-B363BEC56663}" destId="{543CDE5C-79EC-4304-9618-F30DC19ECF10}" srcOrd="4" destOrd="0" presId="urn:microsoft.com/office/officeart/2005/8/layout/default"/>
    <dgm:cxn modelId="{C30A5935-A148-4D60-96CF-750696BC42F6}" type="presParOf" srcId="{01752132-38B0-4D5D-9224-B363BEC56663}" destId="{1269BFBF-D6D4-4B72-B30E-4B30B75836E2}" srcOrd="5" destOrd="0" presId="urn:microsoft.com/office/officeart/2005/8/layout/default"/>
    <dgm:cxn modelId="{C3645660-F0D4-47EA-BD15-A1F41EEED96F}" type="presParOf" srcId="{01752132-38B0-4D5D-9224-B363BEC56663}" destId="{1DE53AA8-3FD2-49BD-AB02-0ECFB72FEA49}" srcOrd="6" destOrd="0" presId="urn:microsoft.com/office/officeart/2005/8/layout/default"/>
    <dgm:cxn modelId="{91EEAB63-938B-4876-9A48-28A05B5A9E2E}" type="presParOf" srcId="{01752132-38B0-4D5D-9224-B363BEC56663}" destId="{B2DD57E1-DA5F-472C-A0CA-6D2022F5ED46}" srcOrd="7" destOrd="0" presId="urn:microsoft.com/office/officeart/2005/8/layout/default"/>
    <dgm:cxn modelId="{FF5D73E1-E049-47B9-B34D-92656ACE4094}" type="presParOf" srcId="{01752132-38B0-4D5D-9224-B363BEC56663}" destId="{F048C463-4F98-4541-B104-550C88E256EC}" srcOrd="8" destOrd="0" presId="urn:microsoft.com/office/officeart/2005/8/layout/default"/>
    <dgm:cxn modelId="{2C798A9C-B717-4E67-B9EB-E754485DEE26}" type="presParOf" srcId="{01752132-38B0-4D5D-9224-B363BEC56663}" destId="{58180EA9-A834-4ECE-B324-31F5E809E837}" srcOrd="9" destOrd="0" presId="urn:microsoft.com/office/officeart/2005/8/layout/default"/>
    <dgm:cxn modelId="{B8D3DA5D-B1B2-481A-8126-C3115EB911C9}" type="presParOf" srcId="{01752132-38B0-4D5D-9224-B363BEC56663}" destId="{101FA0B2-E926-40EC-A33B-5CEFC2C9B17C}" srcOrd="10" destOrd="0" presId="urn:microsoft.com/office/officeart/2005/8/layout/default"/>
    <dgm:cxn modelId="{DDCB2FAA-4EC6-49D5-BB20-3F5E3E2E5EBA}" type="presParOf" srcId="{01752132-38B0-4D5D-9224-B363BEC56663}" destId="{F1E5D733-082F-4615-9A59-E20B8C08E452}" srcOrd="11" destOrd="0" presId="urn:microsoft.com/office/officeart/2005/8/layout/default"/>
    <dgm:cxn modelId="{A16D6A36-5D1A-4A93-BEA2-A5B208C05EB1}" type="presParOf" srcId="{01752132-38B0-4D5D-9224-B363BEC56663}" destId="{31EBCC12-0858-4208-8C9B-B0359248B724}" srcOrd="12" destOrd="0" presId="urn:microsoft.com/office/officeart/2005/8/layout/default"/>
    <dgm:cxn modelId="{A43A8473-AB82-4EB3-AA1F-0804A0DF0EEE}" type="presParOf" srcId="{01752132-38B0-4D5D-9224-B363BEC56663}" destId="{AB472F1D-3DD9-4AB7-ABEB-80C114E83558}" srcOrd="13" destOrd="0" presId="urn:microsoft.com/office/officeart/2005/8/layout/default"/>
    <dgm:cxn modelId="{7E302FAD-4A3A-4856-91D0-1557F06DA5FD}" type="presParOf" srcId="{01752132-38B0-4D5D-9224-B363BEC56663}" destId="{4E981B9C-9E44-40F6-ACCD-8750AC07ACC2}" srcOrd="14" destOrd="0" presId="urn:microsoft.com/office/officeart/2005/8/layout/default"/>
    <dgm:cxn modelId="{C07AC4B8-CAE7-4CAB-98D7-84116A7DB707}" type="presParOf" srcId="{01752132-38B0-4D5D-9224-B363BEC56663}" destId="{27E4DA57-793C-48AF-AB9F-76E4266F18BF}" srcOrd="15" destOrd="0" presId="urn:microsoft.com/office/officeart/2005/8/layout/default"/>
    <dgm:cxn modelId="{288F6338-3151-414C-8840-E7845C8576A1}" type="presParOf" srcId="{01752132-38B0-4D5D-9224-B363BEC56663}" destId="{34E75ACB-8A5F-424C-ADF7-655BDBD3255B}"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05238-97CF-40F2-8301-05BEF4469809}">
      <dsp:nvSpPr>
        <dsp:cNvPr id="0" name=""/>
        <dsp:cNvSpPr/>
      </dsp:nvSpPr>
      <dsp:spPr>
        <a:xfrm>
          <a:off x="652969" y="286229"/>
          <a:ext cx="4597193" cy="1436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3073" tIns="152400" rIns="152400" bIns="152400" numCol="1" spcCol="1270" anchor="b" anchorCtr="0">
          <a:noAutofit/>
        </a:bodyPr>
        <a:lstStyle/>
        <a:p>
          <a:pPr marL="0" lvl="0" indent="0" algn="l" defTabSz="1778000">
            <a:lnSpc>
              <a:spcPct val="90000"/>
            </a:lnSpc>
            <a:spcBef>
              <a:spcPct val="0"/>
            </a:spcBef>
            <a:spcAft>
              <a:spcPct val="35000"/>
            </a:spcAft>
            <a:buNone/>
          </a:pPr>
          <a:r>
            <a:rPr lang="en-US" sz="4000" kern="1200"/>
            <a:t>1. What is PFAS?</a:t>
          </a:r>
        </a:p>
      </dsp:txBody>
      <dsp:txXfrm>
        <a:off x="652969" y="286229"/>
        <a:ext cx="4597193" cy="1436622"/>
      </dsp:txXfrm>
    </dsp:sp>
    <dsp:sp modelId="{A48634C7-C908-4097-9758-43C917843830}">
      <dsp:nvSpPr>
        <dsp:cNvPr id="0" name=""/>
        <dsp:cNvSpPr/>
      </dsp:nvSpPr>
      <dsp:spPr>
        <a:xfrm>
          <a:off x="478545" y="60193"/>
          <a:ext cx="1005636" cy="15084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D229358D-138F-4F83-A3CF-87BFA85F7DAB}">
      <dsp:nvSpPr>
        <dsp:cNvPr id="0" name=""/>
        <dsp:cNvSpPr/>
      </dsp:nvSpPr>
      <dsp:spPr>
        <a:xfrm>
          <a:off x="5683277" y="286229"/>
          <a:ext cx="4597193" cy="1436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3073" tIns="152400" rIns="152400" bIns="152400" numCol="1" spcCol="1270" anchor="b" anchorCtr="0">
          <a:noAutofit/>
        </a:bodyPr>
        <a:lstStyle/>
        <a:p>
          <a:pPr marL="0" lvl="0" indent="0" algn="l" defTabSz="1778000">
            <a:lnSpc>
              <a:spcPct val="90000"/>
            </a:lnSpc>
            <a:spcBef>
              <a:spcPct val="0"/>
            </a:spcBef>
            <a:spcAft>
              <a:spcPct val="35000"/>
            </a:spcAft>
            <a:buNone/>
          </a:pPr>
          <a:r>
            <a:rPr lang="en-US" sz="4000" kern="1200"/>
            <a:t>2. What’s the Big Fuss?</a:t>
          </a:r>
        </a:p>
      </dsp:txBody>
      <dsp:txXfrm>
        <a:off x="5683277" y="286229"/>
        <a:ext cx="4597193" cy="1436622"/>
      </dsp:txXfrm>
    </dsp:sp>
    <dsp:sp modelId="{472ED710-3AC5-4E3E-962D-0EC54D8EA308}">
      <dsp:nvSpPr>
        <dsp:cNvPr id="0" name=""/>
        <dsp:cNvSpPr/>
      </dsp:nvSpPr>
      <dsp:spPr>
        <a:xfrm>
          <a:off x="5491727" y="78717"/>
          <a:ext cx="1005636" cy="15084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7A4252B-EED6-4332-9209-C50B860F3464}">
      <dsp:nvSpPr>
        <dsp:cNvPr id="0" name=""/>
        <dsp:cNvSpPr/>
      </dsp:nvSpPr>
      <dsp:spPr>
        <a:xfrm>
          <a:off x="660600" y="2076303"/>
          <a:ext cx="4597193" cy="1436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3073" tIns="152400" rIns="152400" bIns="152400" numCol="1" spcCol="1270" anchor="b" anchorCtr="0">
          <a:noAutofit/>
        </a:bodyPr>
        <a:lstStyle/>
        <a:p>
          <a:pPr marL="0" lvl="0" indent="0" algn="l" defTabSz="1778000">
            <a:lnSpc>
              <a:spcPct val="90000"/>
            </a:lnSpc>
            <a:spcBef>
              <a:spcPct val="0"/>
            </a:spcBef>
            <a:spcAft>
              <a:spcPct val="35000"/>
            </a:spcAft>
            <a:buNone/>
          </a:pPr>
          <a:r>
            <a:rPr lang="en-US" sz="4000" kern="1200"/>
            <a:t>3. Final PFAS Rule</a:t>
          </a:r>
        </a:p>
      </dsp:txBody>
      <dsp:txXfrm>
        <a:off x="660600" y="2076303"/>
        <a:ext cx="4597193" cy="1436622"/>
      </dsp:txXfrm>
    </dsp:sp>
    <dsp:sp modelId="{394B0576-2E86-4D15-A704-280A0DBE3479}">
      <dsp:nvSpPr>
        <dsp:cNvPr id="0" name=""/>
        <dsp:cNvSpPr/>
      </dsp:nvSpPr>
      <dsp:spPr>
        <a:xfrm>
          <a:off x="461419" y="1887265"/>
          <a:ext cx="1005636" cy="15084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9023BE66-350D-44F8-8D94-D7BE89720C33}">
      <dsp:nvSpPr>
        <dsp:cNvPr id="0" name=""/>
        <dsp:cNvSpPr/>
      </dsp:nvSpPr>
      <dsp:spPr>
        <a:xfrm>
          <a:off x="5683277" y="2094778"/>
          <a:ext cx="4597193" cy="1436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3073" tIns="152400" rIns="152400" bIns="152400" numCol="1" spcCol="1270" anchor="b" anchorCtr="0">
          <a:noAutofit/>
        </a:bodyPr>
        <a:lstStyle/>
        <a:p>
          <a:pPr marL="0" lvl="0" indent="0" algn="l" defTabSz="1778000">
            <a:lnSpc>
              <a:spcPct val="90000"/>
            </a:lnSpc>
            <a:spcBef>
              <a:spcPct val="0"/>
            </a:spcBef>
            <a:spcAft>
              <a:spcPct val="35000"/>
            </a:spcAft>
            <a:buNone/>
          </a:pPr>
          <a:r>
            <a:rPr lang="en-US" sz="4000" kern="1200"/>
            <a:t>4. Monitoring Requirements</a:t>
          </a:r>
        </a:p>
      </dsp:txBody>
      <dsp:txXfrm>
        <a:off x="5683277" y="2094778"/>
        <a:ext cx="4597193" cy="1436622"/>
      </dsp:txXfrm>
    </dsp:sp>
    <dsp:sp modelId="{9F283A15-FE27-46C2-8B37-BD57B3A35F8A}">
      <dsp:nvSpPr>
        <dsp:cNvPr id="0" name=""/>
        <dsp:cNvSpPr/>
      </dsp:nvSpPr>
      <dsp:spPr>
        <a:xfrm>
          <a:off x="5491727" y="1887265"/>
          <a:ext cx="1005636" cy="15084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1ED1AC77-C81D-4C96-A384-8EC972ECB975}">
      <dsp:nvSpPr>
        <dsp:cNvPr id="0" name=""/>
        <dsp:cNvSpPr/>
      </dsp:nvSpPr>
      <dsp:spPr>
        <a:xfrm>
          <a:off x="652969" y="3903326"/>
          <a:ext cx="4597193" cy="1436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3073" tIns="152400" rIns="152400" bIns="152400" numCol="1" spcCol="1270" anchor="b" anchorCtr="0">
          <a:noAutofit/>
        </a:bodyPr>
        <a:lstStyle/>
        <a:p>
          <a:pPr marL="0" lvl="0" indent="0" algn="l" defTabSz="1778000">
            <a:lnSpc>
              <a:spcPct val="90000"/>
            </a:lnSpc>
            <a:spcBef>
              <a:spcPct val="0"/>
            </a:spcBef>
            <a:spcAft>
              <a:spcPct val="35000"/>
            </a:spcAft>
            <a:buNone/>
          </a:pPr>
          <a:r>
            <a:rPr lang="en-US" sz="4000" kern="1200"/>
            <a:t>5. Treatment Options</a:t>
          </a:r>
        </a:p>
      </dsp:txBody>
      <dsp:txXfrm>
        <a:off x="652969" y="3903326"/>
        <a:ext cx="4597193" cy="1436622"/>
      </dsp:txXfrm>
    </dsp:sp>
    <dsp:sp modelId="{67DDE1CA-9ACC-40DE-9311-1F7EB1C2447E}">
      <dsp:nvSpPr>
        <dsp:cNvPr id="0" name=""/>
        <dsp:cNvSpPr/>
      </dsp:nvSpPr>
      <dsp:spPr>
        <a:xfrm>
          <a:off x="461419" y="3695814"/>
          <a:ext cx="1005636" cy="15084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3245F542-E895-427E-8248-F153A041D426}">
      <dsp:nvSpPr>
        <dsp:cNvPr id="0" name=""/>
        <dsp:cNvSpPr/>
      </dsp:nvSpPr>
      <dsp:spPr>
        <a:xfrm>
          <a:off x="5683277" y="3903326"/>
          <a:ext cx="4597193" cy="1436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73073" tIns="152400" rIns="152400" bIns="152400" numCol="1" spcCol="1270" anchor="b" anchorCtr="0">
          <a:noAutofit/>
        </a:bodyPr>
        <a:lstStyle/>
        <a:p>
          <a:pPr marL="0" lvl="0" indent="0" algn="l" defTabSz="1778000">
            <a:lnSpc>
              <a:spcPct val="90000"/>
            </a:lnSpc>
            <a:spcBef>
              <a:spcPct val="0"/>
            </a:spcBef>
            <a:spcAft>
              <a:spcPct val="35000"/>
            </a:spcAft>
            <a:buNone/>
          </a:pPr>
          <a:r>
            <a:rPr lang="en-US" sz="4000" kern="1200"/>
            <a:t>6. Funding Sources</a:t>
          </a:r>
        </a:p>
      </dsp:txBody>
      <dsp:txXfrm>
        <a:off x="5683277" y="3903326"/>
        <a:ext cx="4597193" cy="1436622"/>
      </dsp:txXfrm>
    </dsp:sp>
    <dsp:sp modelId="{E164BE68-5693-4C4E-8F5A-0C39BD5B237E}">
      <dsp:nvSpPr>
        <dsp:cNvPr id="0" name=""/>
        <dsp:cNvSpPr/>
      </dsp:nvSpPr>
      <dsp:spPr>
        <a:xfrm>
          <a:off x="5491727" y="3695814"/>
          <a:ext cx="1005636" cy="150845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4796C-7536-4E4D-9663-F259B74EF892}">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79AB1-C712-4413-AD72-DEAE9078CB42}">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563BEA-875C-408B-ABAA-A3DCC7DE2385}">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b="1" kern="1200"/>
            <a:t>Compliance with both the HI and single MCLs will be determined by a running annual average. Each sample result and HI calculation will be averaged over a rolling 12-month period. </a:t>
          </a:r>
        </a:p>
      </dsp:txBody>
      <dsp:txXfrm>
        <a:off x="1437631" y="531"/>
        <a:ext cx="9077968" cy="1244702"/>
      </dsp:txXfrm>
    </dsp:sp>
    <dsp:sp modelId="{5FB62B27-6D1D-4FF8-B5A4-94FB3B180747}">
      <dsp:nvSpPr>
        <dsp:cNvPr id="0" name=""/>
        <dsp:cNvSpPr/>
      </dsp:nvSpPr>
      <dsp:spPr>
        <a:xfrm>
          <a:off x="0" y="1502738"/>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0FC20D-52BE-4655-BD95-0F1C3020CF0B}">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30670B-DF9E-45A4-AE1B-11B8B117FADC}">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b="1" kern="1200"/>
            <a:t>This average will be used to determine compliance with the PFAS rule.</a:t>
          </a:r>
        </a:p>
      </dsp:txBody>
      <dsp:txXfrm>
        <a:off x="1437631" y="1556410"/>
        <a:ext cx="9077968" cy="1244702"/>
      </dsp:txXfrm>
    </dsp:sp>
    <dsp:sp modelId="{37FCF46D-C754-4D20-9C74-6539F6B34895}">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8E35B-6EC5-4F87-973E-82AB514D46EC}">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02D04B-ABC1-4987-B8BA-D3015F6293B2}">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a:lnSpc>
              <a:spcPct val="100000"/>
            </a:lnSpc>
            <a:spcBef>
              <a:spcPct val="0"/>
            </a:spcBef>
            <a:spcAft>
              <a:spcPct val="35000"/>
            </a:spcAft>
            <a:buNone/>
          </a:pPr>
          <a:r>
            <a:rPr lang="en-US" sz="2100" b="1" kern="1200"/>
            <a:t>Compliance with The MCLs and Hazard index will be required in 2029</a:t>
          </a:r>
        </a:p>
      </dsp:txBody>
      <dsp:txXfrm>
        <a:off x="1437631" y="3112289"/>
        <a:ext cx="9077968" cy="12447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A12A5-604F-4EF3-9C15-C0010C24545D}">
      <dsp:nvSpPr>
        <dsp:cNvPr id="0" name=""/>
        <dsp:cNvSpPr/>
      </dsp:nvSpPr>
      <dsp:spPr>
        <a:xfrm>
          <a:off x="0" y="0"/>
          <a:ext cx="4659756"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74B39-F8FF-4B58-818A-F4B28131B155}">
      <dsp:nvSpPr>
        <dsp:cNvPr id="0" name=""/>
        <dsp:cNvSpPr/>
      </dsp:nvSpPr>
      <dsp:spPr>
        <a:xfrm>
          <a:off x="0" y="0"/>
          <a:ext cx="4659756"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High carbon surface area traps and removes PFAS</a:t>
          </a:r>
        </a:p>
      </dsp:txBody>
      <dsp:txXfrm>
        <a:off x="0" y="0"/>
        <a:ext cx="4659756" cy="843534"/>
      </dsp:txXfrm>
    </dsp:sp>
    <dsp:sp modelId="{55668500-574F-4250-A354-9131D5773223}">
      <dsp:nvSpPr>
        <dsp:cNvPr id="0" name=""/>
        <dsp:cNvSpPr/>
      </dsp:nvSpPr>
      <dsp:spPr>
        <a:xfrm>
          <a:off x="0" y="843534"/>
          <a:ext cx="465975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6898A-120E-4906-8F22-2397B4245BE7}">
      <dsp:nvSpPr>
        <dsp:cNvPr id="0" name=""/>
        <dsp:cNvSpPr/>
      </dsp:nvSpPr>
      <dsp:spPr>
        <a:xfrm>
          <a:off x="0" y="843534"/>
          <a:ext cx="4659756"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Must replace media regularly to maintain treatment goals</a:t>
          </a:r>
        </a:p>
      </dsp:txBody>
      <dsp:txXfrm>
        <a:off x="0" y="843534"/>
        <a:ext cx="4659756" cy="843534"/>
      </dsp:txXfrm>
    </dsp:sp>
    <dsp:sp modelId="{D71E7277-7BB2-48F1-9A77-A813E02F3211}">
      <dsp:nvSpPr>
        <dsp:cNvPr id="0" name=""/>
        <dsp:cNvSpPr/>
      </dsp:nvSpPr>
      <dsp:spPr>
        <a:xfrm>
          <a:off x="0" y="1687068"/>
          <a:ext cx="4659756"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812CE-AF1F-437D-9E43-57F0C7A54216}">
      <dsp:nvSpPr>
        <dsp:cNvPr id="0" name=""/>
        <dsp:cNvSpPr/>
      </dsp:nvSpPr>
      <dsp:spPr>
        <a:xfrm>
          <a:off x="0" y="1687068"/>
          <a:ext cx="4659756"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Spent media will have high PFAS</a:t>
          </a:r>
        </a:p>
      </dsp:txBody>
      <dsp:txXfrm>
        <a:off x="0" y="1687068"/>
        <a:ext cx="4659756" cy="843534"/>
      </dsp:txXfrm>
    </dsp:sp>
    <dsp:sp modelId="{D9A83455-633A-4A1D-BCFC-5BEA290354DD}">
      <dsp:nvSpPr>
        <dsp:cNvPr id="0" name=""/>
        <dsp:cNvSpPr/>
      </dsp:nvSpPr>
      <dsp:spPr>
        <a:xfrm>
          <a:off x="0" y="2530602"/>
          <a:ext cx="465975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4EF78-1BF7-4939-8943-EB944FD21ABD}">
      <dsp:nvSpPr>
        <dsp:cNvPr id="0" name=""/>
        <dsp:cNvSpPr/>
      </dsp:nvSpPr>
      <dsp:spPr>
        <a:xfrm>
          <a:off x="0" y="2530602"/>
          <a:ext cx="4659756" cy="843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Pilot study required before construction</a:t>
          </a:r>
        </a:p>
      </dsp:txBody>
      <dsp:txXfrm>
        <a:off x="0" y="2530602"/>
        <a:ext cx="4659756" cy="8435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AE5A9-CA92-4E31-87EC-EB2CE56D2027}">
      <dsp:nvSpPr>
        <dsp:cNvPr id="0" name=""/>
        <dsp:cNvSpPr/>
      </dsp:nvSpPr>
      <dsp:spPr>
        <a:xfrm>
          <a:off x="0" y="536457"/>
          <a:ext cx="5181508" cy="859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2143" tIns="291592" rIns="402143" bIns="99568" numCol="1" spcCol="1270" anchor="t" anchorCtr="0">
          <a:noAutofit/>
        </a:bodyPr>
        <a:lstStyle/>
        <a:p>
          <a:pPr marL="114300" lvl="1" indent="-114300" algn="l" defTabSz="622300">
            <a:lnSpc>
              <a:spcPct val="100000"/>
            </a:lnSpc>
            <a:spcBef>
              <a:spcPct val="0"/>
            </a:spcBef>
            <a:spcAft>
              <a:spcPct val="15000"/>
            </a:spcAft>
            <a:buChar char="•"/>
          </a:pPr>
          <a:r>
            <a:rPr lang="en-US" sz="1400" b="1" kern="1200"/>
            <a:t>PFAS have negatively charged ions</a:t>
          </a:r>
        </a:p>
        <a:p>
          <a:pPr marL="114300" lvl="1" indent="-114300" algn="l" defTabSz="622300">
            <a:lnSpc>
              <a:spcPct val="100000"/>
            </a:lnSpc>
            <a:spcBef>
              <a:spcPct val="0"/>
            </a:spcBef>
            <a:spcAft>
              <a:spcPct val="15000"/>
            </a:spcAft>
            <a:buChar char="•"/>
          </a:pPr>
          <a:r>
            <a:rPr lang="en-US" sz="1400" b="1" kern="1200"/>
            <a:t>Resins are positively charged</a:t>
          </a:r>
        </a:p>
      </dsp:txBody>
      <dsp:txXfrm>
        <a:off x="0" y="536457"/>
        <a:ext cx="5181508" cy="859950"/>
      </dsp:txXfrm>
    </dsp:sp>
    <dsp:sp modelId="{53A7D73F-78F2-4E7E-B3EB-1331BFBE9E9C}">
      <dsp:nvSpPr>
        <dsp:cNvPr id="0" name=""/>
        <dsp:cNvSpPr/>
      </dsp:nvSpPr>
      <dsp:spPr>
        <a:xfrm>
          <a:off x="259075" y="329817"/>
          <a:ext cx="3627055" cy="413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4" tIns="0" rIns="137094" bIns="0" numCol="1" spcCol="1270" anchor="ctr" anchorCtr="0">
          <a:noAutofit/>
        </a:bodyPr>
        <a:lstStyle/>
        <a:p>
          <a:pPr marL="0" lvl="0" indent="0" algn="l" defTabSz="622300">
            <a:lnSpc>
              <a:spcPct val="100000"/>
            </a:lnSpc>
            <a:spcBef>
              <a:spcPct val="0"/>
            </a:spcBef>
            <a:spcAft>
              <a:spcPct val="35000"/>
            </a:spcAft>
            <a:buNone/>
          </a:pPr>
          <a:r>
            <a:rPr lang="en-US" sz="1400" b="1" kern="1200"/>
            <a:t>Resins that attract PFAS molecules</a:t>
          </a:r>
        </a:p>
      </dsp:txBody>
      <dsp:txXfrm>
        <a:off x="279250" y="349992"/>
        <a:ext cx="3586705" cy="372930"/>
      </dsp:txXfrm>
    </dsp:sp>
    <dsp:sp modelId="{35387BFD-14CF-4A0F-8342-397DD9362395}">
      <dsp:nvSpPr>
        <dsp:cNvPr id="0" name=""/>
        <dsp:cNvSpPr/>
      </dsp:nvSpPr>
      <dsp:spPr>
        <a:xfrm>
          <a:off x="0" y="1678647"/>
          <a:ext cx="5181508" cy="352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439087C-DF86-40B0-BC74-C6D2532A5DCC}">
      <dsp:nvSpPr>
        <dsp:cNvPr id="0" name=""/>
        <dsp:cNvSpPr/>
      </dsp:nvSpPr>
      <dsp:spPr>
        <a:xfrm>
          <a:off x="259075" y="1472007"/>
          <a:ext cx="3627055" cy="413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4" tIns="0" rIns="137094" bIns="0" numCol="1" spcCol="1270" anchor="ctr" anchorCtr="0">
          <a:noAutofit/>
        </a:bodyPr>
        <a:lstStyle/>
        <a:p>
          <a:pPr marL="0" lvl="0" indent="0" algn="l" defTabSz="622300">
            <a:lnSpc>
              <a:spcPct val="100000"/>
            </a:lnSpc>
            <a:spcBef>
              <a:spcPct val="0"/>
            </a:spcBef>
            <a:spcAft>
              <a:spcPct val="35000"/>
            </a:spcAft>
            <a:buNone/>
          </a:pPr>
          <a:r>
            <a:rPr lang="en-US" sz="1400" b="1" kern="1200"/>
            <a:t>Spent resin material will have high PFAS</a:t>
          </a:r>
        </a:p>
      </dsp:txBody>
      <dsp:txXfrm>
        <a:off x="279250" y="1492182"/>
        <a:ext cx="3586705" cy="372930"/>
      </dsp:txXfrm>
    </dsp:sp>
    <dsp:sp modelId="{11044612-9EBB-4007-B8D2-3BBF74286696}">
      <dsp:nvSpPr>
        <dsp:cNvPr id="0" name=""/>
        <dsp:cNvSpPr/>
      </dsp:nvSpPr>
      <dsp:spPr>
        <a:xfrm>
          <a:off x="0" y="2313687"/>
          <a:ext cx="5181508" cy="352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907DA84-700A-4EC5-9B7B-59C5A6BA6BE0}">
      <dsp:nvSpPr>
        <dsp:cNvPr id="0" name=""/>
        <dsp:cNvSpPr/>
      </dsp:nvSpPr>
      <dsp:spPr>
        <a:xfrm>
          <a:off x="259075" y="2107047"/>
          <a:ext cx="3627055" cy="4132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094" tIns="0" rIns="137094" bIns="0" numCol="1" spcCol="1270" anchor="ctr" anchorCtr="0">
          <a:noAutofit/>
        </a:bodyPr>
        <a:lstStyle/>
        <a:p>
          <a:pPr marL="0" lvl="0" indent="0" algn="l" defTabSz="622300">
            <a:lnSpc>
              <a:spcPct val="100000"/>
            </a:lnSpc>
            <a:spcBef>
              <a:spcPct val="0"/>
            </a:spcBef>
            <a:spcAft>
              <a:spcPct val="35000"/>
            </a:spcAft>
            <a:buNone/>
          </a:pPr>
          <a:r>
            <a:rPr lang="en-US" sz="1400" b="1" kern="1200"/>
            <a:t>Pilot study required before construction</a:t>
          </a:r>
        </a:p>
      </dsp:txBody>
      <dsp:txXfrm>
        <a:off x="279250" y="2127222"/>
        <a:ext cx="3586705" cy="3729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42332-8262-457E-BC8A-2215B717BFF6}">
      <dsp:nvSpPr>
        <dsp:cNvPr id="0" name=""/>
        <dsp:cNvSpPr/>
      </dsp:nvSpPr>
      <dsp:spPr>
        <a:xfrm>
          <a:off x="0" y="23591"/>
          <a:ext cx="3822189" cy="131835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a:t>Semipermeable barrier that lets water through but traps larger molecules like PFAS</a:t>
          </a:r>
        </a:p>
      </dsp:txBody>
      <dsp:txXfrm>
        <a:off x="64357" y="87948"/>
        <a:ext cx="3693475" cy="1189636"/>
      </dsp:txXfrm>
    </dsp:sp>
    <dsp:sp modelId="{BD12BCD5-1F62-4337-BA70-85C07783F4CD}">
      <dsp:nvSpPr>
        <dsp:cNvPr id="0" name=""/>
        <dsp:cNvSpPr/>
      </dsp:nvSpPr>
      <dsp:spPr>
        <a:xfrm>
          <a:off x="0" y="1319016"/>
          <a:ext cx="3822189" cy="166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55" tIns="20320" rIns="113792" bIns="20320" numCol="1" spcCol="1270" anchor="t" anchorCtr="0">
          <a:noAutofit/>
        </a:bodyPr>
        <a:lstStyle/>
        <a:p>
          <a:pPr marL="171450" lvl="1" indent="-171450" algn="l" defTabSz="711200">
            <a:lnSpc>
              <a:spcPct val="100000"/>
            </a:lnSpc>
            <a:spcBef>
              <a:spcPct val="0"/>
            </a:spcBef>
            <a:spcAft>
              <a:spcPct val="20000"/>
            </a:spcAft>
            <a:buChar char="•"/>
          </a:pPr>
          <a:r>
            <a:rPr lang="en-US" sz="1600" b="1" kern="1200"/>
            <a:t>Nanofiltration (NF)</a:t>
          </a:r>
        </a:p>
        <a:p>
          <a:pPr marL="342900" lvl="2" indent="-171450" algn="l" defTabSz="711200">
            <a:lnSpc>
              <a:spcPct val="90000"/>
            </a:lnSpc>
            <a:spcBef>
              <a:spcPct val="0"/>
            </a:spcBef>
            <a:spcAft>
              <a:spcPct val="20000"/>
            </a:spcAft>
            <a:buChar char="•"/>
          </a:pPr>
          <a:r>
            <a:rPr lang="en-US" sz="1600" b="1" kern="1200"/>
            <a:t>Pore size = 0.001 – 0.01 µm</a:t>
          </a:r>
        </a:p>
        <a:p>
          <a:pPr marL="171450" lvl="1" indent="-171450" algn="l" defTabSz="711200">
            <a:lnSpc>
              <a:spcPct val="100000"/>
            </a:lnSpc>
            <a:spcBef>
              <a:spcPct val="0"/>
            </a:spcBef>
            <a:spcAft>
              <a:spcPct val="20000"/>
            </a:spcAft>
            <a:buChar char="•"/>
          </a:pPr>
          <a:r>
            <a:rPr lang="en-US" sz="1600" b="1" kern="1200"/>
            <a:t>Reverse osmosis (RO)</a:t>
          </a:r>
        </a:p>
        <a:p>
          <a:pPr marL="342900" lvl="2" indent="-171450" algn="l" defTabSz="711200">
            <a:lnSpc>
              <a:spcPct val="90000"/>
            </a:lnSpc>
            <a:spcBef>
              <a:spcPct val="0"/>
            </a:spcBef>
            <a:spcAft>
              <a:spcPct val="20000"/>
            </a:spcAft>
            <a:buChar char="•"/>
          </a:pPr>
          <a:r>
            <a:rPr lang="en-US" sz="1600" b="1" kern="1200"/>
            <a:t>Pore size = 0.0001 – 0.001 µm</a:t>
          </a:r>
        </a:p>
        <a:p>
          <a:pPr marL="342900" lvl="2" indent="-171450" algn="l" defTabSz="711200">
            <a:lnSpc>
              <a:spcPct val="90000"/>
            </a:lnSpc>
            <a:spcBef>
              <a:spcPct val="0"/>
            </a:spcBef>
            <a:spcAft>
              <a:spcPct val="20000"/>
            </a:spcAft>
            <a:buChar char="•"/>
          </a:pPr>
          <a:r>
            <a:rPr lang="en-US" sz="1600" b="1" kern="1200"/>
            <a:t>Uses high pressure to force water through membrane</a:t>
          </a:r>
        </a:p>
      </dsp:txBody>
      <dsp:txXfrm>
        <a:off x="0" y="1319016"/>
        <a:ext cx="3822189" cy="1660156"/>
      </dsp:txXfrm>
    </dsp:sp>
    <dsp:sp modelId="{C389E621-CE4D-447D-A335-EE3644045B4C}">
      <dsp:nvSpPr>
        <dsp:cNvPr id="0" name=""/>
        <dsp:cNvSpPr/>
      </dsp:nvSpPr>
      <dsp:spPr>
        <a:xfrm>
          <a:off x="0" y="2976805"/>
          <a:ext cx="3822189" cy="557107"/>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a:t>Liquid waste stream will have high PFAS</a:t>
          </a:r>
        </a:p>
      </dsp:txBody>
      <dsp:txXfrm>
        <a:off x="27196" y="3004001"/>
        <a:ext cx="3767797" cy="502715"/>
      </dsp:txXfrm>
    </dsp:sp>
    <dsp:sp modelId="{303D1F81-E724-45C6-B9A7-E2E6027924B8}">
      <dsp:nvSpPr>
        <dsp:cNvPr id="0" name=""/>
        <dsp:cNvSpPr/>
      </dsp:nvSpPr>
      <dsp:spPr>
        <a:xfrm>
          <a:off x="0" y="3536280"/>
          <a:ext cx="3822189" cy="1048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55" tIns="20320" rIns="113792" bIns="20320" numCol="1" spcCol="1270" anchor="t" anchorCtr="0">
          <a:noAutofit/>
        </a:bodyPr>
        <a:lstStyle/>
        <a:p>
          <a:pPr marL="171450" lvl="1" indent="-171450" algn="l" defTabSz="711200">
            <a:lnSpc>
              <a:spcPct val="100000"/>
            </a:lnSpc>
            <a:spcBef>
              <a:spcPct val="0"/>
            </a:spcBef>
            <a:spcAft>
              <a:spcPct val="20000"/>
            </a:spcAft>
            <a:buChar char="•"/>
          </a:pPr>
          <a:r>
            <a:rPr lang="en-US" sz="1600" b="1" kern="1200"/>
            <a:t>Some utilities have processes to make a super concentrated liquid waste stream that is more cost effective for disposal</a:t>
          </a:r>
        </a:p>
      </dsp:txBody>
      <dsp:txXfrm>
        <a:off x="0" y="3536280"/>
        <a:ext cx="3822189" cy="1048566"/>
      </dsp:txXfrm>
    </dsp:sp>
    <dsp:sp modelId="{4F43443D-2336-4445-A789-FD96CAB21401}">
      <dsp:nvSpPr>
        <dsp:cNvPr id="0" name=""/>
        <dsp:cNvSpPr/>
      </dsp:nvSpPr>
      <dsp:spPr>
        <a:xfrm>
          <a:off x="0" y="4582479"/>
          <a:ext cx="3822189" cy="613886"/>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kern="1200"/>
            <a:t>Pilot study required before construction</a:t>
          </a:r>
        </a:p>
      </dsp:txBody>
      <dsp:txXfrm>
        <a:off x="29967" y="4612446"/>
        <a:ext cx="3762255" cy="5539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D0E0C-4A87-434A-8A86-D6320CC373EC}">
      <dsp:nvSpPr>
        <dsp:cNvPr id="0" name=""/>
        <dsp:cNvSpPr/>
      </dsp:nvSpPr>
      <dsp:spPr>
        <a:xfrm>
          <a:off x="0" y="706671"/>
          <a:ext cx="3073451" cy="19516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52CCB-AB13-4713-B2F0-97EBD760280A}">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Is regionalization an option?</a:t>
          </a:r>
        </a:p>
      </dsp:txBody>
      <dsp:txXfrm>
        <a:off x="398656" y="1088253"/>
        <a:ext cx="2959127" cy="1837317"/>
      </dsp:txXfrm>
    </dsp:sp>
    <dsp:sp modelId="{051E82D4-F03C-46F3-839A-15EFD3F24CC9}">
      <dsp:nvSpPr>
        <dsp:cNvPr id="0" name=""/>
        <dsp:cNvSpPr/>
      </dsp:nvSpPr>
      <dsp:spPr>
        <a:xfrm>
          <a:off x="3756441" y="706671"/>
          <a:ext cx="3073451" cy="19516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A3249D-DE72-478A-99F5-10AEE8922C2A}">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Most treatments for PFAS are expensive $$$</a:t>
          </a:r>
        </a:p>
      </dsp:txBody>
      <dsp:txXfrm>
        <a:off x="4155097" y="1088253"/>
        <a:ext cx="2959127" cy="1837317"/>
      </dsp:txXfrm>
    </dsp:sp>
    <dsp:sp modelId="{245E115D-BA45-4718-B5AA-4A41CAC38CFE}">
      <dsp:nvSpPr>
        <dsp:cNvPr id="0" name=""/>
        <dsp:cNvSpPr/>
      </dsp:nvSpPr>
      <dsp:spPr>
        <a:xfrm>
          <a:off x="7512882" y="706671"/>
          <a:ext cx="3073451" cy="19516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6F134-B6DB-4546-8D56-37D3D7C2C30D}">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It might be more cost effective to switch sources or purchase from a neighboring system</a:t>
          </a:r>
        </a:p>
      </dsp:txBody>
      <dsp:txXfrm>
        <a:off x="7911539" y="1088253"/>
        <a:ext cx="2959127" cy="1837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A7B74-2E6F-4267-A47D-4782C1DFC6A7}">
      <dsp:nvSpPr>
        <dsp:cNvPr id="0" name=""/>
        <dsp:cNvSpPr/>
      </dsp:nvSpPr>
      <dsp:spPr>
        <a:xfrm>
          <a:off x="3136902" y="3441780"/>
          <a:ext cx="626706" cy="1347419"/>
        </a:xfrm>
        <a:custGeom>
          <a:avLst/>
          <a:gdLst/>
          <a:ahLst/>
          <a:cxnLst/>
          <a:rect l="0" t="0" r="0" b="0"/>
          <a:pathLst>
            <a:path>
              <a:moveTo>
                <a:pt x="0" y="0"/>
              </a:moveTo>
              <a:lnTo>
                <a:pt x="313353" y="0"/>
              </a:lnTo>
              <a:lnTo>
                <a:pt x="313353" y="1347419"/>
              </a:lnTo>
              <a:lnTo>
                <a:pt x="626706" y="1347419"/>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82FCDB-5817-4D2E-8E78-3DBC19CE7D08}">
      <dsp:nvSpPr>
        <dsp:cNvPr id="0" name=""/>
        <dsp:cNvSpPr/>
      </dsp:nvSpPr>
      <dsp:spPr>
        <a:xfrm>
          <a:off x="3136902" y="3396060"/>
          <a:ext cx="626706" cy="91440"/>
        </a:xfrm>
        <a:custGeom>
          <a:avLst/>
          <a:gdLst/>
          <a:ahLst/>
          <a:cxnLst/>
          <a:rect l="0" t="0" r="0" b="0"/>
          <a:pathLst>
            <a:path>
              <a:moveTo>
                <a:pt x="0" y="45720"/>
              </a:moveTo>
              <a:lnTo>
                <a:pt x="626706" y="4572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5F594A-6F66-4549-BEA6-960A4C040E99}">
      <dsp:nvSpPr>
        <dsp:cNvPr id="0" name=""/>
        <dsp:cNvSpPr/>
      </dsp:nvSpPr>
      <dsp:spPr>
        <a:xfrm>
          <a:off x="3136902" y="2094360"/>
          <a:ext cx="626706" cy="1347419"/>
        </a:xfrm>
        <a:custGeom>
          <a:avLst/>
          <a:gdLst/>
          <a:ahLst/>
          <a:cxnLst/>
          <a:rect l="0" t="0" r="0" b="0"/>
          <a:pathLst>
            <a:path>
              <a:moveTo>
                <a:pt x="0" y="1347419"/>
              </a:moveTo>
              <a:lnTo>
                <a:pt x="313353" y="1347419"/>
              </a:lnTo>
              <a:lnTo>
                <a:pt x="313353" y="0"/>
              </a:lnTo>
              <a:lnTo>
                <a:pt x="626706" y="0"/>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97B1CE-AA5D-4A40-9237-C8A421346DAB}">
      <dsp:nvSpPr>
        <dsp:cNvPr id="0" name=""/>
        <dsp:cNvSpPr/>
      </dsp:nvSpPr>
      <dsp:spPr>
        <a:xfrm>
          <a:off x="3369" y="269077"/>
          <a:ext cx="3133533" cy="9557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Manufacturing Processes</a:t>
          </a:r>
        </a:p>
      </dsp:txBody>
      <dsp:txXfrm>
        <a:off x="3369" y="269077"/>
        <a:ext cx="3133533" cy="955727"/>
      </dsp:txXfrm>
    </dsp:sp>
    <dsp:sp modelId="{33359726-3B75-4660-8DA1-0D03CB00AB4C}">
      <dsp:nvSpPr>
        <dsp:cNvPr id="0" name=""/>
        <dsp:cNvSpPr/>
      </dsp:nvSpPr>
      <dsp:spPr>
        <a:xfrm>
          <a:off x="3369" y="1616497"/>
          <a:ext cx="3133533" cy="9557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Fire-fighting foam</a:t>
          </a:r>
        </a:p>
      </dsp:txBody>
      <dsp:txXfrm>
        <a:off x="3369" y="1616497"/>
        <a:ext cx="3133533" cy="955727"/>
      </dsp:txXfrm>
    </dsp:sp>
    <dsp:sp modelId="{ED958F78-3B9C-4FF8-B5A2-A8CB9478C0BC}">
      <dsp:nvSpPr>
        <dsp:cNvPr id="0" name=""/>
        <dsp:cNvSpPr/>
      </dsp:nvSpPr>
      <dsp:spPr>
        <a:xfrm>
          <a:off x="3369" y="2963916"/>
          <a:ext cx="3133533" cy="9557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Many products that are:</a:t>
          </a:r>
        </a:p>
      </dsp:txBody>
      <dsp:txXfrm>
        <a:off x="3369" y="2963916"/>
        <a:ext cx="3133533" cy="955727"/>
      </dsp:txXfrm>
    </dsp:sp>
    <dsp:sp modelId="{D86D2A1D-CB3A-4E76-AECA-BFE9C31B900A}">
      <dsp:nvSpPr>
        <dsp:cNvPr id="0" name=""/>
        <dsp:cNvSpPr/>
      </dsp:nvSpPr>
      <dsp:spPr>
        <a:xfrm>
          <a:off x="3763609" y="1616497"/>
          <a:ext cx="3133533" cy="95572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Stain resistant</a:t>
          </a:r>
        </a:p>
      </dsp:txBody>
      <dsp:txXfrm>
        <a:off x="3763609" y="1616497"/>
        <a:ext cx="3133533" cy="955727"/>
      </dsp:txXfrm>
    </dsp:sp>
    <dsp:sp modelId="{58816EE3-7622-43DB-8861-B384EB34DD03}">
      <dsp:nvSpPr>
        <dsp:cNvPr id="0" name=""/>
        <dsp:cNvSpPr/>
      </dsp:nvSpPr>
      <dsp:spPr>
        <a:xfrm>
          <a:off x="3763609" y="2963916"/>
          <a:ext cx="3133533" cy="95572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Waterproof (Scotchgarde)</a:t>
          </a:r>
        </a:p>
      </dsp:txBody>
      <dsp:txXfrm>
        <a:off x="3763609" y="2963916"/>
        <a:ext cx="3133533" cy="955727"/>
      </dsp:txXfrm>
    </dsp:sp>
    <dsp:sp modelId="{1E965C3C-4322-41A6-B88D-742A3C8DE544}">
      <dsp:nvSpPr>
        <dsp:cNvPr id="0" name=""/>
        <dsp:cNvSpPr/>
      </dsp:nvSpPr>
      <dsp:spPr>
        <a:xfrm>
          <a:off x="3763609" y="4311335"/>
          <a:ext cx="3133533" cy="95572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Nonstick (Teflon)</a:t>
          </a:r>
        </a:p>
      </dsp:txBody>
      <dsp:txXfrm>
        <a:off x="3763609" y="4311335"/>
        <a:ext cx="3133533" cy="955727"/>
      </dsp:txXfrm>
    </dsp:sp>
    <dsp:sp modelId="{14545551-BC4C-4369-A014-B632C505AC89}">
      <dsp:nvSpPr>
        <dsp:cNvPr id="0" name=""/>
        <dsp:cNvSpPr/>
      </dsp:nvSpPr>
      <dsp:spPr>
        <a:xfrm>
          <a:off x="3369" y="4311335"/>
          <a:ext cx="3133533" cy="95572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t>Food packaging</a:t>
          </a:r>
        </a:p>
      </dsp:txBody>
      <dsp:txXfrm>
        <a:off x="3369" y="4311335"/>
        <a:ext cx="3133533" cy="955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A86B5-F3E4-47C1-94F9-3566FA9B1387}">
      <dsp:nvSpPr>
        <dsp:cNvPr id="0" name=""/>
        <dsp:cNvSpPr/>
      </dsp:nvSpPr>
      <dsp:spPr>
        <a:xfrm>
          <a:off x="2602578" y="1217379"/>
          <a:ext cx="566480" cy="91440"/>
        </a:xfrm>
        <a:custGeom>
          <a:avLst/>
          <a:gdLst/>
          <a:ahLst/>
          <a:cxnLst/>
          <a:rect l="0" t="0" r="0" b="0"/>
          <a:pathLst>
            <a:path>
              <a:moveTo>
                <a:pt x="0" y="45720"/>
              </a:moveTo>
              <a:lnTo>
                <a:pt x="566480"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0891" y="1260111"/>
        <a:ext cx="29854" cy="5976"/>
      </dsp:txXfrm>
    </dsp:sp>
    <dsp:sp modelId="{E98AFC29-EA32-4E64-A00F-B73212B42956}">
      <dsp:nvSpPr>
        <dsp:cNvPr id="0" name=""/>
        <dsp:cNvSpPr/>
      </dsp:nvSpPr>
      <dsp:spPr>
        <a:xfrm>
          <a:off x="8376" y="484298"/>
          <a:ext cx="2596001" cy="155760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a:t>Late 1930s</a:t>
          </a:r>
        </a:p>
        <a:p>
          <a:pPr marL="228600" lvl="1" indent="-228600" algn="l" defTabSz="889000">
            <a:lnSpc>
              <a:spcPct val="90000"/>
            </a:lnSpc>
            <a:spcBef>
              <a:spcPct val="0"/>
            </a:spcBef>
            <a:spcAft>
              <a:spcPct val="15000"/>
            </a:spcAft>
            <a:buChar char="•"/>
          </a:pPr>
          <a:r>
            <a:rPr lang="en-US" sz="2000" kern="1200"/>
            <a:t>PFAS chemistry discovered</a:t>
          </a:r>
        </a:p>
      </dsp:txBody>
      <dsp:txXfrm>
        <a:off x="8376" y="484298"/>
        <a:ext cx="2596001" cy="1557600"/>
      </dsp:txXfrm>
    </dsp:sp>
    <dsp:sp modelId="{86CFC102-6EAC-4336-BF86-CF45CF995E61}">
      <dsp:nvSpPr>
        <dsp:cNvPr id="0" name=""/>
        <dsp:cNvSpPr/>
      </dsp:nvSpPr>
      <dsp:spPr>
        <a:xfrm>
          <a:off x="5795659" y="1217379"/>
          <a:ext cx="566480" cy="91440"/>
        </a:xfrm>
        <a:custGeom>
          <a:avLst/>
          <a:gdLst/>
          <a:ahLst/>
          <a:cxnLst/>
          <a:rect l="0" t="0" r="0" b="0"/>
          <a:pathLst>
            <a:path>
              <a:moveTo>
                <a:pt x="0" y="45720"/>
              </a:moveTo>
              <a:lnTo>
                <a:pt x="566480"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3972" y="1260111"/>
        <a:ext cx="29854" cy="5976"/>
      </dsp:txXfrm>
    </dsp:sp>
    <dsp:sp modelId="{663082D3-FDEA-4E15-ABA7-F2F33A8FEACF}">
      <dsp:nvSpPr>
        <dsp:cNvPr id="0" name=""/>
        <dsp:cNvSpPr/>
      </dsp:nvSpPr>
      <dsp:spPr>
        <a:xfrm>
          <a:off x="3201458" y="484298"/>
          <a:ext cx="2596001" cy="155760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a:t>1950s</a:t>
          </a:r>
        </a:p>
        <a:p>
          <a:pPr marL="171450" lvl="1" indent="-171450" algn="l" defTabSz="711200">
            <a:lnSpc>
              <a:spcPct val="90000"/>
            </a:lnSpc>
            <a:spcBef>
              <a:spcPct val="0"/>
            </a:spcBef>
            <a:spcAft>
              <a:spcPct val="15000"/>
            </a:spcAft>
            <a:buChar char="•"/>
          </a:pPr>
          <a:r>
            <a:rPr lang="en-US" sz="1600" kern="1200"/>
            <a:t>PFAS  starts being used in manufacturing and consumer products</a:t>
          </a:r>
        </a:p>
      </dsp:txBody>
      <dsp:txXfrm>
        <a:off x="3201458" y="484298"/>
        <a:ext cx="2596001" cy="1557600"/>
      </dsp:txXfrm>
    </dsp:sp>
    <dsp:sp modelId="{D9DBFA57-1EB0-4948-9C1A-DE08639CDCF2}">
      <dsp:nvSpPr>
        <dsp:cNvPr id="0" name=""/>
        <dsp:cNvSpPr/>
      </dsp:nvSpPr>
      <dsp:spPr>
        <a:xfrm>
          <a:off x="1306377" y="2040099"/>
          <a:ext cx="6848277" cy="566480"/>
        </a:xfrm>
        <a:custGeom>
          <a:avLst/>
          <a:gdLst/>
          <a:ahLst/>
          <a:cxnLst/>
          <a:rect l="0" t="0" r="0" b="0"/>
          <a:pathLst>
            <a:path>
              <a:moveTo>
                <a:pt x="6848277" y="0"/>
              </a:moveTo>
              <a:lnTo>
                <a:pt x="6848277" y="300340"/>
              </a:lnTo>
              <a:lnTo>
                <a:pt x="0" y="300340"/>
              </a:lnTo>
              <a:lnTo>
                <a:pt x="0" y="56648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58659" y="2320351"/>
        <a:ext cx="343712" cy="5976"/>
      </dsp:txXfrm>
    </dsp:sp>
    <dsp:sp modelId="{556B6DC6-D723-4C2B-BE49-806B439B1CE4}">
      <dsp:nvSpPr>
        <dsp:cNvPr id="0" name=""/>
        <dsp:cNvSpPr/>
      </dsp:nvSpPr>
      <dsp:spPr>
        <a:xfrm>
          <a:off x="6394540" y="484298"/>
          <a:ext cx="3520229" cy="155760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a:t>1970s</a:t>
          </a:r>
        </a:p>
        <a:p>
          <a:pPr marL="171450" lvl="1" indent="-171450" algn="l" defTabSz="711200">
            <a:lnSpc>
              <a:spcPct val="90000"/>
            </a:lnSpc>
            <a:spcBef>
              <a:spcPct val="0"/>
            </a:spcBef>
            <a:spcAft>
              <a:spcPct val="15000"/>
            </a:spcAft>
            <a:buChar char="•"/>
          </a:pPr>
          <a:r>
            <a:rPr lang="en-US" sz="1600" kern="1200"/>
            <a:t>First occupational health studies on PFAS in exposed workers</a:t>
          </a:r>
        </a:p>
        <a:p>
          <a:pPr marL="171450" lvl="1" indent="-171450" algn="l" defTabSz="711200">
            <a:lnSpc>
              <a:spcPct val="90000"/>
            </a:lnSpc>
            <a:spcBef>
              <a:spcPct val="0"/>
            </a:spcBef>
            <a:spcAft>
              <a:spcPct val="15000"/>
            </a:spcAft>
            <a:buChar char="•"/>
          </a:pPr>
          <a:r>
            <a:rPr lang="en-US" sz="1600" kern="1200"/>
            <a:t>Outline health impacts and blood levels</a:t>
          </a:r>
        </a:p>
      </dsp:txBody>
      <dsp:txXfrm>
        <a:off x="6394540" y="484298"/>
        <a:ext cx="3520229" cy="1557600"/>
      </dsp:txXfrm>
    </dsp:sp>
    <dsp:sp modelId="{EAC981DD-1E3B-466D-BE91-9FEE35B76A4A}">
      <dsp:nvSpPr>
        <dsp:cNvPr id="0" name=""/>
        <dsp:cNvSpPr/>
      </dsp:nvSpPr>
      <dsp:spPr>
        <a:xfrm>
          <a:off x="2602578" y="3372060"/>
          <a:ext cx="566480" cy="91440"/>
        </a:xfrm>
        <a:custGeom>
          <a:avLst/>
          <a:gdLst/>
          <a:ahLst/>
          <a:cxnLst/>
          <a:rect l="0" t="0" r="0" b="0"/>
          <a:pathLst>
            <a:path>
              <a:moveTo>
                <a:pt x="0" y="45720"/>
              </a:moveTo>
              <a:lnTo>
                <a:pt x="566480"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0891" y="3414792"/>
        <a:ext cx="29854" cy="5976"/>
      </dsp:txXfrm>
    </dsp:sp>
    <dsp:sp modelId="{A398310B-EC80-488E-BAA0-6CFA3BE1614E}">
      <dsp:nvSpPr>
        <dsp:cNvPr id="0" name=""/>
        <dsp:cNvSpPr/>
      </dsp:nvSpPr>
      <dsp:spPr>
        <a:xfrm>
          <a:off x="8376" y="2638980"/>
          <a:ext cx="2596001" cy="155760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sz="2300" kern="1200"/>
            <a:t>1990s</a:t>
          </a:r>
        </a:p>
        <a:p>
          <a:pPr marL="171450" lvl="1" indent="-171450" algn="l" defTabSz="800100">
            <a:lnSpc>
              <a:spcPct val="90000"/>
            </a:lnSpc>
            <a:spcBef>
              <a:spcPct val="0"/>
            </a:spcBef>
            <a:spcAft>
              <a:spcPct val="15000"/>
            </a:spcAft>
            <a:buChar char="•"/>
          </a:pPr>
          <a:r>
            <a:rPr lang="en-US" sz="1800" kern="1200"/>
            <a:t>PFAS found in blood samples from general population</a:t>
          </a:r>
        </a:p>
      </dsp:txBody>
      <dsp:txXfrm>
        <a:off x="8376" y="2638980"/>
        <a:ext cx="2596001" cy="1557600"/>
      </dsp:txXfrm>
    </dsp:sp>
    <dsp:sp modelId="{BB303E02-A5F2-464A-8AFA-8772BF4FF6B6}">
      <dsp:nvSpPr>
        <dsp:cNvPr id="0" name=""/>
        <dsp:cNvSpPr/>
      </dsp:nvSpPr>
      <dsp:spPr>
        <a:xfrm>
          <a:off x="5795659" y="3372060"/>
          <a:ext cx="566480" cy="91440"/>
        </a:xfrm>
        <a:custGeom>
          <a:avLst/>
          <a:gdLst/>
          <a:ahLst/>
          <a:cxnLst/>
          <a:rect l="0" t="0" r="0" b="0"/>
          <a:pathLst>
            <a:path>
              <a:moveTo>
                <a:pt x="0" y="45720"/>
              </a:moveTo>
              <a:lnTo>
                <a:pt x="566480"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3972" y="3414792"/>
        <a:ext cx="29854" cy="5976"/>
      </dsp:txXfrm>
    </dsp:sp>
    <dsp:sp modelId="{6115EB73-D606-4279-BB66-F11525DA292A}">
      <dsp:nvSpPr>
        <dsp:cNvPr id="0" name=""/>
        <dsp:cNvSpPr/>
      </dsp:nvSpPr>
      <dsp:spPr>
        <a:xfrm>
          <a:off x="3201458" y="2638980"/>
          <a:ext cx="2596001" cy="155760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a:t>Early 2000s</a:t>
          </a:r>
        </a:p>
        <a:p>
          <a:pPr marL="171450" lvl="1" indent="-171450" algn="l" defTabSz="711200">
            <a:lnSpc>
              <a:spcPct val="90000"/>
            </a:lnSpc>
            <a:spcBef>
              <a:spcPct val="0"/>
            </a:spcBef>
            <a:spcAft>
              <a:spcPct val="15000"/>
            </a:spcAft>
            <a:buChar char="•"/>
          </a:pPr>
          <a:r>
            <a:rPr lang="en-US" sz="1600" kern="1200"/>
            <a:t>PFAS documented in environmental samples</a:t>
          </a:r>
        </a:p>
      </dsp:txBody>
      <dsp:txXfrm>
        <a:off x="3201458" y="2638980"/>
        <a:ext cx="2596001" cy="1557600"/>
      </dsp:txXfrm>
    </dsp:sp>
    <dsp:sp modelId="{0BCA1E92-60E8-45FC-B7B6-C09C9047BCEC}">
      <dsp:nvSpPr>
        <dsp:cNvPr id="0" name=""/>
        <dsp:cNvSpPr/>
      </dsp:nvSpPr>
      <dsp:spPr>
        <a:xfrm>
          <a:off x="8988741" y="3372060"/>
          <a:ext cx="566480" cy="91440"/>
        </a:xfrm>
        <a:custGeom>
          <a:avLst/>
          <a:gdLst/>
          <a:ahLst/>
          <a:cxnLst/>
          <a:rect l="0" t="0" r="0" b="0"/>
          <a:pathLst>
            <a:path>
              <a:moveTo>
                <a:pt x="0" y="45720"/>
              </a:moveTo>
              <a:lnTo>
                <a:pt x="566480"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57054" y="3414792"/>
        <a:ext cx="29854" cy="5976"/>
      </dsp:txXfrm>
    </dsp:sp>
    <dsp:sp modelId="{6863C7C4-24E0-4E21-8F71-EBBCA566BE68}">
      <dsp:nvSpPr>
        <dsp:cNvPr id="0" name=""/>
        <dsp:cNvSpPr/>
      </dsp:nvSpPr>
      <dsp:spPr>
        <a:xfrm>
          <a:off x="6394540" y="2638980"/>
          <a:ext cx="2596001" cy="155760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a:t>2016</a:t>
          </a:r>
        </a:p>
        <a:p>
          <a:pPr marL="171450" lvl="1" indent="-171450" algn="l" defTabSz="711200">
            <a:lnSpc>
              <a:spcPct val="90000"/>
            </a:lnSpc>
            <a:spcBef>
              <a:spcPct val="0"/>
            </a:spcBef>
            <a:spcAft>
              <a:spcPct val="15000"/>
            </a:spcAft>
            <a:buChar char="•"/>
          </a:pPr>
          <a:r>
            <a:rPr lang="en-US" sz="1600" kern="1200"/>
            <a:t>Lifetime drinking water health advisory issued by EPA for PFOA and PFOS</a:t>
          </a:r>
        </a:p>
      </dsp:txBody>
      <dsp:txXfrm>
        <a:off x="6394540" y="2638980"/>
        <a:ext cx="2596001" cy="1557600"/>
      </dsp:txXfrm>
    </dsp:sp>
    <dsp:sp modelId="{430B9DD2-7D2F-4C5D-960D-114EAB673EF3}">
      <dsp:nvSpPr>
        <dsp:cNvPr id="0" name=""/>
        <dsp:cNvSpPr/>
      </dsp:nvSpPr>
      <dsp:spPr>
        <a:xfrm>
          <a:off x="9587621" y="2638980"/>
          <a:ext cx="2596001" cy="155760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n-US" sz="2300" kern="1200"/>
            <a:t>2024</a:t>
          </a:r>
        </a:p>
        <a:p>
          <a:pPr marL="171450" lvl="1" indent="-171450" algn="l" defTabSz="800100">
            <a:lnSpc>
              <a:spcPct val="90000"/>
            </a:lnSpc>
            <a:spcBef>
              <a:spcPct val="0"/>
            </a:spcBef>
            <a:spcAft>
              <a:spcPct val="15000"/>
            </a:spcAft>
            <a:buChar char="•"/>
          </a:pPr>
          <a:r>
            <a:rPr lang="en-US" sz="1800" kern="1200"/>
            <a:t>PFAS NPDWR released by EPA</a:t>
          </a:r>
        </a:p>
      </dsp:txBody>
      <dsp:txXfrm>
        <a:off x="9587621" y="2638980"/>
        <a:ext cx="2596001" cy="1557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36B4B-C56E-49D9-84B3-8BA11018E1F5}">
      <dsp:nvSpPr>
        <dsp:cNvPr id="0" name=""/>
        <dsp:cNvSpPr/>
      </dsp:nvSpPr>
      <dsp:spPr>
        <a:xfrm>
          <a:off x="0" y="42799"/>
          <a:ext cx="6666833" cy="12729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Specifically designed to not break down </a:t>
          </a:r>
        </a:p>
      </dsp:txBody>
      <dsp:txXfrm>
        <a:off x="62141" y="104940"/>
        <a:ext cx="6542551" cy="1148678"/>
      </dsp:txXfrm>
    </dsp:sp>
    <dsp:sp modelId="{B7C8EF15-B7A0-4801-8C1A-9B6C93CE97CE}">
      <dsp:nvSpPr>
        <dsp:cNvPr id="0" name=""/>
        <dsp:cNvSpPr/>
      </dsp:nvSpPr>
      <dsp:spPr>
        <a:xfrm>
          <a:off x="0" y="1407919"/>
          <a:ext cx="6666833" cy="1272960"/>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Carbon-fluorine bond is one of the strongest chemical bonds </a:t>
          </a:r>
        </a:p>
      </dsp:txBody>
      <dsp:txXfrm>
        <a:off x="62141" y="1470060"/>
        <a:ext cx="6542551" cy="1148678"/>
      </dsp:txXfrm>
    </dsp:sp>
    <dsp:sp modelId="{E3E3F22F-322B-48BA-8E2E-2034EB0D97AB}">
      <dsp:nvSpPr>
        <dsp:cNvPr id="0" name=""/>
        <dsp:cNvSpPr/>
      </dsp:nvSpPr>
      <dsp:spPr>
        <a:xfrm>
          <a:off x="0" y="2773040"/>
          <a:ext cx="6666833" cy="1272960"/>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Present in nearly all Americans </a:t>
          </a:r>
        </a:p>
      </dsp:txBody>
      <dsp:txXfrm>
        <a:off x="62141" y="2835181"/>
        <a:ext cx="6542551" cy="1148678"/>
      </dsp:txXfrm>
    </dsp:sp>
    <dsp:sp modelId="{366B5A99-AA3D-498B-8E04-1E556BC1661C}">
      <dsp:nvSpPr>
        <dsp:cNvPr id="0" name=""/>
        <dsp:cNvSpPr/>
      </dsp:nvSpPr>
      <dsp:spPr>
        <a:xfrm>
          <a:off x="0" y="4138160"/>
          <a:ext cx="6666833" cy="127296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Bioaccumulates – health effects worsen as it does </a:t>
          </a:r>
        </a:p>
      </dsp:txBody>
      <dsp:txXfrm>
        <a:off x="62141" y="4200301"/>
        <a:ext cx="6542551" cy="1148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4D0F3-30C6-4312-B7AB-91B58F2DE287}">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04E09A0-1C57-4AEA-8E1F-CADE489B5355}">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Increases risk for cancer</a:t>
          </a:r>
        </a:p>
      </dsp:txBody>
      <dsp:txXfrm>
        <a:off x="0" y="665"/>
        <a:ext cx="6666833" cy="1090517"/>
      </dsp:txXfrm>
    </dsp:sp>
    <dsp:sp modelId="{C55A27FD-B529-4A00-B8A9-5371F77FB524}">
      <dsp:nvSpPr>
        <dsp:cNvPr id="0" name=""/>
        <dsp:cNvSpPr/>
      </dsp:nvSpPr>
      <dsp:spPr>
        <a:xfrm>
          <a:off x="0" y="1091183"/>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5E16659-7C8B-48EB-B11C-B799CF234773}">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Reproductive problems</a:t>
          </a:r>
        </a:p>
      </dsp:txBody>
      <dsp:txXfrm>
        <a:off x="0" y="1091183"/>
        <a:ext cx="6666833" cy="1090517"/>
      </dsp:txXfrm>
    </dsp:sp>
    <dsp:sp modelId="{8C049399-B80B-4B0E-8C93-63D906844EAC}">
      <dsp:nvSpPr>
        <dsp:cNvPr id="0" name=""/>
        <dsp:cNvSpPr/>
      </dsp:nvSpPr>
      <dsp:spPr>
        <a:xfrm>
          <a:off x="0" y="2181701"/>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C3A2385-4CB2-4E59-8D3C-B2C43404D691}">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High cholesterol  </a:t>
          </a:r>
        </a:p>
      </dsp:txBody>
      <dsp:txXfrm>
        <a:off x="0" y="2181701"/>
        <a:ext cx="6666833" cy="1090517"/>
      </dsp:txXfrm>
    </dsp:sp>
    <dsp:sp modelId="{9E6598C3-F731-402A-BE0E-594E7215E479}">
      <dsp:nvSpPr>
        <dsp:cNvPr id="0" name=""/>
        <dsp:cNvSpPr/>
      </dsp:nvSpPr>
      <dsp:spPr>
        <a:xfrm>
          <a:off x="0" y="3272218"/>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02237B-48BB-4E42-BD2A-38846C307710}">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Can lower effectiveness of vaccines </a:t>
          </a:r>
        </a:p>
      </dsp:txBody>
      <dsp:txXfrm>
        <a:off x="0" y="3272218"/>
        <a:ext cx="6666833" cy="1090517"/>
      </dsp:txXfrm>
    </dsp:sp>
    <dsp:sp modelId="{916143B2-BD6D-46F3-B882-B45DFC215176}">
      <dsp:nvSpPr>
        <dsp:cNvPr id="0" name=""/>
        <dsp:cNvSpPr/>
      </dsp:nvSpPr>
      <dsp:spPr>
        <a:xfrm>
          <a:off x="0" y="4362736"/>
          <a:ext cx="666683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A1EB38D-1B30-4A5A-9642-23CF3088CEA8}">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a:t>Interferes with hormones</a:t>
          </a:r>
        </a:p>
      </dsp:txBody>
      <dsp:txXfrm>
        <a:off x="0" y="4362736"/>
        <a:ext cx="6666833" cy="10905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21B79-7558-46BD-A2FB-D95A2C5A5CCE}">
      <dsp:nvSpPr>
        <dsp:cNvPr id="0" name=""/>
        <dsp:cNvSpPr/>
      </dsp:nvSpPr>
      <dsp:spPr>
        <a:xfrm>
          <a:off x="1333" y="110983"/>
          <a:ext cx="4682211" cy="29732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89B31-086E-4570-BA32-DF8444EA1D3C}">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The PFAS rule requires all Community and Non-Transient Non-Community Public  Water Systems (PWSs) to test for the presence of six different PFAS compounds in their drinking water.</a:t>
          </a:r>
        </a:p>
      </dsp:txBody>
      <dsp:txXfrm>
        <a:off x="608661" y="692298"/>
        <a:ext cx="4508047" cy="2799040"/>
      </dsp:txXfrm>
    </dsp:sp>
    <dsp:sp modelId="{F49D8BA1-25F7-431D-A340-9FD904719E1B}">
      <dsp:nvSpPr>
        <dsp:cNvPr id="0" name=""/>
        <dsp:cNvSpPr/>
      </dsp:nvSpPr>
      <dsp:spPr>
        <a:xfrm>
          <a:off x="5724037" y="110983"/>
          <a:ext cx="4682211" cy="29732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28D667-5895-41ED-A92F-B7846F615FC7}">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a:t>This rule will impact over 1,100 PWSs across the state.</a:t>
          </a:r>
        </a:p>
      </dsp:txBody>
      <dsp:txXfrm>
        <a:off x="6331365" y="692298"/>
        <a:ext cx="4508047" cy="2799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CE93C-55E0-4B98-8BD7-D8327EEB3A4E}">
      <dsp:nvSpPr>
        <dsp:cNvPr id="0" name=""/>
        <dsp:cNvSpPr/>
      </dsp:nvSpPr>
      <dsp:spPr>
        <a:xfrm>
          <a:off x="196984" y="2096402"/>
          <a:ext cx="10533859" cy="0"/>
        </a:xfrm>
        <a:prstGeom prst="line">
          <a:avLst/>
        </a:prstGeom>
        <a:solidFill>
          <a:schemeClr val="lt1">
            <a:alpha val="90000"/>
            <a:hueOff val="0"/>
            <a:satOff val="0"/>
            <a:lumOff val="0"/>
            <a:alphaOff val="0"/>
          </a:schemeClr>
        </a:solidFill>
        <a:ln w="952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3B62E8E0-A20C-4F9B-B430-5D13118C39F2}">
      <dsp:nvSpPr>
        <dsp:cNvPr id="0" name=""/>
        <dsp:cNvSpPr/>
      </dsp:nvSpPr>
      <dsp:spPr>
        <a:xfrm rot="8100000">
          <a:off x="266119" y="525752"/>
          <a:ext cx="514050" cy="514050"/>
        </a:xfrm>
        <a:prstGeom prst="teardrop">
          <a:avLst>
            <a:gd name="adj" fmla="val 115000"/>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380F8-8E9B-444F-95EB-4A5CF3ED9C3C}">
      <dsp:nvSpPr>
        <dsp:cNvPr id="0" name=""/>
        <dsp:cNvSpPr/>
      </dsp:nvSpPr>
      <dsp:spPr>
        <a:xfrm>
          <a:off x="323226" y="502845"/>
          <a:ext cx="399837" cy="559865"/>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32011C7C-EC3A-41FA-8C50-22CFDCB4A26B}">
      <dsp:nvSpPr>
        <dsp:cNvPr id="0" name=""/>
        <dsp:cNvSpPr/>
      </dsp:nvSpPr>
      <dsp:spPr>
        <a:xfrm>
          <a:off x="741170" y="1000803"/>
          <a:ext cx="2358054"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r>
            <a:rPr lang="en-US" sz="1600" b="1" kern="1200"/>
            <a:t>April 26, 2024</a:t>
          </a:r>
        </a:p>
      </dsp:txBody>
      <dsp:txXfrm>
        <a:off x="741170" y="1000803"/>
        <a:ext cx="2358054" cy="1241070"/>
      </dsp:txXfrm>
    </dsp:sp>
    <dsp:sp modelId="{71672675-B126-424B-B9E6-1F84F6069F0A}">
      <dsp:nvSpPr>
        <dsp:cNvPr id="0" name=""/>
        <dsp:cNvSpPr/>
      </dsp:nvSpPr>
      <dsp:spPr>
        <a:xfrm>
          <a:off x="741170" y="564751"/>
          <a:ext cx="2358054"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t>Final Rule Published</a:t>
          </a:r>
        </a:p>
      </dsp:txBody>
      <dsp:txXfrm>
        <a:off x="741170" y="564751"/>
        <a:ext cx="2358054" cy="436051"/>
      </dsp:txXfrm>
    </dsp:sp>
    <dsp:sp modelId="{FA4D75B7-1905-4E96-97C9-4E7AB5E8998F}">
      <dsp:nvSpPr>
        <dsp:cNvPr id="0" name=""/>
        <dsp:cNvSpPr/>
      </dsp:nvSpPr>
      <dsp:spPr>
        <a:xfrm>
          <a:off x="523144" y="1000803"/>
          <a:ext cx="0" cy="1241070"/>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AEFFA6F-F543-43BE-9A63-BC240E2481C7}">
      <dsp:nvSpPr>
        <dsp:cNvPr id="0" name=""/>
        <dsp:cNvSpPr/>
      </dsp:nvSpPr>
      <dsp:spPr>
        <a:xfrm>
          <a:off x="483900" y="2202629"/>
          <a:ext cx="78489" cy="7848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E4C61B-3090-4079-B88B-82A48A07C7A8}">
      <dsp:nvSpPr>
        <dsp:cNvPr id="0" name=""/>
        <dsp:cNvSpPr/>
      </dsp:nvSpPr>
      <dsp:spPr>
        <a:xfrm rot="18900000">
          <a:off x="4416356" y="3317795"/>
          <a:ext cx="517796" cy="517796"/>
        </a:xfrm>
        <a:prstGeom prst="teardrop">
          <a:avLst>
            <a:gd name="adj" fmla="val 115000"/>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959890-C162-4B20-9EC5-C7A0ED946B0F}">
      <dsp:nvSpPr>
        <dsp:cNvPr id="0" name=""/>
        <dsp:cNvSpPr/>
      </dsp:nvSpPr>
      <dsp:spPr>
        <a:xfrm>
          <a:off x="4399834" y="3375318"/>
          <a:ext cx="550840" cy="402751"/>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19B8609-D8B9-4BA6-BF81-C704EE3E479F}">
      <dsp:nvSpPr>
        <dsp:cNvPr id="0" name=""/>
        <dsp:cNvSpPr/>
      </dsp:nvSpPr>
      <dsp:spPr>
        <a:xfrm>
          <a:off x="2254849" y="2193793"/>
          <a:ext cx="2358054"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1" kern="1200"/>
            <a:t>April 25, 2027</a:t>
          </a:r>
        </a:p>
      </dsp:txBody>
      <dsp:txXfrm>
        <a:off x="2254849" y="2193793"/>
        <a:ext cx="2358054" cy="1241070"/>
      </dsp:txXfrm>
    </dsp:sp>
    <dsp:sp modelId="{521DE2FB-9FF5-4E5F-882C-C7518C3BBAD7}">
      <dsp:nvSpPr>
        <dsp:cNvPr id="0" name=""/>
        <dsp:cNvSpPr/>
      </dsp:nvSpPr>
      <dsp:spPr>
        <a:xfrm>
          <a:off x="2254849" y="3434863"/>
          <a:ext cx="2358054"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t>Initial monitoring must be complete</a:t>
          </a:r>
        </a:p>
      </dsp:txBody>
      <dsp:txXfrm>
        <a:off x="2254849" y="3434863"/>
        <a:ext cx="2358054" cy="436051"/>
      </dsp:txXfrm>
    </dsp:sp>
    <dsp:sp modelId="{3F84E8DC-319A-44FD-87BE-1033666EEFD3}">
      <dsp:nvSpPr>
        <dsp:cNvPr id="0" name=""/>
        <dsp:cNvSpPr/>
      </dsp:nvSpPr>
      <dsp:spPr>
        <a:xfrm>
          <a:off x="4665729" y="2028713"/>
          <a:ext cx="0" cy="1241070"/>
        </a:xfrm>
        <a:prstGeom prst="line">
          <a:avLst/>
        </a:prstGeom>
        <a:noFill/>
        <a:ln w="12700" cap="flat" cmpd="sng" algn="ctr">
          <a:solidFill>
            <a:schemeClr val="accent2">
              <a:hueOff val="2147871"/>
              <a:satOff val="-6164"/>
              <a:lumOff val="-9870"/>
              <a:alphaOff val="0"/>
            </a:schemeClr>
          </a:solidFill>
          <a:prstDash val="dash"/>
          <a:miter lim="800000"/>
        </a:ln>
        <a:effectLst/>
      </dsp:spPr>
      <dsp:style>
        <a:lnRef idx="1">
          <a:scrgbClr r="0" g="0" b="0"/>
        </a:lnRef>
        <a:fillRef idx="0">
          <a:scrgbClr r="0" g="0" b="0"/>
        </a:fillRef>
        <a:effectRef idx="0">
          <a:scrgbClr r="0" g="0" b="0"/>
        </a:effectRef>
        <a:fontRef idx="minor"/>
      </dsp:style>
    </dsp:sp>
    <dsp:sp modelId="{3095819F-69EB-45F8-AC00-7664977EFD06}">
      <dsp:nvSpPr>
        <dsp:cNvPr id="0" name=""/>
        <dsp:cNvSpPr/>
      </dsp:nvSpPr>
      <dsp:spPr>
        <a:xfrm>
          <a:off x="4626485" y="1989468"/>
          <a:ext cx="78489" cy="78489"/>
        </a:xfrm>
        <a:prstGeom prst="ellipse">
          <a:avLst/>
        </a:prstGeom>
        <a:solidFill>
          <a:schemeClr val="accent2">
            <a:hueOff val="2147871"/>
            <a:satOff val="-6164"/>
            <a:lumOff val="-987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E190C4-6992-4A9D-960F-E5E3AFE14A28}">
      <dsp:nvSpPr>
        <dsp:cNvPr id="0" name=""/>
        <dsp:cNvSpPr/>
      </dsp:nvSpPr>
      <dsp:spPr>
        <a:xfrm rot="8100000">
          <a:off x="4474914" y="503475"/>
          <a:ext cx="534566" cy="534566"/>
        </a:xfrm>
        <a:prstGeom prst="teardrop">
          <a:avLst>
            <a:gd name="adj" fmla="val 115000"/>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B3C3C-B9AA-4E2A-A243-7B2D01854F5F}">
      <dsp:nvSpPr>
        <dsp:cNvPr id="0" name=""/>
        <dsp:cNvSpPr/>
      </dsp:nvSpPr>
      <dsp:spPr>
        <a:xfrm>
          <a:off x="4534300" y="483090"/>
          <a:ext cx="415795" cy="575336"/>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ED1E22F-B533-43D6-B7FC-9A2101C646CB}">
      <dsp:nvSpPr>
        <dsp:cNvPr id="0" name=""/>
        <dsp:cNvSpPr/>
      </dsp:nvSpPr>
      <dsp:spPr>
        <a:xfrm>
          <a:off x="5126736" y="1179287"/>
          <a:ext cx="2358054"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1600" rIns="101600" bIns="152400" numCol="1" spcCol="1270" anchor="t" anchorCtr="0">
          <a:noAutofit/>
        </a:bodyPr>
        <a:lstStyle/>
        <a:p>
          <a:pPr marL="0" lvl="0" indent="0" algn="l" defTabSz="711200">
            <a:lnSpc>
              <a:spcPct val="90000"/>
            </a:lnSpc>
            <a:spcBef>
              <a:spcPct val="0"/>
            </a:spcBef>
            <a:spcAft>
              <a:spcPct val="35000"/>
            </a:spcAft>
            <a:buNone/>
          </a:pPr>
          <a:endParaRPr lang="en-US" sz="1600" b="1" kern="1200"/>
        </a:p>
        <a:p>
          <a:pPr marL="0" lvl="0" indent="0" algn="l" defTabSz="711200">
            <a:lnSpc>
              <a:spcPct val="90000"/>
            </a:lnSpc>
            <a:spcBef>
              <a:spcPct val="0"/>
            </a:spcBef>
            <a:spcAft>
              <a:spcPct val="35000"/>
            </a:spcAft>
            <a:buNone/>
          </a:pPr>
          <a:r>
            <a:rPr lang="en-US" sz="1600" b="1" kern="1200"/>
            <a:t>Start April 26, 2027</a:t>
          </a:r>
        </a:p>
      </dsp:txBody>
      <dsp:txXfrm>
        <a:off x="5126736" y="1179287"/>
        <a:ext cx="2358054" cy="1241070"/>
      </dsp:txXfrm>
    </dsp:sp>
    <dsp:sp modelId="{B9703908-56A1-4B00-A2DA-87BE70BE7EA7}">
      <dsp:nvSpPr>
        <dsp:cNvPr id="0" name=""/>
        <dsp:cNvSpPr/>
      </dsp:nvSpPr>
      <dsp:spPr>
        <a:xfrm>
          <a:off x="5126736" y="743235"/>
          <a:ext cx="2358054"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t>Ongoing Compliance Monitoring</a:t>
          </a:r>
        </a:p>
      </dsp:txBody>
      <dsp:txXfrm>
        <a:off x="5126736" y="743235"/>
        <a:ext cx="2358054" cy="436051"/>
      </dsp:txXfrm>
    </dsp:sp>
    <dsp:sp modelId="{8978CEA3-8F65-4B6A-BCC5-38DE608F0817}">
      <dsp:nvSpPr>
        <dsp:cNvPr id="0" name=""/>
        <dsp:cNvSpPr/>
      </dsp:nvSpPr>
      <dsp:spPr>
        <a:xfrm>
          <a:off x="4723146" y="979266"/>
          <a:ext cx="0" cy="1241070"/>
        </a:xfrm>
        <a:prstGeom prst="line">
          <a:avLst/>
        </a:prstGeom>
        <a:noFill/>
        <a:ln w="12700" cap="flat" cmpd="sng" algn="ctr">
          <a:solidFill>
            <a:schemeClr val="accent2">
              <a:hueOff val="4295743"/>
              <a:satOff val="-12329"/>
              <a:lumOff val="-19739"/>
              <a:alphaOff val="0"/>
            </a:schemeClr>
          </a:solidFill>
          <a:prstDash val="dash"/>
          <a:miter lim="800000"/>
        </a:ln>
        <a:effectLst/>
      </dsp:spPr>
      <dsp:style>
        <a:lnRef idx="1">
          <a:scrgbClr r="0" g="0" b="0"/>
        </a:lnRef>
        <a:fillRef idx="0">
          <a:scrgbClr r="0" g="0" b="0"/>
        </a:fillRef>
        <a:effectRef idx="0">
          <a:scrgbClr r="0" g="0" b="0"/>
        </a:effectRef>
        <a:fontRef idx="minor"/>
      </dsp:style>
    </dsp:sp>
    <dsp:sp modelId="{316128CC-92A7-4490-92B2-C5F1C2FF6EFA}">
      <dsp:nvSpPr>
        <dsp:cNvPr id="0" name=""/>
        <dsp:cNvSpPr/>
      </dsp:nvSpPr>
      <dsp:spPr>
        <a:xfrm>
          <a:off x="4683901" y="2181092"/>
          <a:ext cx="78489" cy="78489"/>
        </a:xfrm>
        <a:prstGeom prst="ellipse">
          <a:avLst/>
        </a:prstGeom>
        <a:solidFill>
          <a:schemeClr val="accent2">
            <a:hueOff val="4295743"/>
            <a:satOff val="-12329"/>
            <a:lumOff val="-1973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8E1424-552F-4DD2-A8B4-415025F658C3}">
      <dsp:nvSpPr>
        <dsp:cNvPr id="0" name=""/>
        <dsp:cNvSpPr/>
      </dsp:nvSpPr>
      <dsp:spPr>
        <a:xfrm rot="18900000">
          <a:off x="7856194" y="3171200"/>
          <a:ext cx="577949" cy="577949"/>
        </a:xfrm>
        <a:prstGeom prst="teardrop">
          <a:avLst>
            <a:gd name="adj" fmla="val 115000"/>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5394C-C541-4C24-B2B0-451E8CA74DEA}">
      <dsp:nvSpPr>
        <dsp:cNvPr id="0" name=""/>
        <dsp:cNvSpPr/>
      </dsp:nvSpPr>
      <dsp:spPr>
        <a:xfrm>
          <a:off x="7852196" y="3235405"/>
          <a:ext cx="585944" cy="449539"/>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6E567CE-B55A-4069-8891-76A8FCBAB82C}">
      <dsp:nvSpPr>
        <dsp:cNvPr id="0" name=""/>
        <dsp:cNvSpPr/>
      </dsp:nvSpPr>
      <dsp:spPr>
        <a:xfrm>
          <a:off x="8458389" y="2243968"/>
          <a:ext cx="2358054"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101600" numCol="1" spcCol="1270" anchor="b" anchorCtr="0">
          <a:noAutofit/>
        </a:bodyPr>
        <a:lstStyle/>
        <a:p>
          <a:pPr marL="0" lvl="0" indent="0" algn="l" defTabSz="711200">
            <a:lnSpc>
              <a:spcPct val="90000"/>
            </a:lnSpc>
            <a:spcBef>
              <a:spcPct val="0"/>
            </a:spcBef>
            <a:spcAft>
              <a:spcPct val="35000"/>
            </a:spcAft>
            <a:buNone/>
          </a:pPr>
          <a:r>
            <a:rPr lang="en-US" sz="1600" b="1" kern="1200"/>
            <a:t>April 26, 2029</a:t>
          </a:r>
        </a:p>
        <a:p>
          <a:pPr marL="0" lvl="0" indent="0" algn="l" defTabSz="711200">
            <a:lnSpc>
              <a:spcPct val="90000"/>
            </a:lnSpc>
            <a:spcBef>
              <a:spcPct val="0"/>
            </a:spcBef>
            <a:spcAft>
              <a:spcPct val="35000"/>
            </a:spcAft>
            <a:buNone/>
          </a:pPr>
          <a:endParaRPr lang="en-US" sz="1600" b="1" kern="1200"/>
        </a:p>
      </dsp:txBody>
      <dsp:txXfrm>
        <a:off x="8458389" y="2243968"/>
        <a:ext cx="2358054" cy="1241070"/>
      </dsp:txXfrm>
    </dsp:sp>
    <dsp:sp modelId="{CB10F967-B189-4227-86AE-E7636ACA434D}">
      <dsp:nvSpPr>
        <dsp:cNvPr id="0" name=""/>
        <dsp:cNvSpPr/>
      </dsp:nvSpPr>
      <dsp:spPr>
        <a:xfrm>
          <a:off x="8458389" y="3485039"/>
          <a:ext cx="2358054"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a:t>Maximum Contaminant Level Compliance starts</a:t>
          </a:r>
        </a:p>
      </dsp:txBody>
      <dsp:txXfrm>
        <a:off x="8458389" y="3485039"/>
        <a:ext cx="2358054" cy="436051"/>
      </dsp:txXfrm>
    </dsp:sp>
    <dsp:sp modelId="{B3BFC814-E3FF-4B91-BC5F-121E8CE94879}">
      <dsp:nvSpPr>
        <dsp:cNvPr id="0" name=""/>
        <dsp:cNvSpPr/>
      </dsp:nvSpPr>
      <dsp:spPr>
        <a:xfrm>
          <a:off x="8145168" y="2001079"/>
          <a:ext cx="0" cy="1241070"/>
        </a:xfrm>
        <a:prstGeom prst="line">
          <a:avLst/>
        </a:prstGeom>
        <a:noFill/>
        <a:ln w="12700" cap="flat" cmpd="sng" algn="ctr">
          <a:solidFill>
            <a:schemeClr val="accent2">
              <a:hueOff val="6443614"/>
              <a:satOff val="-18493"/>
              <a:lumOff val="-29609"/>
              <a:alphaOff val="0"/>
            </a:schemeClr>
          </a:solidFill>
          <a:prstDash val="dash"/>
          <a:miter lim="800000"/>
        </a:ln>
        <a:effectLst/>
      </dsp:spPr>
      <dsp:style>
        <a:lnRef idx="1">
          <a:scrgbClr r="0" g="0" b="0"/>
        </a:lnRef>
        <a:fillRef idx="0">
          <a:scrgbClr r="0" g="0" b="0"/>
        </a:fillRef>
        <a:effectRef idx="0">
          <a:scrgbClr r="0" g="0" b="0"/>
        </a:effectRef>
        <a:fontRef idx="minor"/>
      </dsp:style>
    </dsp:sp>
    <dsp:sp modelId="{FFDA7DFC-F7E3-4702-B1CE-B93CB306E963}">
      <dsp:nvSpPr>
        <dsp:cNvPr id="0" name=""/>
        <dsp:cNvSpPr/>
      </dsp:nvSpPr>
      <dsp:spPr>
        <a:xfrm>
          <a:off x="8105924" y="1961834"/>
          <a:ext cx="78489" cy="78489"/>
        </a:xfrm>
        <a:prstGeom prst="ellipse">
          <a:avLst/>
        </a:prstGeom>
        <a:solidFill>
          <a:schemeClr val="accent2">
            <a:hueOff val="6443614"/>
            <a:satOff val="-18493"/>
            <a:lumOff val="-2960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E2375-6365-4493-95E1-BA6526E4E85F}">
      <dsp:nvSpPr>
        <dsp:cNvPr id="0" name=""/>
        <dsp:cNvSpPr/>
      </dsp:nvSpPr>
      <dsp:spPr>
        <a:xfrm>
          <a:off x="1283" y="314546"/>
          <a:ext cx="4505585" cy="2861046"/>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AF169-F3F5-45AE-BF49-8B3551E743A5}">
      <dsp:nvSpPr>
        <dsp:cNvPr id="0" name=""/>
        <dsp:cNvSpPr/>
      </dsp:nvSpPr>
      <dsp:spPr>
        <a:xfrm>
          <a:off x="501904" y="790136"/>
          <a:ext cx="4505585" cy="2861046"/>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PFAS Sampling should take place at the entry point(s) to your distribution system. This is after any treatment but before the first customer.</a:t>
          </a:r>
        </a:p>
      </dsp:txBody>
      <dsp:txXfrm>
        <a:off x="585701" y="873933"/>
        <a:ext cx="4337991" cy="2693452"/>
      </dsp:txXfrm>
    </dsp:sp>
    <dsp:sp modelId="{A24B31CF-5B86-4D0E-98CD-AE840CF3A53E}">
      <dsp:nvSpPr>
        <dsp:cNvPr id="0" name=""/>
        <dsp:cNvSpPr/>
      </dsp:nvSpPr>
      <dsp:spPr>
        <a:xfrm>
          <a:off x="5508110" y="314546"/>
          <a:ext cx="4505585" cy="2861046"/>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DCAC30-D324-41E2-897D-229CA300EE32}">
      <dsp:nvSpPr>
        <dsp:cNvPr id="0" name=""/>
        <dsp:cNvSpPr/>
      </dsp:nvSpPr>
      <dsp:spPr>
        <a:xfrm>
          <a:off x="6008730" y="790136"/>
          <a:ext cx="4505585" cy="2861046"/>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Having a combined point of entry can reduce the number of samples you would take.</a:t>
          </a:r>
        </a:p>
      </dsp:txBody>
      <dsp:txXfrm>
        <a:off x="6092527" y="873933"/>
        <a:ext cx="4337991" cy="26934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89047-7531-4525-B86A-B2BCB5F9D1DC}">
      <dsp:nvSpPr>
        <dsp:cNvPr id="0" name=""/>
        <dsp:cNvSpPr/>
      </dsp:nvSpPr>
      <dsp:spPr>
        <a:xfrm>
          <a:off x="0" y="32772"/>
          <a:ext cx="2243555" cy="134613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Use field blanks</a:t>
          </a:r>
        </a:p>
      </dsp:txBody>
      <dsp:txXfrm>
        <a:off x="0" y="32772"/>
        <a:ext cx="2243555" cy="1346133"/>
      </dsp:txXfrm>
    </dsp:sp>
    <dsp:sp modelId="{475FFF4D-FC20-4F14-9FE2-40515231FAA9}">
      <dsp:nvSpPr>
        <dsp:cNvPr id="0" name=""/>
        <dsp:cNvSpPr/>
      </dsp:nvSpPr>
      <dsp:spPr>
        <a:xfrm>
          <a:off x="2467910" y="32772"/>
          <a:ext cx="2243555" cy="1346133"/>
        </a:xfrm>
        <a:prstGeom prst="rect">
          <a:avLst/>
        </a:prstGeom>
        <a:gradFill rotWithShape="0">
          <a:gsLst>
            <a:gs pos="0">
              <a:schemeClr val="accent2">
                <a:hueOff val="805452"/>
                <a:satOff val="-2312"/>
                <a:lumOff val="-3701"/>
                <a:alphaOff val="0"/>
                <a:satMod val="103000"/>
                <a:lumMod val="102000"/>
                <a:tint val="94000"/>
              </a:schemeClr>
            </a:gs>
            <a:gs pos="50000">
              <a:schemeClr val="accent2">
                <a:hueOff val="805452"/>
                <a:satOff val="-2312"/>
                <a:lumOff val="-3701"/>
                <a:alphaOff val="0"/>
                <a:satMod val="110000"/>
                <a:lumMod val="100000"/>
                <a:shade val="100000"/>
              </a:schemeClr>
            </a:gs>
            <a:gs pos="100000">
              <a:schemeClr val="accent2">
                <a:hueOff val="805452"/>
                <a:satOff val="-2312"/>
                <a:lumOff val="-37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Wash your hands</a:t>
          </a:r>
        </a:p>
      </dsp:txBody>
      <dsp:txXfrm>
        <a:off x="2467910" y="32772"/>
        <a:ext cx="2243555" cy="1346133"/>
      </dsp:txXfrm>
    </dsp:sp>
    <dsp:sp modelId="{543CDE5C-79EC-4304-9618-F30DC19ECF10}">
      <dsp:nvSpPr>
        <dsp:cNvPr id="0" name=""/>
        <dsp:cNvSpPr/>
      </dsp:nvSpPr>
      <dsp:spPr>
        <a:xfrm>
          <a:off x="4935821" y="32772"/>
          <a:ext cx="2243555" cy="1346133"/>
        </a:xfrm>
        <a:prstGeom prst="rect">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Complete bottle labels and Chain of custody (not sample time) before collection</a:t>
          </a:r>
        </a:p>
      </dsp:txBody>
      <dsp:txXfrm>
        <a:off x="4935821" y="32772"/>
        <a:ext cx="2243555" cy="1346133"/>
      </dsp:txXfrm>
    </dsp:sp>
    <dsp:sp modelId="{1DE53AA8-3FD2-49BD-AB02-0ECFB72FEA49}">
      <dsp:nvSpPr>
        <dsp:cNvPr id="0" name=""/>
        <dsp:cNvSpPr/>
      </dsp:nvSpPr>
      <dsp:spPr>
        <a:xfrm>
          <a:off x="0" y="1603260"/>
          <a:ext cx="2243555" cy="1346133"/>
        </a:xfrm>
        <a:prstGeom prst="rect">
          <a:avLst/>
        </a:prstGeom>
        <a:gradFill rotWithShape="0">
          <a:gsLst>
            <a:gs pos="0">
              <a:schemeClr val="accent2">
                <a:hueOff val="2416355"/>
                <a:satOff val="-6935"/>
                <a:lumOff val="-11103"/>
                <a:alphaOff val="0"/>
                <a:satMod val="103000"/>
                <a:lumMod val="102000"/>
                <a:tint val="94000"/>
              </a:schemeClr>
            </a:gs>
            <a:gs pos="50000">
              <a:schemeClr val="accent2">
                <a:hueOff val="2416355"/>
                <a:satOff val="-6935"/>
                <a:lumOff val="-11103"/>
                <a:alphaOff val="0"/>
                <a:satMod val="110000"/>
                <a:lumMod val="100000"/>
                <a:shade val="100000"/>
              </a:schemeClr>
            </a:gs>
            <a:gs pos="100000">
              <a:schemeClr val="accent2">
                <a:hueOff val="2416355"/>
                <a:satOff val="-6935"/>
                <a:lumOff val="-111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Flush the line to mitigate chance of cross contamination</a:t>
          </a:r>
        </a:p>
      </dsp:txBody>
      <dsp:txXfrm>
        <a:off x="0" y="1603260"/>
        <a:ext cx="2243555" cy="1346133"/>
      </dsp:txXfrm>
    </dsp:sp>
    <dsp:sp modelId="{F048C463-4F98-4541-B104-550C88E256EC}">
      <dsp:nvSpPr>
        <dsp:cNvPr id="0" name=""/>
        <dsp:cNvSpPr/>
      </dsp:nvSpPr>
      <dsp:spPr>
        <a:xfrm>
          <a:off x="2467910" y="1603260"/>
          <a:ext cx="2243555" cy="1346133"/>
        </a:xfrm>
        <a:prstGeom prst="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Fill sample bottles, but do not overfill</a:t>
          </a:r>
        </a:p>
      </dsp:txBody>
      <dsp:txXfrm>
        <a:off x="2467910" y="1603260"/>
        <a:ext cx="2243555" cy="1346133"/>
      </dsp:txXfrm>
    </dsp:sp>
    <dsp:sp modelId="{101FA0B2-E926-40EC-A33B-5CEFC2C9B17C}">
      <dsp:nvSpPr>
        <dsp:cNvPr id="0" name=""/>
        <dsp:cNvSpPr/>
      </dsp:nvSpPr>
      <dsp:spPr>
        <a:xfrm>
          <a:off x="4935821" y="1603260"/>
          <a:ext cx="2243555" cy="1346133"/>
        </a:xfrm>
        <a:prstGeom prst="rect">
          <a:avLst/>
        </a:prstGeom>
        <a:gradFill rotWithShape="0">
          <a:gsLst>
            <a:gs pos="0">
              <a:schemeClr val="accent2">
                <a:hueOff val="4027259"/>
                <a:satOff val="-11558"/>
                <a:lumOff val="-18506"/>
                <a:alphaOff val="0"/>
                <a:satMod val="103000"/>
                <a:lumMod val="102000"/>
                <a:tint val="94000"/>
              </a:schemeClr>
            </a:gs>
            <a:gs pos="50000">
              <a:schemeClr val="accent2">
                <a:hueOff val="4027259"/>
                <a:satOff val="-11558"/>
                <a:lumOff val="-18506"/>
                <a:alphaOff val="0"/>
                <a:satMod val="110000"/>
                <a:lumMod val="100000"/>
                <a:shade val="100000"/>
              </a:schemeClr>
            </a:gs>
            <a:gs pos="100000">
              <a:schemeClr val="accent2">
                <a:hueOff val="4027259"/>
                <a:satOff val="-11558"/>
                <a:lumOff val="-185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Once sample is collected, do not open bottle again</a:t>
          </a:r>
        </a:p>
      </dsp:txBody>
      <dsp:txXfrm>
        <a:off x="4935821" y="1603260"/>
        <a:ext cx="2243555" cy="1346133"/>
      </dsp:txXfrm>
    </dsp:sp>
    <dsp:sp modelId="{31EBCC12-0858-4208-8C9B-B0359248B724}">
      <dsp:nvSpPr>
        <dsp:cNvPr id="0" name=""/>
        <dsp:cNvSpPr/>
      </dsp:nvSpPr>
      <dsp:spPr>
        <a:xfrm>
          <a:off x="0" y="3173749"/>
          <a:ext cx="2243555" cy="1346133"/>
        </a:xfrm>
        <a:prstGeom prst="rect">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HDPE Equipment</a:t>
          </a:r>
        </a:p>
      </dsp:txBody>
      <dsp:txXfrm>
        <a:off x="0" y="3173749"/>
        <a:ext cx="2243555" cy="1346133"/>
      </dsp:txXfrm>
    </dsp:sp>
    <dsp:sp modelId="{4E981B9C-9E44-40F6-ACCD-8750AC07ACC2}">
      <dsp:nvSpPr>
        <dsp:cNvPr id="0" name=""/>
        <dsp:cNvSpPr/>
      </dsp:nvSpPr>
      <dsp:spPr>
        <a:xfrm>
          <a:off x="2467910" y="3173749"/>
          <a:ext cx="2243555" cy="1346133"/>
        </a:xfrm>
        <a:prstGeom prst="rect">
          <a:avLst/>
        </a:prstGeom>
        <a:gradFill rotWithShape="0">
          <a:gsLst>
            <a:gs pos="0">
              <a:schemeClr val="accent2">
                <a:hueOff val="5638162"/>
                <a:satOff val="-16181"/>
                <a:lumOff val="-25908"/>
                <a:alphaOff val="0"/>
                <a:satMod val="103000"/>
                <a:lumMod val="102000"/>
                <a:tint val="94000"/>
              </a:schemeClr>
            </a:gs>
            <a:gs pos="50000">
              <a:schemeClr val="accent2">
                <a:hueOff val="5638162"/>
                <a:satOff val="-16181"/>
                <a:lumOff val="-25908"/>
                <a:alphaOff val="0"/>
                <a:satMod val="110000"/>
                <a:lumMod val="100000"/>
                <a:shade val="100000"/>
              </a:schemeClr>
            </a:gs>
            <a:gs pos="100000">
              <a:schemeClr val="accent2">
                <a:hueOff val="5638162"/>
                <a:satOff val="-16181"/>
                <a:lumOff val="-259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Stainless steel equipment</a:t>
          </a:r>
        </a:p>
      </dsp:txBody>
      <dsp:txXfrm>
        <a:off x="2467910" y="3173749"/>
        <a:ext cx="2243555" cy="1346133"/>
      </dsp:txXfrm>
    </dsp:sp>
    <dsp:sp modelId="{34E75ACB-8A5F-424C-ADF7-655BDBD3255B}">
      <dsp:nvSpPr>
        <dsp:cNvPr id="0" name=""/>
        <dsp:cNvSpPr/>
      </dsp:nvSpPr>
      <dsp:spPr>
        <a:xfrm>
          <a:off x="4935821" y="3173749"/>
          <a:ext cx="2243555" cy="1346133"/>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Nitrile gloves</a:t>
          </a:r>
        </a:p>
      </dsp:txBody>
      <dsp:txXfrm>
        <a:off x="4935821" y="3173749"/>
        <a:ext cx="2243555" cy="1346133"/>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5363CE-A092-4CCC-94C0-14B3BD7B0814}" type="datetimeFigureOut">
              <a:rPr lang="en-US" smtClean="0"/>
              <a:t>1/29/2025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56C3C15-593A-4358-8ACC-EC0AA5D8857E}" type="slidenum">
              <a:rPr lang="en-US" smtClean="0"/>
              <a:t>‹#›</a:t>
            </a:fld>
            <a:endParaRPr lang="en-US"/>
          </a:p>
        </p:txBody>
      </p:sp>
    </p:spTree>
    <p:extLst>
      <p:ext uri="{BB962C8B-B14F-4D97-AF65-F5344CB8AC3E}">
        <p14:creationId xmlns:p14="http://schemas.microsoft.com/office/powerpoint/2010/main" val="237461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1</a:t>
            </a:fld>
            <a:endParaRPr lang="en-US"/>
          </a:p>
        </p:txBody>
      </p:sp>
    </p:spTree>
    <p:extLst>
      <p:ext uri="{BB962C8B-B14F-4D97-AF65-F5344CB8AC3E}">
        <p14:creationId xmlns:p14="http://schemas.microsoft.com/office/powerpoint/2010/main" val="30235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PFAS exposure has been linked to many health effects.</a:t>
            </a:r>
          </a:p>
          <a:p>
            <a:r>
              <a:rPr lang="en-US"/>
              <a:t>Cancer: Increased chances of Kidney, prostate, and testicular cancer.</a:t>
            </a:r>
          </a:p>
          <a:p>
            <a:r>
              <a:rPr lang="en-US"/>
              <a:t>Reproductive/developmental: Decreased fertility and increased blood pressure in pregnant women. Low birth weight, developmental delays</a:t>
            </a:r>
          </a:p>
          <a:p>
            <a:r>
              <a:rPr lang="en-US"/>
              <a:t>Cholesterol: increased lipids in blood, including higher cholesterol, </a:t>
            </a:r>
          </a:p>
          <a:p>
            <a:r>
              <a:rPr lang="en-US"/>
              <a:t>Immune suppression/vaccines</a:t>
            </a:r>
          </a:p>
          <a:p>
            <a:r>
              <a:rPr lang="en-US"/>
              <a:t>Hormones: PFAS can disrupt endocrine functions, leading to hormone interference. </a:t>
            </a:r>
          </a:p>
        </p:txBody>
      </p:sp>
      <p:sp>
        <p:nvSpPr>
          <p:cNvPr id="4" name="Slide Number Placeholder 3"/>
          <p:cNvSpPr>
            <a:spLocks noGrp="1"/>
          </p:cNvSpPr>
          <p:nvPr>
            <p:ph type="sldNum" sz="quarter" idx="5"/>
          </p:nvPr>
        </p:nvSpPr>
        <p:spPr/>
        <p:txBody>
          <a:bodyPr/>
          <a:lstStyle/>
          <a:p>
            <a:fld id="{E56C3C15-593A-4358-8ACC-EC0AA5D8857E}" type="slidenum">
              <a:rPr lang="en-US" smtClean="0"/>
              <a:t>10</a:t>
            </a:fld>
            <a:endParaRPr lang="en-US"/>
          </a:p>
        </p:txBody>
      </p:sp>
    </p:spTree>
    <p:extLst>
      <p:ext uri="{BB962C8B-B14F-4D97-AF65-F5344CB8AC3E}">
        <p14:creationId xmlns:p14="http://schemas.microsoft.com/office/powerpoint/2010/main" val="318103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some of the recent UCMR5 sampling we can see that there is PFAS present in Oklahoma. As more results come in, we will have a better understanding of the impact this rule will have on our state.</a:t>
            </a:r>
          </a:p>
          <a:p>
            <a:endParaRPr lang="en-US"/>
          </a:p>
          <a:p>
            <a:r>
              <a:rPr lang="en-US"/>
              <a:t>View this map by using EPA’s PFAS Analytic Tools on their website. You can use this tool to identify potential PFAS sources.</a:t>
            </a:r>
          </a:p>
        </p:txBody>
      </p:sp>
      <p:sp>
        <p:nvSpPr>
          <p:cNvPr id="4" name="Slide Number Placeholder 3"/>
          <p:cNvSpPr>
            <a:spLocks noGrp="1"/>
          </p:cNvSpPr>
          <p:nvPr>
            <p:ph type="sldNum" sz="quarter" idx="5"/>
          </p:nvPr>
        </p:nvSpPr>
        <p:spPr/>
        <p:txBody>
          <a:bodyPr/>
          <a:lstStyle/>
          <a:p>
            <a:fld id="{E56C3C15-593A-4358-8ACC-EC0AA5D8857E}" type="slidenum">
              <a:rPr lang="en-US" smtClean="0"/>
              <a:t>11</a:t>
            </a:fld>
            <a:endParaRPr lang="en-US"/>
          </a:p>
        </p:txBody>
      </p:sp>
    </p:spTree>
    <p:extLst>
      <p:ext uri="{BB962C8B-B14F-4D97-AF65-F5344CB8AC3E}">
        <p14:creationId xmlns:p14="http://schemas.microsoft.com/office/powerpoint/2010/main" val="1360334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discuss the Final NPDWR on PFAS in drinking water and what that means for utilities.</a:t>
            </a:r>
          </a:p>
        </p:txBody>
      </p:sp>
      <p:sp>
        <p:nvSpPr>
          <p:cNvPr id="4" name="Slide Number Placeholder 3"/>
          <p:cNvSpPr>
            <a:spLocks noGrp="1"/>
          </p:cNvSpPr>
          <p:nvPr>
            <p:ph type="sldNum" sz="quarter" idx="5"/>
          </p:nvPr>
        </p:nvSpPr>
        <p:spPr/>
        <p:txBody>
          <a:bodyPr/>
          <a:lstStyle/>
          <a:p>
            <a:fld id="{E56C3C15-593A-4358-8ACC-EC0AA5D8857E}" type="slidenum">
              <a:rPr lang="en-US" smtClean="0"/>
              <a:t>12</a:t>
            </a:fld>
            <a:endParaRPr lang="en-US"/>
          </a:p>
        </p:txBody>
      </p:sp>
    </p:spTree>
    <p:extLst>
      <p:ext uri="{BB962C8B-B14F-4D97-AF65-F5344CB8AC3E}">
        <p14:creationId xmlns:p14="http://schemas.microsoft.com/office/powerpoint/2010/main" val="309848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health effects from PFAS are largely chronic only C and NTNC PWSs will have to sample for PFAS.</a:t>
            </a:r>
          </a:p>
          <a:p>
            <a:r>
              <a:rPr lang="en-US" dirty="0"/>
              <a:t>-NC don’t have to sample</a:t>
            </a:r>
          </a:p>
          <a:p>
            <a:r>
              <a:rPr lang="en-US" dirty="0"/>
              <a:t>-Wholesale/source systems are the only one's sampling</a:t>
            </a:r>
          </a:p>
          <a:p>
            <a:r>
              <a:rPr lang="en-US" dirty="0"/>
              <a:t>-Consecutive systems that use purchased water are not required to sample.</a:t>
            </a:r>
          </a:p>
        </p:txBody>
      </p:sp>
      <p:sp>
        <p:nvSpPr>
          <p:cNvPr id="4" name="Slide Number Placeholder 3"/>
          <p:cNvSpPr>
            <a:spLocks noGrp="1"/>
          </p:cNvSpPr>
          <p:nvPr>
            <p:ph type="sldNum" sz="quarter" idx="5"/>
          </p:nvPr>
        </p:nvSpPr>
        <p:spPr/>
        <p:txBody>
          <a:bodyPr/>
          <a:lstStyle/>
          <a:p>
            <a:fld id="{E56C3C15-593A-4358-8ACC-EC0AA5D8857E}" type="slidenum">
              <a:rPr lang="en-US" smtClean="0"/>
              <a:t>13</a:t>
            </a:fld>
            <a:endParaRPr lang="en-US"/>
          </a:p>
        </p:txBody>
      </p:sp>
    </p:spTree>
    <p:extLst>
      <p:ext uri="{BB962C8B-B14F-4D97-AF65-F5344CB8AC3E}">
        <p14:creationId xmlns:p14="http://schemas.microsoft.com/office/powerpoint/2010/main" val="230355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All initial monitoring must be complete by April of 2027 we will discuss the requirements for initial monitoring a little later. This monitoring is important because it determines the ongoing compliance monitoring frequency and your systems treatment needs</a:t>
            </a:r>
          </a:p>
          <a:p>
            <a:pPr marL="174708" indent="-174708">
              <a:buFontTx/>
              <a:buChar char="-"/>
            </a:pPr>
            <a:endParaRPr lang="en-US"/>
          </a:p>
          <a:p>
            <a:pPr marL="174708" indent="-174708">
              <a:buFontTx/>
              <a:buChar char="-"/>
            </a:pPr>
            <a:r>
              <a:rPr lang="en-US"/>
              <a:t>Compliance monitoring will start April 1, 2027 and Monitoring violations will be issued for failure to monitor.</a:t>
            </a:r>
          </a:p>
          <a:p>
            <a:pPr marL="174708" indent="-174708">
              <a:buFontTx/>
              <a:buChar char="-"/>
            </a:pPr>
            <a:endParaRPr lang="en-US"/>
          </a:p>
          <a:p>
            <a:pPr marL="174708" indent="-174708">
              <a:buFontTx/>
              <a:buChar char="-"/>
            </a:pPr>
            <a:r>
              <a:rPr lang="en-US"/>
              <a:t>MCL compliance will begin in 2029 giving PWSs some time to determine if treatment is necessary. Health based MCL violations start.</a:t>
            </a:r>
          </a:p>
        </p:txBody>
      </p:sp>
      <p:sp>
        <p:nvSpPr>
          <p:cNvPr id="4" name="Slide Number Placeholder 3"/>
          <p:cNvSpPr>
            <a:spLocks noGrp="1"/>
          </p:cNvSpPr>
          <p:nvPr>
            <p:ph type="sldNum" sz="quarter" idx="5"/>
          </p:nvPr>
        </p:nvSpPr>
        <p:spPr/>
        <p:txBody>
          <a:bodyPr/>
          <a:lstStyle/>
          <a:p>
            <a:fld id="{E56C3C15-593A-4358-8ACC-EC0AA5D8857E}" type="slidenum">
              <a:rPr lang="en-US" smtClean="0"/>
              <a:t>14</a:t>
            </a:fld>
            <a:endParaRPr lang="en-US"/>
          </a:p>
        </p:txBody>
      </p:sp>
    </p:spTree>
    <p:extLst>
      <p:ext uri="{BB962C8B-B14F-4D97-AF65-F5344CB8AC3E}">
        <p14:creationId xmlns:p14="http://schemas.microsoft.com/office/powerpoint/2010/main" val="46774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a little bit about the timeline for the PFAS rule let’s get into what it will require you to do. </a:t>
            </a:r>
          </a:p>
        </p:txBody>
      </p:sp>
      <p:sp>
        <p:nvSpPr>
          <p:cNvPr id="4" name="Slide Number Placeholder 3"/>
          <p:cNvSpPr>
            <a:spLocks noGrp="1"/>
          </p:cNvSpPr>
          <p:nvPr>
            <p:ph type="sldNum" sz="quarter" idx="5"/>
          </p:nvPr>
        </p:nvSpPr>
        <p:spPr/>
        <p:txBody>
          <a:bodyPr/>
          <a:lstStyle/>
          <a:p>
            <a:fld id="{E56C3C15-593A-4358-8ACC-EC0AA5D8857E}" type="slidenum">
              <a:rPr lang="en-US" smtClean="0"/>
              <a:t>15</a:t>
            </a:fld>
            <a:endParaRPr lang="en-US"/>
          </a:p>
        </p:txBody>
      </p:sp>
    </p:spTree>
    <p:extLst>
      <p:ext uri="{BB962C8B-B14F-4D97-AF65-F5344CB8AC3E}">
        <p14:creationId xmlns:p14="http://schemas.microsoft.com/office/powerpoint/2010/main" val="3213040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point of entry is after treatment but before the first customer. For SW the Treatment plant is often the first customer.</a:t>
            </a:r>
          </a:p>
          <a:p>
            <a:r>
              <a:rPr lang="en-US"/>
              <a:t>-This will be where you are already taking your other EP samples like Nitrate-nitrite, VOCs and Inorganics</a:t>
            </a:r>
          </a:p>
          <a:p>
            <a:r>
              <a:rPr lang="en-US"/>
              <a:t>Combined POEs could reduce the sampling you are required to do when you have multiple sources of water.</a:t>
            </a:r>
          </a:p>
        </p:txBody>
      </p:sp>
      <p:sp>
        <p:nvSpPr>
          <p:cNvPr id="4" name="Slide Number Placeholder 3"/>
          <p:cNvSpPr>
            <a:spLocks noGrp="1"/>
          </p:cNvSpPr>
          <p:nvPr>
            <p:ph type="sldNum" sz="quarter" idx="5"/>
          </p:nvPr>
        </p:nvSpPr>
        <p:spPr/>
        <p:txBody>
          <a:bodyPr/>
          <a:lstStyle/>
          <a:p>
            <a:fld id="{E56C3C15-593A-4358-8ACC-EC0AA5D8857E}" type="slidenum">
              <a:rPr lang="en-US" smtClean="0"/>
              <a:t>16</a:t>
            </a:fld>
            <a:endParaRPr lang="en-US"/>
          </a:p>
        </p:txBody>
      </p:sp>
    </p:spTree>
    <p:extLst>
      <p:ext uri="{BB962C8B-B14F-4D97-AF65-F5344CB8AC3E}">
        <p14:creationId xmlns:p14="http://schemas.microsoft.com/office/powerpoint/2010/main" val="769103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wearing clothing with water or stain resistant coatings when sampling or handling samples. May of these contain fluorinated compounds. (Like </a:t>
            </a:r>
            <a:r>
              <a:rPr lang="en-US" err="1"/>
              <a:t>GoreTex</a:t>
            </a:r>
            <a:r>
              <a:rPr lang="en-US"/>
              <a:t>, Scotchgarde) Some good alternatives can be waxed canvas with non-fluorinated waterproofing compounds. </a:t>
            </a:r>
          </a:p>
          <a:p>
            <a:r>
              <a:rPr lang="en-US"/>
              <a:t>-These compounds really can be found everywhere but there is lots of information is available online for which products are free of any PFAS compounds.</a:t>
            </a:r>
          </a:p>
          <a:p>
            <a:r>
              <a:rPr lang="en-US"/>
              <a:t>-Make sure to follow any sampling instructions and guidance from your lab</a:t>
            </a:r>
          </a:p>
          <a:p>
            <a:r>
              <a:rPr lang="en-US"/>
              <a:t>-</a:t>
            </a:r>
            <a:r>
              <a:rPr lang="en-US" err="1"/>
              <a:t>Deq</a:t>
            </a:r>
            <a:r>
              <a:rPr lang="en-US"/>
              <a:t> has developed a PFAS sampling SOP that can help you avoid environmental contamination when sampling and the SELS has created sampling instructions specific to the state lab.</a:t>
            </a:r>
          </a:p>
          <a:p>
            <a:endParaRPr lang="en-US"/>
          </a:p>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17</a:t>
            </a:fld>
            <a:endParaRPr lang="en-US"/>
          </a:p>
        </p:txBody>
      </p:sp>
    </p:spTree>
    <p:extLst>
      <p:ext uri="{BB962C8B-B14F-4D97-AF65-F5344CB8AC3E}">
        <p14:creationId xmlns:p14="http://schemas.microsoft.com/office/powerpoint/2010/main" val="1302675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systems besides GW </a:t>
            </a:r>
            <a:r>
              <a:rPr lang="en-US" b="1"/>
              <a:t>≤ </a:t>
            </a:r>
            <a:r>
              <a:rPr lang="en-US"/>
              <a:t>10,000 must take four consecutive quarterly samples to complete initial monitoring. Any quarterly samples must be separated by at least 2 months. Ex: Taking each sample in the 2</a:t>
            </a:r>
            <a:r>
              <a:rPr lang="en-US" baseline="30000"/>
              <a:t>nd</a:t>
            </a:r>
            <a:r>
              <a:rPr lang="en-US"/>
              <a:t> month of the qt all good. Take a sample in June at the end of 2q and then in July at the beginning of 3q and they will not count. </a:t>
            </a:r>
          </a:p>
          <a:p>
            <a:endParaRPr lang="en-US"/>
          </a:p>
          <a:p>
            <a:r>
              <a:rPr lang="en-US"/>
              <a:t>-The results from this initial monitoring will tell the systems who needs to consider treatment before the 2029 MCL compliance deadline.</a:t>
            </a:r>
          </a:p>
        </p:txBody>
      </p:sp>
      <p:sp>
        <p:nvSpPr>
          <p:cNvPr id="4" name="Slide Number Placeholder 3"/>
          <p:cNvSpPr>
            <a:spLocks noGrp="1"/>
          </p:cNvSpPr>
          <p:nvPr>
            <p:ph type="sldNum" sz="quarter" idx="5"/>
          </p:nvPr>
        </p:nvSpPr>
        <p:spPr/>
        <p:txBody>
          <a:bodyPr/>
          <a:lstStyle/>
          <a:p>
            <a:fld id="{E56C3C15-593A-4358-8ACC-EC0AA5D8857E}" type="slidenum">
              <a:rPr lang="en-US" smtClean="0"/>
              <a:t>18</a:t>
            </a:fld>
            <a:endParaRPr lang="en-US"/>
          </a:p>
        </p:txBody>
      </p:sp>
    </p:spTree>
    <p:extLst>
      <p:ext uri="{BB962C8B-B14F-4D97-AF65-F5344CB8AC3E}">
        <p14:creationId xmlns:p14="http://schemas.microsoft.com/office/powerpoint/2010/main" val="71056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initial monitoring results the frequency of your ongoing compliance monitoring can change.</a:t>
            </a:r>
          </a:p>
          <a:p>
            <a:endParaRPr lang="en-US"/>
          </a:p>
          <a:p>
            <a:r>
              <a:rPr lang="en-US"/>
              <a:t>The trigger level also applies to the unitless Hazard Index of 1</a:t>
            </a:r>
          </a:p>
          <a:p>
            <a:endParaRPr lang="en-US"/>
          </a:p>
          <a:p>
            <a:r>
              <a:rPr lang="en-US"/>
              <a:t>Like many of the contaminants you test for compliance determination for MCLs is done with a running annual average.</a:t>
            </a:r>
          </a:p>
          <a:p>
            <a:endParaRPr lang="en-US"/>
          </a:p>
          <a:p>
            <a:r>
              <a:rPr lang="en-US"/>
              <a:t>Double check &gt;/&lt;/= for MCL</a:t>
            </a:r>
          </a:p>
        </p:txBody>
      </p:sp>
      <p:sp>
        <p:nvSpPr>
          <p:cNvPr id="4" name="Slide Number Placeholder 3"/>
          <p:cNvSpPr>
            <a:spLocks noGrp="1"/>
          </p:cNvSpPr>
          <p:nvPr>
            <p:ph type="sldNum" sz="quarter" idx="5"/>
          </p:nvPr>
        </p:nvSpPr>
        <p:spPr/>
        <p:txBody>
          <a:bodyPr/>
          <a:lstStyle/>
          <a:p>
            <a:fld id="{E56C3C15-593A-4358-8ACC-EC0AA5D8857E}" type="slidenum">
              <a:rPr lang="en-US" smtClean="0"/>
              <a:t>19</a:t>
            </a:fld>
            <a:endParaRPr lang="en-US"/>
          </a:p>
        </p:txBody>
      </p:sp>
    </p:spTree>
    <p:extLst>
      <p:ext uri="{BB962C8B-B14F-4D97-AF65-F5344CB8AC3E}">
        <p14:creationId xmlns:p14="http://schemas.microsoft.com/office/powerpoint/2010/main" val="204506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2</a:t>
            </a:fld>
            <a:endParaRPr lang="en-US"/>
          </a:p>
        </p:txBody>
      </p:sp>
    </p:spTree>
    <p:extLst>
      <p:ext uri="{BB962C8B-B14F-4D97-AF65-F5344CB8AC3E}">
        <p14:creationId xmlns:p14="http://schemas.microsoft.com/office/powerpoint/2010/main" val="2496844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State of Oklahoma, there are two labs that are certified in PFAS Sampling: SELS and Accurate Labs</a:t>
            </a:r>
          </a:p>
          <a:p>
            <a:r>
              <a:rPr lang="en-US"/>
              <a:t>-Stress that the specificity of certain PFAS we are looking for is the reason for high analytical costs.</a:t>
            </a:r>
          </a:p>
          <a:p>
            <a:pPr marL="171450" indent="-171450">
              <a:buFontTx/>
              <a:buChar char="-"/>
            </a:pPr>
            <a:r>
              <a:rPr lang="en-US"/>
              <a:t>There may be other labs outside the state that can process the PFAS sample as well.</a:t>
            </a:r>
          </a:p>
          <a:p>
            <a:pPr marL="171450" indent="-171450">
              <a:buFontTx/>
              <a:buChar char="-"/>
            </a:pPr>
            <a:endParaRPr lang="en-US"/>
          </a:p>
          <a:p>
            <a:pPr marL="171450" indent="-171450">
              <a:buFontTx/>
              <a:buChar char="-"/>
            </a:pPr>
            <a:r>
              <a:rPr lang="en-US"/>
              <a:t>EPA methods </a:t>
            </a:r>
          </a:p>
          <a:p>
            <a:endParaRPr lang="en-US"/>
          </a:p>
          <a:p>
            <a:r>
              <a:rPr lang="en-US"/>
              <a:t>CIC = combustion ion chromatography</a:t>
            </a:r>
          </a:p>
          <a:p>
            <a:endParaRPr lang="en-US"/>
          </a:p>
          <a:p>
            <a:r>
              <a:rPr lang="en-US"/>
              <a:t>HRMS = high-resolution mass spectrometry</a:t>
            </a:r>
          </a:p>
          <a:p>
            <a:r>
              <a:rPr lang="en-US"/>
              <a:t> </a:t>
            </a:r>
          </a:p>
          <a:p>
            <a:r>
              <a:rPr lang="en-US"/>
              <a:t>LC-MS/MS = liquid chromatography – triple quadrupole mass spectrometry </a:t>
            </a:r>
          </a:p>
        </p:txBody>
      </p:sp>
      <p:sp>
        <p:nvSpPr>
          <p:cNvPr id="4" name="Slide Number Placeholder 3"/>
          <p:cNvSpPr>
            <a:spLocks noGrp="1"/>
          </p:cNvSpPr>
          <p:nvPr>
            <p:ph type="sldNum" sz="quarter" idx="5"/>
          </p:nvPr>
        </p:nvSpPr>
        <p:spPr/>
        <p:txBody>
          <a:bodyPr/>
          <a:lstStyle/>
          <a:p>
            <a:fld id="{E56C3C15-593A-4358-8ACC-EC0AA5D8857E}" type="slidenum">
              <a:rPr lang="en-US" smtClean="0"/>
              <a:t>20</a:t>
            </a:fld>
            <a:endParaRPr lang="en-US"/>
          </a:p>
        </p:txBody>
      </p:sp>
    </p:spTree>
    <p:extLst>
      <p:ext uri="{BB962C8B-B14F-4D97-AF65-F5344CB8AC3E}">
        <p14:creationId xmlns:p14="http://schemas.microsoft.com/office/powerpoint/2010/main" val="33264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rule EPA has established regulations for six (6) PFAS:</a:t>
            </a:r>
          </a:p>
          <a:p>
            <a:pPr marL="174708" indent="-174708">
              <a:buFont typeface="Arial"/>
              <a:buChar char="•"/>
            </a:pPr>
            <a:r>
              <a:rPr lang="en-US"/>
              <a:t>MCLs for 5 different PFAS compounds and</a:t>
            </a:r>
          </a:p>
          <a:p>
            <a:pPr marL="174708" indent="-174708">
              <a:buFont typeface="Arial"/>
              <a:buChar char="•"/>
            </a:pPr>
            <a:r>
              <a:rPr lang="en-US"/>
              <a:t>the hazard index which takes into account the potential additive effects of 4 PFAS compounds.</a:t>
            </a:r>
          </a:p>
          <a:p>
            <a:endParaRPr lang="en-US"/>
          </a:p>
          <a:p>
            <a:r>
              <a:rPr lang="en-US"/>
              <a:t>-You use the HI only when there is a mix of two or more PFAS compounds</a:t>
            </a:r>
          </a:p>
          <a:p>
            <a:endParaRPr lang="en-US"/>
          </a:p>
          <a:p>
            <a:r>
              <a:rPr lang="en-US"/>
              <a:t>- As mentioned previously MCL compliance is based on a RAA</a:t>
            </a:r>
          </a:p>
          <a:p>
            <a:endParaRPr lang="en-US"/>
          </a:p>
          <a:p>
            <a:r>
              <a:rPr lang="en-US"/>
              <a:t>-Significant figures matter. To be in violation of the MCL the RAA will need to round to the nearest sig fig. So an RAA of 12 ppt for PFNA would round down to 10 and you would not be in violation. However, a sample of 15ppt or greater would round up and be in violation </a:t>
            </a:r>
          </a:p>
          <a:p>
            <a:r>
              <a:rPr lang="en-US"/>
              <a:t>For the MCLs at 4.0 anything rounding to 4.1 would be in violation so 4.03 is less than MCL but 4.07 would round up.</a:t>
            </a:r>
          </a:p>
        </p:txBody>
      </p:sp>
      <p:sp>
        <p:nvSpPr>
          <p:cNvPr id="4" name="Slide Number Placeholder 3"/>
          <p:cNvSpPr>
            <a:spLocks noGrp="1"/>
          </p:cNvSpPr>
          <p:nvPr>
            <p:ph type="sldNum" sz="quarter" idx="5"/>
          </p:nvPr>
        </p:nvSpPr>
        <p:spPr/>
        <p:txBody>
          <a:bodyPr/>
          <a:lstStyle/>
          <a:p>
            <a:fld id="{E56C3C15-593A-4358-8ACC-EC0AA5D8857E}" type="slidenum">
              <a:rPr lang="en-US" smtClean="0"/>
              <a:t>21</a:t>
            </a:fld>
            <a:endParaRPr lang="en-US"/>
          </a:p>
        </p:txBody>
      </p:sp>
    </p:spTree>
    <p:extLst>
      <p:ext uri="{BB962C8B-B14F-4D97-AF65-F5344CB8AC3E}">
        <p14:creationId xmlns:p14="http://schemas.microsoft.com/office/powerpoint/2010/main" val="785494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hazard index considers the additive health effects that some PFAS have.</a:t>
            </a:r>
          </a:p>
          <a:p>
            <a:endParaRPr lang="en-US"/>
          </a:p>
          <a:p>
            <a:r>
              <a:rPr lang="en-US"/>
              <a:t>Some PFAS can be found co-occurring with each other, and while they may be found in concentrations below the respective MCL's for individual compounds, the additive effect can mean this “PFAS soup” could still have negative health effects.</a:t>
            </a:r>
          </a:p>
          <a:p>
            <a:endParaRPr lang="en-US"/>
          </a:p>
          <a:p>
            <a:r>
              <a:rPr lang="en-US"/>
              <a:t>Systems will not have to calculate the HI we just want you to understand how it is calculated.</a:t>
            </a:r>
          </a:p>
        </p:txBody>
      </p:sp>
      <p:sp>
        <p:nvSpPr>
          <p:cNvPr id="4" name="Slide Number Placeholder 3"/>
          <p:cNvSpPr>
            <a:spLocks noGrp="1"/>
          </p:cNvSpPr>
          <p:nvPr>
            <p:ph type="sldNum" sz="quarter" idx="5"/>
          </p:nvPr>
        </p:nvSpPr>
        <p:spPr/>
        <p:txBody>
          <a:bodyPr/>
          <a:lstStyle/>
          <a:p>
            <a:fld id="{E56C3C15-593A-4358-8ACC-EC0AA5D8857E}" type="slidenum">
              <a:rPr lang="en-US" smtClean="0"/>
              <a:t>22</a:t>
            </a:fld>
            <a:endParaRPr lang="en-US"/>
          </a:p>
        </p:txBody>
      </p:sp>
    </p:spTree>
    <p:extLst>
      <p:ext uri="{BB962C8B-B14F-4D97-AF65-F5344CB8AC3E}">
        <p14:creationId xmlns:p14="http://schemas.microsoft.com/office/powerpoint/2010/main" val="3400970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PFAS compounds, the concentration at which they can be harmful to your health is so low, it is near the PQL. Some laboratories may report at levels below the PQL. For compliance determination any value reported bellow the PQL should be substituted with a zero. </a:t>
            </a:r>
          </a:p>
          <a:p>
            <a:endParaRPr lang="en-US"/>
          </a:p>
          <a:p>
            <a:r>
              <a:rPr lang="en-US"/>
              <a:t>Next we will go through some examples for calculating compliance with the hazard index.</a:t>
            </a:r>
          </a:p>
        </p:txBody>
      </p:sp>
      <p:sp>
        <p:nvSpPr>
          <p:cNvPr id="4" name="Slide Number Placeholder 3"/>
          <p:cNvSpPr>
            <a:spLocks noGrp="1"/>
          </p:cNvSpPr>
          <p:nvPr>
            <p:ph type="sldNum" sz="quarter" idx="5"/>
          </p:nvPr>
        </p:nvSpPr>
        <p:spPr/>
        <p:txBody>
          <a:bodyPr/>
          <a:lstStyle/>
          <a:p>
            <a:fld id="{E56C3C15-593A-4358-8ACC-EC0AA5D8857E}" type="slidenum">
              <a:rPr lang="en-US" smtClean="0"/>
              <a:t>23</a:t>
            </a:fld>
            <a:endParaRPr lang="en-US"/>
          </a:p>
        </p:txBody>
      </p:sp>
    </p:spTree>
    <p:extLst>
      <p:ext uri="{BB962C8B-B14F-4D97-AF65-F5344CB8AC3E}">
        <p14:creationId xmlns:p14="http://schemas.microsoft.com/office/powerpoint/2010/main" val="2836149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a:t>Here we will work through the hazard index step by step. The results from each sample are listed in the table.</a:t>
            </a:r>
          </a:p>
          <a:p>
            <a:pPr marL="174708" indent="-174708">
              <a:buFontTx/>
              <a:buChar char="-"/>
            </a:pPr>
            <a:r>
              <a:rPr lang="en-US"/>
              <a:t>Note that you can be in violation of both the hazard index and a single MCL.</a:t>
            </a:r>
          </a:p>
          <a:p>
            <a:pPr marL="174708" indent="-174708">
              <a:buFontTx/>
              <a:buChar char="-"/>
            </a:pPr>
            <a:r>
              <a:rPr lang="en-US"/>
              <a:t>-Note that in both these samples, though a result for PFNA is reported, because it is &lt; the PQL, a Zero must be used when calculating MCL compliance.</a:t>
            </a:r>
          </a:p>
        </p:txBody>
      </p:sp>
      <p:sp>
        <p:nvSpPr>
          <p:cNvPr id="4" name="Slide Number Placeholder 3"/>
          <p:cNvSpPr>
            <a:spLocks noGrp="1"/>
          </p:cNvSpPr>
          <p:nvPr>
            <p:ph type="sldNum" sz="quarter" idx="5"/>
          </p:nvPr>
        </p:nvSpPr>
        <p:spPr/>
        <p:txBody>
          <a:bodyPr/>
          <a:lstStyle/>
          <a:p>
            <a:fld id="{E56C3C15-593A-4358-8ACC-EC0AA5D8857E}" type="slidenum">
              <a:rPr lang="en-US" smtClean="0"/>
              <a:t>24</a:t>
            </a:fld>
            <a:endParaRPr lang="en-US"/>
          </a:p>
        </p:txBody>
      </p:sp>
    </p:spTree>
    <p:extLst>
      <p:ext uri="{BB962C8B-B14F-4D97-AF65-F5344CB8AC3E}">
        <p14:creationId xmlns:p14="http://schemas.microsoft.com/office/powerpoint/2010/main" val="4208392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instance you are sampling at a reduced frequency and a sample comes in that violates the MCL your schedule will be returned to standard monitoring for calculation of an RAA. Running Annual Average</a:t>
            </a:r>
          </a:p>
        </p:txBody>
      </p:sp>
      <p:sp>
        <p:nvSpPr>
          <p:cNvPr id="4" name="Slide Number Placeholder 3"/>
          <p:cNvSpPr>
            <a:spLocks noGrp="1"/>
          </p:cNvSpPr>
          <p:nvPr>
            <p:ph type="sldNum" sz="quarter" idx="5"/>
          </p:nvPr>
        </p:nvSpPr>
        <p:spPr/>
        <p:txBody>
          <a:bodyPr/>
          <a:lstStyle/>
          <a:p>
            <a:fld id="{E56C3C15-593A-4358-8ACC-EC0AA5D8857E}" type="slidenum">
              <a:rPr lang="en-US" smtClean="0"/>
              <a:t>25</a:t>
            </a:fld>
            <a:endParaRPr lang="en-US"/>
          </a:p>
        </p:txBody>
      </p:sp>
    </p:spTree>
    <p:extLst>
      <p:ext uri="{BB962C8B-B14F-4D97-AF65-F5344CB8AC3E}">
        <p14:creationId xmlns:p14="http://schemas.microsoft.com/office/powerpoint/2010/main" val="11353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-Like other contaminants (regulated or part of the UCMR monitoring) results of sampling PFAS compounds must be reported on your consumer confidence report. </a:t>
            </a:r>
          </a:p>
          <a:p>
            <a:pPr defTabSz="931774">
              <a:defRPr/>
            </a:pPr>
            <a:r>
              <a:rPr lang="en-US"/>
              <a:t>-The PN for PFAS compounds follow a framework like other contaminants. Tier 2 must be complete within 30 days and for tier 3 you have 1 year.</a:t>
            </a:r>
          </a:p>
          <a:p>
            <a:r>
              <a:rPr lang="en-US"/>
              <a:t>-Wholesale systems should inform their purchasers when there is a violation.</a:t>
            </a:r>
          </a:p>
        </p:txBody>
      </p:sp>
      <p:sp>
        <p:nvSpPr>
          <p:cNvPr id="4" name="Slide Number Placeholder 3"/>
          <p:cNvSpPr>
            <a:spLocks noGrp="1"/>
          </p:cNvSpPr>
          <p:nvPr>
            <p:ph type="sldNum" sz="quarter" idx="5"/>
          </p:nvPr>
        </p:nvSpPr>
        <p:spPr/>
        <p:txBody>
          <a:bodyPr/>
          <a:lstStyle/>
          <a:p>
            <a:fld id="{E56C3C15-593A-4358-8ACC-EC0AA5D8857E}" type="slidenum">
              <a:rPr lang="en-US" smtClean="0"/>
              <a:t>26</a:t>
            </a:fld>
            <a:endParaRPr lang="en-US"/>
          </a:p>
        </p:txBody>
      </p:sp>
    </p:spTree>
    <p:extLst>
      <p:ext uri="{BB962C8B-B14F-4D97-AF65-F5344CB8AC3E}">
        <p14:creationId xmlns:p14="http://schemas.microsoft.com/office/powerpoint/2010/main" val="3914427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three best available treatment options: Adsorption via GAC, Anion Exchange, and Membrane Filtration</a:t>
            </a:r>
          </a:p>
        </p:txBody>
      </p:sp>
      <p:sp>
        <p:nvSpPr>
          <p:cNvPr id="4" name="Slide Number Placeholder 3"/>
          <p:cNvSpPr>
            <a:spLocks noGrp="1"/>
          </p:cNvSpPr>
          <p:nvPr>
            <p:ph type="sldNum" sz="quarter" idx="5"/>
          </p:nvPr>
        </p:nvSpPr>
        <p:spPr/>
        <p:txBody>
          <a:bodyPr/>
          <a:lstStyle/>
          <a:p>
            <a:fld id="{E56C3C15-593A-4358-8ACC-EC0AA5D8857E}" type="slidenum">
              <a:rPr lang="en-US" smtClean="0"/>
              <a:t>27</a:t>
            </a:fld>
            <a:endParaRPr lang="en-US"/>
          </a:p>
        </p:txBody>
      </p:sp>
    </p:spTree>
    <p:extLst>
      <p:ext uri="{BB962C8B-B14F-4D97-AF65-F5344CB8AC3E}">
        <p14:creationId xmlns:p14="http://schemas.microsoft.com/office/powerpoint/2010/main" val="1155061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a:t>GAC can remove PFAS from the water via adsorption. Very costly, since the GAC must be replaced often. </a:t>
            </a:r>
          </a:p>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28</a:t>
            </a:fld>
            <a:endParaRPr lang="en-US"/>
          </a:p>
        </p:txBody>
      </p:sp>
    </p:spTree>
    <p:extLst>
      <p:ext uri="{BB962C8B-B14F-4D97-AF65-F5344CB8AC3E}">
        <p14:creationId xmlns:p14="http://schemas.microsoft.com/office/powerpoint/2010/main" val="2989218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a:t>The ion exchange resin has positively charged active sites. The resin is initially loaded with chloride anions (negative charge).</a:t>
            </a:r>
          </a:p>
          <a:p>
            <a:pPr marL="640594" lvl="1" indent="-174708">
              <a:buFontTx/>
              <a:buChar char="-"/>
            </a:pPr>
            <a:r>
              <a:rPr lang="en-US"/>
              <a:t>Other anions (in this case, PFAS) will exchange onto the active, positive sites. The chloride anions will be “kicked off” and released into the water. </a:t>
            </a:r>
          </a:p>
          <a:p>
            <a:pPr marL="174708" indent="-174708">
              <a:buFontTx/>
              <a:buChar char="-"/>
            </a:pPr>
            <a:r>
              <a:rPr lang="en-US"/>
              <a:t>This is another costly item, as PFAS-selective anion exchange resins are more expensive than GAC.</a:t>
            </a:r>
          </a:p>
        </p:txBody>
      </p:sp>
      <p:sp>
        <p:nvSpPr>
          <p:cNvPr id="4" name="Slide Number Placeholder 3"/>
          <p:cNvSpPr>
            <a:spLocks noGrp="1"/>
          </p:cNvSpPr>
          <p:nvPr>
            <p:ph type="sldNum" sz="quarter" idx="5"/>
          </p:nvPr>
        </p:nvSpPr>
        <p:spPr/>
        <p:txBody>
          <a:bodyPr/>
          <a:lstStyle/>
          <a:p>
            <a:fld id="{E56C3C15-593A-4358-8ACC-EC0AA5D8857E}" type="slidenum">
              <a:rPr lang="en-US" smtClean="0"/>
              <a:t>29</a:t>
            </a:fld>
            <a:endParaRPr lang="en-US"/>
          </a:p>
        </p:txBody>
      </p:sp>
    </p:spTree>
    <p:extLst>
      <p:ext uri="{BB962C8B-B14F-4D97-AF65-F5344CB8AC3E}">
        <p14:creationId xmlns:p14="http://schemas.microsoft.com/office/powerpoint/2010/main" val="2609920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a:t>To start, we will discuss what PFAS, or Per- and Polyfluoroalkyl Substances, is and briefly go over its history</a:t>
            </a:r>
          </a:p>
        </p:txBody>
      </p:sp>
      <p:sp>
        <p:nvSpPr>
          <p:cNvPr id="4" name="Slide Number Placeholder 3"/>
          <p:cNvSpPr>
            <a:spLocks noGrp="1"/>
          </p:cNvSpPr>
          <p:nvPr>
            <p:ph type="sldNum" sz="quarter" idx="5"/>
          </p:nvPr>
        </p:nvSpPr>
        <p:spPr/>
        <p:txBody>
          <a:bodyPr/>
          <a:lstStyle/>
          <a:p>
            <a:fld id="{E56C3C15-593A-4358-8ACC-EC0AA5D8857E}" type="slidenum">
              <a:rPr lang="en-US" smtClean="0"/>
              <a:t>3</a:t>
            </a:fld>
            <a:endParaRPr lang="en-US"/>
          </a:p>
        </p:txBody>
      </p:sp>
    </p:spTree>
    <p:extLst>
      <p:ext uri="{BB962C8B-B14F-4D97-AF65-F5344CB8AC3E}">
        <p14:creationId xmlns:p14="http://schemas.microsoft.com/office/powerpoint/2010/main" val="1329523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It should be noted that ultrafiltration (UF) and microfiltration (MF) membranes are not mentioned on this slide because when compared to NF and RO membranes, they are not as efficient at removing short-chained PFAS</a:t>
            </a:r>
          </a:p>
        </p:txBody>
      </p:sp>
      <p:sp>
        <p:nvSpPr>
          <p:cNvPr id="4" name="Slide Number Placeholder 3"/>
          <p:cNvSpPr>
            <a:spLocks noGrp="1"/>
          </p:cNvSpPr>
          <p:nvPr>
            <p:ph type="sldNum" sz="quarter" idx="5"/>
          </p:nvPr>
        </p:nvSpPr>
        <p:spPr/>
        <p:txBody>
          <a:bodyPr/>
          <a:lstStyle/>
          <a:p>
            <a:fld id="{E56C3C15-593A-4358-8ACC-EC0AA5D8857E}" type="slidenum">
              <a:rPr lang="en-US" smtClean="0"/>
              <a:t>30</a:t>
            </a:fld>
            <a:endParaRPr lang="en-US"/>
          </a:p>
        </p:txBody>
      </p:sp>
    </p:spTree>
    <p:extLst>
      <p:ext uri="{BB962C8B-B14F-4D97-AF65-F5344CB8AC3E}">
        <p14:creationId xmlns:p14="http://schemas.microsoft.com/office/powerpoint/2010/main" val="1823405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During the EPA’s Small Systems Drinking Water Workshop in September 2023, the EPA stated that they were actively looking for partners for sampling of cement kiln incinerators. Cement kilns can reach gas temperatures of up to 2000 degrees Celsius.</a:t>
            </a:r>
          </a:p>
          <a:p>
            <a:pPr marL="171450" indent="-171450">
              <a:buFontTx/>
              <a:buChar char="-"/>
            </a:pPr>
            <a:r>
              <a:rPr lang="en-US"/>
              <a:t>Research is currently being done on GAC reactivation, which would involve taking the spent GAC media and exposing it to very high temperatures (&gt;700 degrees Celsius).</a:t>
            </a:r>
          </a:p>
          <a:p>
            <a:pPr marL="171450" indent="-171450">
              <a:buFontTx/>
              <a:buChar char="-"/>
            </a:pPr>
            <a:r>
              <a:rPr lang="en-US"/>
              <a:t>There really are no cheap options for removal of PFAS from treatment residuals. All disposal methods are very costly.</a:t>
            </a:r>
          </a:p>
          <a:p>
            <a:pPr marL="171450" indent="-171450">
              <a:buFontTx/>
              <a:buChar char="-"/>
            </a:pPr>
            <a:r>
              <a:rPr lang="en-US"/>
              <a:t>Note- Currently the recommendation for disposal of AIX resin is incineration, as landfill leachability data isn’t fully available</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31</a:t>
            </a:fld>
            <a:endParaRPr lang="en-US"/>
          </a:p>
        </p:txBody>
      </p:sp>
    </p:spTree>
    <p:extLst>
      <p:ext uri="{BB962C8B-B14F-4D97-AF65-F5344CB8AC3E}">
        <p14:creationId xmlns:p14="http://schemas.microsoft.com/office/powerpoint/2010/main" val="2879202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Regionalization projects with another PWS are eligible for DWSRF assistance if it is the best alternative to treatment. </a:t>
            </a:r>
          </a:p>
          <a:p>
            <a:r>
              <a:rPr lang="en-US"/>
              <a:t>Extra priority is awarded to regionalization projects with a public health risk which PFAS qualifies as. </a:t>
            </a:r>
          </a:p>
        </p:txBody>
      </p:sp>
      <p:sp>
        <p:nvSpPr>
          <p:cNvPr id="4" name="Slide Number Placeholder 3"/>
          <p:cNvSpPr>
            <a:spLocks noGrp="1"/>
          </p:cNvSpPr>
          <p:nvPr>
            <p:ph type="sldNum" sz="quarter" idx="5"/>
          </p:nvPr>
        </p:nvSpPr>
        <p:spPr/>
        <p:txBody>
          <a:bodyPr/>
          <a:lstStyle/>
          <a:p>
            <a:fld id="{E56C3C15-593A-4358-8ACC-EC0AA5D8857E}" type="slidenum">
              <a:rPr lang="en-US" smtClean="0"/>
              <a:t>32</a:t>
            </a:fld>
            <a:endParaRPr lang="en-US"/>
          </a:p>
        </p:txBody>
      </p:sp>
    </p:spTree>
    <p:extLst>
      <p:ext uri="{BB962C8B-B14F-4D97-AF65-F5344CB8AC3E}">
        <p14:creationId xmlns:p14="http://schemas.microsoft.com/office/powerpoint/2010/main" val="3042327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33</a:t>
            </a:fld>
            <a:endParaRPr lang="en-US"/>
          </a:p>
        </p:txBody>
      </p:sp>
    </p:spTree>
    <p:extLst>
      <p:ext uri="{BB962C8B-B14F-4D97-AF65-F5344CB8AC3E}">
        <p14:creationId xmlns:p14="http://schemas.microsoft.com/office/powerpoint/2010/main" val="1352681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letter for getting on the Project Priority List (PPL) is shown on the next slide. What it means to be “shovel ready” is discussed on the slide after that. </a:t>
            </a:r>
          </a:p>
        </p:txBody>
      </p:sp>
      <p:sp>
        <p:nvSpPr>
          <p:cNvPr id="4" name="Slide Number Placeholder 3"/>
          <p:cNvSpPr>
            <a:spLocks noGrp="1"/>
          </p:cNvSpPr>
          <p:nvPr>
            <p:ph type="sldNum" sz="quarter" idx="5"/>
          </p:nvPr>
        </p:nvSpPr>
        <p:spPr/>
        <p:txBody>
          <a:bodyPr/>
          <a:lstStyle/>
          <a:p>
            <a:fld id="{E56C3C15-593A-4358-8ACC-EC0AA5D8857E}" type="slidenum">
              <a:rPr lang="en-US" smtClean="0"/>
              <a:t>34</a:t>
            </a:fld>
            <a:endParaRPr lang="en-US"/>
          </a:p>
        </p:txBody>
      </p:sp>
    </p:spTree>
    <p:extLst>
      <p:ext uri="{BB962C8B-B14F-4D97-AF65-F5344CB8AC3E}">
        <p14:creationId xmlns:p14="http://schemas.microsoft.com/office/powerpoint/2010/main" val="229206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EC-SDC is a project that is being headed up by Capacity Development. It is designed to help small and disadvantaged systems with PFAS and the new regulations.</a:t>
            </a:r>
          </a:p>
          <a:p>
            <a:endParaRPr lang="en-US"/>
          </a:p>
          <a:p>
            <a:r>
              <a:rPr lang="en-US"/>
              <a:t>BIL grant money given to DEQ. Focus will be on disadvantaged systems less than 3,300 and systems that have positive samples for PFAS or other emerging contaminants such as manganese.</a:t>
            </a:r>
          </a:p>
          <a:p>
            <a:endParaRPr lang="en-US"/>
          </a:p>
          <a:p>
            <a:r>
              <a:rPr lang="en-US"/>
              <a:t>Goal of program is to help systems that cannot afford treatment costs and to obtain a better understanding on the prevalence of emerging contaminants in Oklahoma.</a:t>
            </a:r>
          </a:p>
        </p:txBody>
      </p:sp>
      <p:sp>
        <p:nvSpPr>
          <p:cNvPr id="4" name="Slide Number Placeholder 3"/>
          <p:cNvSpPr>
            <a:spLocks noGrp="1"/>
          </p:cNvSpPr>
          <p:nvPr>
            <p:ph type="sldNum" sz="quarter" idx="5"/>
          </p:nvPr>
        </p:nvSpPr>
        <p:spPr/>
        <p:txBody>
          <a:bodyPr/>
          <a:lstStyle/>
          <a:p>
            <a:fld id="{E56C3C15-593A-4358-8ACC-EC0AA5D8857E}" type="slidenum">
              <a:rPr lang="en-US" smtClean="0"/>
              <a:t>35</a:t>
            </a:fld>
            <a:endParaRPr lang="en-US"/>
          </a:p>
        </p:txBody>
      </p:sp>
    </p:spTree>
    <p:extLst>
      <p:ext uri="{BB962C8B-B14F-4D97-AF65-F5344CB8AC3E}">
        <p14:creationId xmlns:p14="http://schemas.microsoft.com/office/powerpoint/2010/main" val="3017882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11250"/>
            <a:ext cx="5575300" cy="3136900"/>
          </a:xfrm>
        </p:spPr>
      </p:sp>
      <p:sp>
        <p:nvSpPr>
          <p:cNvPr id="3" name="Notes Placeholder 2"/>
          <p:cNvSpPr>
            <a:spLocks noGrp="1"/>
          </p:cNvSpPr>
          <p:nvPr>
            <p:ph type="body" idx="1"/>
          </p:nvPr>
        </p:nvSpPr>
        <p:spPr/>
        <p:txBody>
          <a:bodyPr/>
          <a:lstStyle/>
          <a:p>
            <a:r>
              <a:rPr lang="en-US"/>
              <a:t>If you have any questions going forward, reach out to your compliance coordinator or district engineer.  If you are unsure, the water quality helpline at 405-702-8100 can direct your call. </a:t>
            </a:r>
          </a:p>
        </p:txBody>
      </p:sp>
      <p:sp>
        <p:nvSpPr>
          <p:cNvPr id="4" name="Slide Number Placeholder 3"/>
          <p:cNvSpPr>
            <a:spLocks noGrp="1"/>
          </p:cNvSpPr>
          <p:nvPr>
            <p:ph type="sldNum" sz="quarter" idx="5"/>
          </p:nvPr>
        </p:nvSpPr>
        <p:spPr/>
        <p:txBody>
          <a:bodyPr/>
          <a:lstStyle/>
          <a:p>
            <a:fld id="{E56C3C15-593A-4358-8ACC-EC0AA5D8857E}" type="slidenum">
              <a:rPr lang="en-US" smtClean="0"/>
              <a:t>36</a:t>
            </a:fld>
            <a:endParaRPr lang="en-US"/>
          </a:p>
        </p:txBody>
      </p:sp>
    </p:spTree>
    <p:extLst>
      <p:ext uri="{BB962C8B-B14F-4D97-AF65-F5344CB8AC3E}">
        <p14:creationId xmlns:p14="http://schemas.microsoft.com/office/powerpoint/2010/main" val="373606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PFAS is not a single compound, but is a class of chemicals that have similar makeup and properties</a:t>
            </a:r>
          </a:p>
          <a:p>
            <a:endParaRPr lang="en-US"/>
          </a:p>
          <a:p>
            <a:r>
              <a:rPr lang="en-US"/>
              <a:t>Large number of individual chemicals classified as PFAS.</a:t>
            </a:r>
          </a:p>
          <a:p>
            <a:endParaRPr lang="en-US"/>
          </a:p>
          <a:p>
            <a:r>
              <a:rPr lang="en-US"/>
              <a:t>Stable bond that takes thousands of years to break down</a:t>
            </a:r>
          </a:p>
          <a:p>
            <a:r>
              <a:rPr lang="en-US"/>
              <a:t>	Leads to buildup in environment and in people</a:t>
            </a:r>
          </a:p>
          <a:p>
            <a:endParaRPr lang="en-US"/>
          </a:p>
          <a:p>
            <a:r>
              <a:rPr lang="en-US"/>
              <a:t>PFAS is everywhere now, despite being first developed in 20</a:t>
            </a:r>
            <a:r>
              <a:rPr lang="en-US" baseline="30000"/>
              <a:t>th</a:t>
            </a:r>
            <a:r>
              <a:rPr lang="en-US"/>
              <a:t> century</a:t>
            </a:r>
          </a:p>
          <a:p>
            <a:endParaRPr lang="en-US"/>
          </a:p>
          <a:p>
            <a:r>
              <a:rPr lang="en-US"/>
              <a:t>Two different main types of PFAS</a:t>
            </a:r>
          </a:p>
          <a:p>
            <a:r>
              <a:rPr lang="en-US"/>
              <a:t>	Short chain and long chain</a:t>
            </a:r>
          </a:p>
          <a:p>
            <a:r>
              <a:rPr lang="en-US"/>
              <a:t>	Each has own risk factors</a:t>
            </a:r>
          </a:p>
          <a:p>
            <a:r>
              <a:rPr lang="en-US"/>
              <a:t>		Long chain PFAS have high bioaccumulation potential</a:t>
            </a:r>
          </a:p>
          <a:p>
            <a:r>
              <a:rPr lang="en-US"/>
              <a:t>		Short chain PFAS  are harder to remove</a:t>
            </a:r>
          </a:p>
          <a:p>
            <a:r>
              <a:rPr lang="en-US"/>
              <a:t>	Long chain break down into short chain</a:t>
            </a:r>
          </a:p>
        </p:txBody>
      </p:sp>
      <p:sp>
        <p:nvSpPr>
          <p:cNvPr id="4" name="Slide Number Placeholder 3"/>
          <p:cNvSpPr>
            <a:spLocks noGrp="1"/>
          </p:cNvSpPr>
          <p:nvPr>
            <p:ph type="sldNum" sz="quarter" idx="5"/>
          </p:nvPr>
        </p:nvSpPr>
        <p:spPr/>
        <p:txBody>
          <a:bodyPr/>
          <a:lstStyle/>
          <a:p>
            <a:fld id="{E56C3C15-593A-4358-8ACC-EC0AA5D8857E}" type="slidenum">
              <a:rPr lang="en-US" smtClean="0"/>
              <a:t>4</a:t>
            </a:fld>
            <a:endParaRPr lang="en-US"/>
          </a:p>
        </p:txBody>
      </p:sp>
    </p:spTree>
    <p:extLst>
      <p:ext uri="{BB962C8B-B14F-4D97-AF65-F5344CB8AC3E}">
        <p14:creationId xmlns:p14="http://schemas.microsoft.com/office/powerpoint/2010/main" val="284673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does PFAS come from?</a:t>
            </a:r>
          </a:p>
          <a:p>
            <a:endParaRPr lang="en-US"/>
          </a:p>
          <a:p>
            <a:r>
              <a:rPr lang="en-US"/>
              <a:t>Manufacturing processes in </a:t>
            </a:r>
            <a:r>
              <a:rPr lang="en-US" err="1"/>
              <a:t>idustries</a:t>
            </a:r>
            <a:r>
              <a:rPr lang="en-US"/>
              <a:t> such as:</a:t>
            </a:r>
          </a:p>
          <a:p>
            <a:r>
              <a:rPr lang="en-US"/>
              <a:t>	aerospace</a:t>
            </a:r>
          </a:p>
          <a:p>
            <a:r>
              <a:rPr lang="en-US"/>
              <a:t>	automotive</a:t>
            </a:r>
          </a:p>
          <a:p>
            <a:r>
              <a:rPr lang="en-US"/>
              <a:t>	construction</a:t>
            </a:r>
          </a:p>
          <a:p>
            <a:r>
              <a:rPr lang="en-US"/>
              <a:t>	electronics</a:t>
            </a:r>
          </a:p>
          <a:p>
            <a:endParaRPr lang="en-US"/>
          </a:p>
          <a:p>
            <a:r>
              <a:rPr lang="en-US"/>
              <a:t>PFAS is in many items we use every day.</a:t>
            </a:r>
          </a:p>
          <a:p>
            <a:r>
              <a:rPr lang="en-US"/>
              <a:t>	Teflon, Scotchgarde, AFFF</a:t>
            </a:r>
          </a:p>
          <a:p>
            <a:r>
              <a:rPr lang="en-US"/>
              <a:t>	Carpets</a:t>
            </a:r>
          </a:p>
        </p:txBody>
      </p:sp>
      <p:sp>
        <p:nvSpPr>
          <p:cNvPr id="4" name="Slide Number Placeholder 3"/>
          <p:cNvSpPr>
            <a:spLocks noGrp="1"/>
          </p:cNvSpPr>
          <p:nvPr>
            <p:ph type="sldNum" sz="quarter" idx="5"/>
          </p:nvPr>
        </p:nvSpPr>
        <p:spPr/>
        <p:txBody>
          <a:bodyPr/>
          <a:lstStyle/>
          <a:p>
            <a:fld id="{E56C3C15-593A-4358-8ACC-EC0AA5D8857E}" type="slidenum">
              <a:rPr lang="en-US" smtClean="0"/>
              <a:t>5</a:t>
            </a:fld>
            <a:endParaRPr lang="en-US"/>
          </a:p>
        </p:txBody>
      </p:sp>
    </p:spTree>
    <p:extLst>
      <p:ext uri="{BB962C8B-B14F-4D97-AF65-F5344CB8AC3E}">
        <p14:creationId xmlns:p14="http://schemas.microsoft.com/office/powerpoint/2010/main" val="619538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is an overview of PFAS exposure from different methods and products.</a:t>
            </a:r>
          </a:p>
          <a:p>
            <a:endParaRPr lang="en-US"/>
          </a:p>
          <a:p>
            <a:r>
              <a:rPr lang="en-US"/>
              <a:t>There are 4 routes of exposure	</a:t>
            </a:r>
          </a:p>
          <a:p>
            <a:r>
              <a:rPr lang="en-US"/>
              <a:t>	Occupational –Workplace (manufacturing/industry)</a:t>
            </a:r>
          </a:p>
          <a:p>
            <a:r>
              <a:rPr lang="en-US"/>
              <a:t>	Environmental – Accumulation</a:t>
            </a:r>
          </a:p>
          <a:p>
            <a:r>
              <a:rPr lang="en-US"/>
              <a:t>	Ecological – Food chain/bioaccumulation</a:t>
            </a:r>
          </a:p>
          <a:p>
            <a:r>
              <a:rPr lang="en-US"/>
              <a:t>	Consumer/Residential – Products</a:t>
            </a:r>
          </a:p>
          <a:p>
            <a:endParaRPr lang="en-US"/>
          </a:p>
          <a:p>
            <a:r>
              <a:rPr lang="en-US"/>
              <a:t>Different people are more likely to come in contact with PFAS in different ways</a:t>
            </a:r>
          </a:p>
          <a:p>
            <a:r>
              <a:rPr lang="en-US"/>
              <a:t>	Part of job</a:t>
            </a:r>
          </a:p>
          <a:p>
            <a:r>
              <a:rPr lang="en-US"/>
              <a:t>	Consumer products</a:t>
            </a:r>
          </a:p>
          <a:p>
            <a:r>
              <a:rPr lang="en-US"/>
              <a:t>	Contaminated food/water</a:t>
            </a:r>
          </a:p>
          <a:p>
            <a:endParaRPr lang="en-US"/>
          </a:p>
          <a:p>
            <a:r>
              <a:rPr lang="en-US"/>
              <a:t>The focus of the new rule is on environmental and ecological exposure</a:t>
            </a:r>
          </a:p>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6</a:t>
            </a:fld>
            <a:endParaRPr lang="en-US"/>
          </a:p>
        </p:txBody>
      </p:sp>
    </p:spTree>
    <p:extLst>
      <p:ext uri="{BB962C8B-B14F-4D97-AF65-F5344CB8AC3E}">
        <p14:creationId xmlns:p14="http://schemas.microsoft.com/office/powerpoint/2010/main" val="2460615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PFAS chemistry discovered in late 1930s and quickly spread to become ubiquitous</a:t>
            </a:r>
          </a:p>
          <a:p>
            <a:endParaRPr lang="en-US"/>
          </a:p>
          <a:p>
            <a:r>
              <a:rPr lang="en-US"/>
              <a:t>Health studies on PFAS were first published in 1970s, and by 1990s, general population blood samples had detectable PFAS</a:t>
            </a:r>
          </a:p>
          <a:p>
            <a:endParaRPr lang="en-US"/>
          </a:p>
          <a:p>
            <a:r>
              <a:rPr lang="en-US"/>
              <a:t>This has not been very long, but because of its variety of uses, has spread wide to now show up everywhere</a:t>
            </a:r>
          </a:p>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7</a:t>
            </a:fld>
            <a:endParaRPr lang="en-US"/>
          </a:p>
        </p:txBody>
      </p:sp>
    </p:spTree>
    <p:extLst>
      <p:ext uri="{BB962C8B-B14F-4D97-AF65-F5344CB8AC3E}">
        <p14:creationId xmlns:p14="http://schemas.microsoft.com/office/powerpoint/2010/main" val="1998280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8</a:t>
            </a:fld>
            <a:endParaRPr lang="en-US"/>
          </a:p>
        </p:txBody>
      </p:sp>
    </p:spTree>
    <p:extLst>
      <p:ext uri="{BB962C8B-B14F-4D97-AF65-F5344CB8AC3E}">
        <p14:creationId xmlns:p14="http://schemas.microsoft.com/office/powerpoint/2010/main" val="211369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PFAS are made up of chains of carbon atoms with numerous bonds to fluorine. Whether they are long chain or short-chain, the carbon fluorine bond is known to be one of the strongest in chemistry.</a:t>
            </a:r>
          </a:p>
          <a:p>
            <a:r>
              <a:rPr lang="en-US"/>
              <a:t>This causes problems, as they are very difficult to destroy once produced. </a:t>
            </a:r>
          </a:p>
          <a:p>
            <a:r>
              <a:rPr lang="en-US"/>
              <a:t>These substances are known to bioaccumulate, meaning that they can build up inside of our bodies, worsening health effects as they do so. </a:t>
            </a:r>
          </a:p>
          <a:p>
            <a:r>
              <a:rPr lang="en-US"/>
              <a:t>PFAS are believed to be present in the blood of most Americans according to the CDC</a:t>
            </a:r>
          </a:p>
          <a:p>
            <a:r>
              <a:rPr lang="en-US"/>
              <a:t>Health effects of PFAS exposure vary</a:t>
            </a:r>
          </a:p>
          <a:p>
            <a:endParaRPr lang="en-US"/>
          </a:p>
        </p:txBody>
      </p:sp>
      <p:sp>
        <p:nvSpPr>
          <p:cNvPr id="4" name="Slide Number Placeholder 3"/>
          <p:cNvSpPr>
            <a:spLocks noGrp="1"/>
          </p:cNvSpPr>
          <p:nvPr>
            <p:ph type="sldNum" sz="quarter" idx="5"/>
          </p:nvPr>
        </p:nvSpPr>
        <p:spPr/>
        <p:txBody>
          <a:bodyPr/>
          <a:lstStyle/>
          <a:p>
            <a:fld id="{E56C3C15-593A-4358-8ACC-EC0AA5D8857E}" type="slidenum">
              <a:rPr lang="en-US" smtClean="0"/>
              <a:t>9</a:t>
            </a:fld>
            <a:endParaRPr lang="en-US"/>
          </a:p>
        </p:txBody>
      </p:sp>
    </p:spTree>
    <p:extLst>
      <p:ext uri="{BB962C8B-B14F-4D97-AF65-F5344CB8AC3E}">
        <p14:creationId xmlns:p14="http://schemas.microsoft.com/office/powerpoint/2010/main" val="406909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E1DA-56DD-0A80-DABE-F8DB94EA02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F3ABFF-FD83-9D80-1227-BB6471ACE8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D2393A-1E23-8C20-4D13-9C47F44B9881}"/>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a:extLst>
              <a:ext uri="{FF2B5EF4-FFF2-40B4-BE49-F238E27FC236}">
                <a16:creationId xmlns:a16="http://schemas.microsoft.com/office/drawing/2014/main" id="{009DE940-E9C6-6AE8-5C4A-0F14DCA6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04854-98F1-ABC5-6701-56D41FE1AA36}"/>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311040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F465-43E6-1232-B08F-84981C5ED9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2CE16B-96CA-786C-F5B4-5D67A4EDE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6060B-79E6-9D9E-0874-9B457300B574}"/>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a:extLst>
              <a:ext uri="{FF2B5EF4-FFF2-40B4-BE49-F238E27FC236}">
                <a16:creationId xmlns:a16="http://schemas.microsoft.com/office/drawing/2014/main" id="{097F2795-F1EF-4552-5443-3CF64F2FE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D7B9A-F912-C629-BE3B-164B65C79B84}"/>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300382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DCFF7-93DE-B5E8-38B9-C75DBAE8BC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2AC7A3-A1D2-350F-C38E-9C74F8686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0B32B-5B66-ED92-291E-24AC79DF45AC}"/>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a:extLst>
              <a:ext uri="{FF2B5EF4-FFF2-40B4-BE49-F238E27FC236}">
                <a16:creationId xmlns:a16="http://schemas.microsoft.com/office/drawing/2014/main" id="{58EC4FB0-ECB6-208D-060A-7975BD48F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7560B-9A8D-3598-0224-EBE643F09919}"/>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58770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9FC404F2-7D6E-4504-BEDE-E88FDADEAF0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1710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404F2-7D6E-4504-BEDE-E88FDADEAF0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3915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404F2-7D6E-4504-BEDE-E88FDADEAF0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9791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EE837D-A7AA-46E7-8393-6D67A90EE7DF}"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404F2-7D6E-4504-BEDE-E88FDADEAF0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1760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EE837D-A7AA-46E7-8393-6D67A90EE7DF}"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C404F2-7D6E-4504-BEDE-E88FDADEAF0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7504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EE837D-A7AA-46E7-8393-6D67A90EE7DF}"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C404F2-7D6E-4504-BEDE-E88FDADEAF0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5018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E837D-A7AA-46E7-8393-6D67A90EE7DF}"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1921126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EE837D-A7AA-46E7-8393-6D67A90EE7DF}"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404F2-7D6E-4504-BEDE-E88FDADEAF0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161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0D97-1C97-ABC0-FC41-DA142E5B0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0CED0-6B87-D7D1-EF22-9D4CF4D6B3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F5BE3-CB6F-5DA8-0E43-3571C506A6A6}"/>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a:extLst>
              <a:ext uri="{FF2B5EF4-FFF2-40B4-BE49-F238E27FC236}">
                <a16:creationId xmlns:a16="http://schemas.microsoft.com/office/drawing/2014/main" id="{AFFBFAF4-5390-4DE5-695E-44F7685D1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71EA2-D6A3-F1BD-ECE7-D8BC94873AB7}"/>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775711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FEE837D-A7AA-46E7-8393-6D67A90EE7DF}" type="datetimeFigureOut">
              <a:rPr lang="en-US" smtClean="0"/>
              <a:t>1/29/2025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9FC404F2-7D6E-4504-BEDE-E88FDADEAF0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9685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404F2-7D6E-4504-BEDE-E88FDADEAF0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5608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404F2-7D6E-4504-BEDE-E88FDADEAF0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815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5206-830B-B42B-7DB7-F4A25E3321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E71B88-AA9F-F143-4DE4-36B2B04EBB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D4C563-E4DF-25FC-DBD0-1EDD5282701D}"/>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5" name="Footer Placeholder 4">
            <a:extLst>
              <a:ext uri="{FF2B5EF4-FFF2-40B4-BE49-F238E27FC236}">
                <a16:creationId xmlns:a16="http://schemas.microsoft.com/office/drawing/2014/main" id="{E37FF67B-7D41-2393-4F7B-0C829253A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48473-8A88-F924-BBA3-E6E680140AA5}"/>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329833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10CC-8FC0-646E-9366-3178BAB3D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075AD2-7E5B-4DFA-1D1B-71C7AC0A4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548F09-C647-97DA-4A76-833A4DFDA3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A946C5-D319-5CBB-7B51-0BAF57E31401}"/>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6" name="Footer Placeholder 5">
            <a:extLst>
              <a:ext uri="{FF2B5EF4-FFF2-40B4-BE49-F238E27FC236}">
                <a16:creationId xmlns:a16="http://schemas.microsoft.com/office/drawing/2014/main" id="{A19E4439-BF64-CE87-79E0-1D930A616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50CA1-E141-D581-80CD-2E2D567EB787}"/>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123453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C386-5E5A-8B90-D594-DDB1ED123D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76860-2506-CF0D-1792-0AAAD808BE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621886-7F78-8855-0C9B-2F1BB2E89D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4BAF51-669A-80AB-5733-771E2B8E32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930AD1-819D-A88B-0EFF-CF2482A0E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25B54-6062-5125-FDD1-A9A911C45BBD}"/>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8" name="Footer Placeholder 7">
            <a:extLst>
              <a:ext uri="{FF2B5EF4-FFF2-40B4-BE49-F238E27FC236}">
                <a16:creationId xmlns:a16="http://schemas.microsoft.com/office/drawing/2014/main" id="{017ADAD5-36A3-7171-CDAC-EDD0B05D3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CB3D13-B4E0-FDF6-4897-EAAECD412C63}"/>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53210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6EF3-79EB-1675-F93F-D4A331AA4F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C597A3-349B-D125-8FA8-B1C9D3B4D920}"/>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4" name="Footer Placeholder 3">
            <a:extLst>
              <a:ext uri="{FF2B5EF4-FFF2-40B4-BE49-F238E27FC236}">
                <a16:creationId xmlns:a16="http://schemas.microsoft.com/office/drawing/2014/main" id="{04D0C6FD-16BC-F845-8A68-C5302C3331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5A1C67-EAC6-8883-DB24-2500B058D9EA}"/>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195181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736CD0-EF47-E431-6950-42017A03AABC}"/>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3" name="Footer Placeholder 2">
            <a:extLst>
              <a:ext uri="{FF2B5EF4-FFF2-40B4-BE49-F238E27FC236}">
                <a16:creationId xmlns:a16="http://schemas.microsoft.com/office/drawing/2014/main" id="{E58D8042-9710-A1EB-C44C-1AA443B26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9314AF-DB15-BA20-644F-9B9B358E05EE}"/>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3846262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8580C-D327-204A-B6DB-64A4C6A7B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6BFB72-4F93-1130-8C07-A831F1FB56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DC2D87-B1B5-56CE-8BFA-F3BBEEF40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99696-BE1F-CACE-4041-6F1F23FCA31F}"/>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6" name="Footer Placeholder 5">
            <a:extLst>
              <a:ext uri="{FF2B5EF4-FFF2-40B4-BE49-F238E27FC236}">
                <a16:creationId xmlns:a16="http://schemas.microsoft.com/office/drawing/2014/main" id="{5866BDDE-9DCF-D169-34DC-E4F206DAC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1ECF44-389B-D539-9480-EF9348C176CE}"/>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292397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75FF-AD84-F27B-F9B8-8A5199203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6E014C-CA51-96A4-0115-887C0518C5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B9669D-1296-75E5-9E0A-4B7CC0E80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37749-F522-B72E-EAE1-43C007BD97E6}"/>
              </a:ext>
            </a:extLst>
          </p:cNvPr>
          <p:cNvSpPr>
            <a:spLocks noGrp="1"/>
          </p:cNvSpPr>
          <p:nvPr>
            <p:ph type="dt" sz="half" idx="10"/>
          </p:nvPr>
        </p:nvSpPr>
        <p:spPr/>
        <p:txBody>
          <a:bodyPr/>
          <a:lstStyle/>
          <a:p>
            <a:fld id="{BFEE837D-A7AA-46E7-8393-6D67A90EE7DF}" type="datetimeFigureOut">
              <a:rPr lang="en-US" smtClean="0"/>
              <a:t>1/29/2025</a:t>
            </a:fld>
            <a:endParaRPr lang="en-US"/>
          </a:p>
        </p:txBody>
      </p:sp>
      <p:sp>
        <p:nvSpPr>
          <p:cNvPr id="6" name="Footer Placeholder 5">
            <a:extLst>
              <a:ext uri="{FF2B5EF4-FFF2-40B4-BE49-F238E27FC236}">
                <a16:creationId xmlns:a16="http://schemas.microsoft.com/office/drawing/2014/main" id="{52E2E70E-6648-2886-888C-ADE8E9A9A5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E3234-548B-FF65-1E57-795055740E45}"/>
              </a:ext>
            </a:extLst>
          </p:cNvPr>
          <p:cNvSpPr>
            <a:spLocks noGrp="1"/>
          </p:cNvSpPr>
          <p:nvPr>
            <p:ph type="sldNum" sz="quarter" idx="12"/>
          </p:nvPr>
        </p:nvSpPr>
        <p:spPr/>
        <p:txBody>
          <a:bodyPr/>
          <a:lstStyle/>
          <a:p>
            <a:fld id="{9FC404F2-7D6E-4504-BEDE-E88FDADEAF02}" type="slidenum">
              <a:rPr lang="en-US" smtClean="0"/>
              <a:t>‹#›</a:t>
            </a:fld>
            <a:endParaRPr lang="en-US"/>
          </a:p>
        </p:txBody>
      </p:sp>
    </p:spTree>
    <p:extLst>
      <p:ext uri="{BB962C8B-B14F-4D97-AF65-F5344CB8AC3E}">
        <p14:creationId xmlns:p14="http://schemas.microsoft.com/office/powerpoint/2010/main" val="14832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7517A6-E2FA-2D4E-8D50-F022705CBB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C3EBE-0125-B34C-D8E0-75FBE0D74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4383F-FABD-B626-AE6D-F28A9BF3DA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EE837D-A7AA-46E7-8393-6D67A90EE7DF}" type="datetimeFigureOut">
              <a:rPr lang="en-US" smtClean="0"/>
              <a:t>1/29/2025</a:t>
            </a:fld>
            <a:endParaRPr lang="en-US"/>
          </a:p>
        </p:txBody>
      </p:sp>
      <p:sp>
        <p:nvSpPr>
          <p:cNvPr id="5" name="Footer Placeholder 4">
            <a:extLst>
              <a:ext uri="{FF2B5EF4-FFF2-40B4-BE49-F238E27FC236}">
                <a16:creationId xmlns:a16="http://schemas.microsoft.com/office/drawing/2014/main" id="{B4E3DB1F-1AF6-74FB-0BAF-CF99A23DDA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ADFE675-4292-7023-5F1C-0AEC6A169A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C404F2-7D6E-4504-BEDE-E88FDADEAF02}" type="slidenum">
              <a:rPr lang="en-US" smtClean="0"/>
              <a:t>‹#›</a:t>
            </a:fld>
            <a:endParaRPr lang="en-US"/>
          </a:p>
        </p:txBody>
      </p:sp>
    </p:spTree>
    <p:extLst>
      <p:ext uri="{BB962C8B-B14F-4D97-AF65-F5344CB8AC3E}">
        <p14:creationId xmlns:p14="http://schemas.microsoft.com/office/powerpoint/2010/main" val="2528197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FEE837D-A7AA-46E7-8393-6D67A90EE7DF}" type="datetimeFigureOut">
              <a:rPr lang="en-US" smtClean="0"/>
              <a:t>1/29/2025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FC404F2-7D6E-4504-BEDE-E88FDADEAF02}"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724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18/10/relationships/comments" Target="../comments/modernComment_10A_A562D278.xml"/><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9.png"/><Relationship Id="rId7" Type="http://schemas.openxmlformats.org/officeDocument/2006/relationships/diagramColors" Target="../diagrams/colors9.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hyperlink" Target="https://acrobat.adobe.com/id/urn:aaid:sc:VA6C2:a89ded35-1e15-4fa4-a701-e779f37e0b37" TargetMode="External"/><Relationship Id="rId4" Type="http://schemas.openxmlformats.org/officeDocument/2006/relationships/diagramData" Target="../diagrams/data9.xml"/><Relationship Id="rId9" Type="http://schemas.openxmlformats.org/officeDocument/2006/relationships/hyperlink" Target="https://www.deq.ok.gov/wp-content/uploads/land-division/Drinking-Water-PFAS-SOP.pdf" TargetMode="Externa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0_529694A0.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1_241059C.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F_B01FD6AD.xm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1.xml"/><Relationship Id="rId3" Type="http://schemas.microsoft.com/office/2018/10/relationships/comments" Target="../comments/modernComment_116_1678D7A2.xml"/><Relationship Id="rId7" Type="http://schemas.openxmlformats.org/officeDocument/2006/relationships/diagramQuickStyle" Target="../diagrams/quickStyle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8.png"/><Relationship Id="rId9" Type="http://schemas.microsoft.com/office/2007/relationships/diagramDrawing" Target="../diagrams/drawing11.xml"/></Relationships>
</file>

<file path=ppt/slides/_rels/slide2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9.png"/><Relationship Id="rId7" Type="http://schemas.openxmlformats.org/officeDocument/2006/relationships/diagramColors" Target="../diagrams/colors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hyperlink" Target="https://doi.org/10.3390/ma11040560" TargetMode="External"/><Relationship Id="rId4" Type="http://schemas.openxmlformats.org/officeDocument/2006/relationships/diagramData" Target="../diagrams/data12.xml"/><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3.xml"/><Relationship Id="rId3" Type="http://schemas.microsoft.com/office/2018/10/relationships/comments" Target="../comments/modernComment_128_7A5DD610.xml"/><Relationship Id="rId7" Type="http://schemas.openxmlformats.org/officeDocument/2006/relationships/diagramQuickStyle" Target="../diagrams/quickStyle1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31.jpeg"/><Relationship Id="rId9" Type="http://schemas.microsoft.com/office/2007/relationships/diagramDrawing" Target="../diagrams/drawing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3AA59-5E79-A287-DC44-5D81F539BDC2}"/>
              </a:ext>
            </a:extLst>
          </p:cNvPr>
          <p:cNvSpPr>
            <a:spLocks noGrp="1"/>
          </p:cNvSpPr>
          <p:nvPr>
            <p:ph type="ctrTitle"/>
          </p:nvPr>
        </p:nvSpPr>
        <p:spPr>
          <a:xfrm>
            <a:off x="5297762" y="640080"/>
            <a:ext cx="6251110" cy="3566160"/>
          </a:xfrm>
        </p:spPr>
        <p:txBody>
          <a:bodyPr anchor="b">
            <a:normAutofit/>
          </a:bodyPr>
          <a:lstStyle/>
          <a:p>
            <a:pPr algn="l"/>
            <a:r>
              <a:rPr lang="en-US" sz="5400" b="1"/>
              <a:t>EPA’s New PFAS Drinking Water Regulation</a:t>
            </a:r>
          </a:p>
        </p:txBody>
      </p:sp>
      <p:sp>
        <p:nvSpPr>
          <p:cNvPr id="3" name="Subtitle 2">
            <a:extLst>
              <a:ext uri="{FF2B5EF4-FFF2-40B4-BE49-F238E27FC236}">
                <a16:creationId xmlns:a16="http://schemas.microsoft.com/office/drawing/2014/main" id="{E24B6750-6C5B-0E82-6392-944ED1D61931}"/>
              </a:ext>
            </a:extLst>
          </p:cNvPr>
          <p:cNvSpPr>
            <a:spLocks noGrp="1"/>
          </p:cNvSpPr>
          <p:nvPr>
            <p:ph type="subTitle" idx="1"/>
          </p:nvPr>
        </p:nvSpPr>
        <p:spPr>
          <a:xfrm>
            <a:off x="5297760" y="4636008"/>
            <a:ext cx="6251111" cy="1572768"/>
          </a:xfrm>
        </p:spPr>
        <p:txBody>
          <a:bodyPr>
            <a:normAutofit/>
          </a:bodyPr>
          <a:lstStyle/>
          <a:p>
            <a:pPr algn="l"/>
            <a:r>
              <a:rPr lang="en-US" b="1"/>
              <a:t>Path to Compliance</a:t>
            </a:r>
          </a:p>
        </p:txBody>
      </p:sp>
      <p:pic>
        <p:nvPicPr>
          <p:cNvPr id="5" name="Picture 4" descr="Glass of water with bubbles">
            <a:extLst>
              <a:ext uri="{FF2B5EF4-FFF2-40B4-BE49-F238E27FC236}">
                <a16:creationId xmlns:a16="http://schemas.microsoft.com/office/drawing/2014/main" id="{ABD8BC12-D202-AE49-50B7-4DFA4DB5075C}"/>
              </a:ext>
            </a:extLst>
          </p:cNvPr>
          <p:cNvPicPr>
            <a:picLocks noChangeAspect="1"/>
          </p:cNvPicPr>
          <p:nvPr/>
        </p:nvPicPr>
        <p:blipFill>
          <a:blip r:embed="rId3">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5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2F107F-331B-CA5B-7CD9-0E5E7AF9E08F}"/>
              </a:ext>
            </a:extLst>
          </p:cNvPr>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Health Effects</a:t>
            </a:r>
          </a:p>
        </p:txBody>
      </p:sp>
      <p:graphicFrame>
        <p:nvGraphicFramePr>
          <p:cNvPr id="8" name="Content Placeholder 4">
            <a:extLst>
              <a:ext uri="{FF2B5EF4-FFF2-40B4-BE49-F238E27FC236}">
                <a16:creationId xmlns:a16="http://schemas.microsoft.com/office/drawing/2014/main" id="{229F4C91-BCD5-F63B-0A0A-7692C4CD88D1}"/>
              </a:ext>
            </a:extLst>
          </p:cNvPr>
          <p:cNvGraphicFramePr>
            <a:graphicFrameLocks noGrp="1"/>
          </p:cNvGraphicFramePr>
          <p:nvPr>
            <p:ph idx="1"/>
            <p:extLst>
              <p:ext uri="{D42A27DB-BD31-4B8C-83A1-F6EECF244321}">
                <p14:modId xmlns:p14="http://schemas.microsoft.com/office/powerpoint/2010/main" val="37388127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4181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7" name="Rectangle 16">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9217B68-1E9A-1D03-DAF4-CB702134E091}"/>
              </a:ext>
            </a:extLst>
          </p:cNvPr>
          <p:cNvSpPr>
            <a:spLocks noGrp="1"/>
          </p:cNvSpPr>
          <p:nvPr>
            <p:ph type="title"/>
          </p:nvPr>
        </p:nvSpPr>
        <p:spPr>
          <a:xfrm>
            <a:off x="1371598" y="319314"/>
            <a:ext cx="9477377" cy="1030515"/>
          </a:xfrm>
        </p:spPr>
        <p:txBody>
          <a:bodyPr anchor="ctr">
            <a:normAutofit/>
          </a:bodyPr>
          <a:lstStyle/>
          <a:p>
            <a:r>
              <a:rPr lang="en-US" sz="4000" b="1">
                <a:solidFill>
                  <a:srgbClr val="FFFFFF"/>
                </a:solidFill>
              </a:rPr>
              <a:t>Occurrence in Oklahoma </a:t>
            </a:r>
          </a:p>
        </p:txBody>
      </p:sp>
      <p:pic>
        <p:nvPicPr>
          <p:cNvPr id="9" name="Picture 8">
            <a:extLst>
              <a:ext uri="{FF2B5EF4-FFF2-40B4-BE49-F238E27FC236}">
                <a16:creationId xmlns:a16="http://schemas.microsoft.com/office/drawing/2014/main" id="{2160BD14-D50C-6724-927C-1402D31F8069}"/>
              </a:ext>
            </a:extLst>
          </p:cNvPr>
          <p:cNvPicPr>
            <a:picLocks noChangeAspect="1"/>
          </p:cNvPicPr>
          <p:nvPr/>
        </p:nvPicPr>
        <p:blipFill>
          <a:blip r:embed="rId3"/>
          <a:stretch>
            <a:fillRect/>
          </a:stretch>
        </p:blipFill>
        <p:spPr>
          <a:xfrm>
            <a:off x="1371598" y="1669143"/>
            <a:ext cx="9729896" cy="4779398"/>
          </a:xfrm>
          <a:prstGeom prst="rect">
            <a:avLst/>
          </a:prstGeom>
        </p:spPr>
      </p:pic>
      <p:pic>
        <p:nvPicPr>
          <p:cNvPr id="7" name="Picture 6">
            <a:extLst>
              <a:ext uri="{FF2B5EF4-FFF2-40B4-BE49-F238E27FC236}">
                <a16:creationId xmlns:a16="http://schemas.microsoft.com/office/drawing/2014/main" id="{23FA7D11-CBA6-6EDA-251B-4DCA22D20A42}"/>
              </a:ext>
            </a:extLst>
          </p:cNvPr>
          <p:cNvPicPr>
            <a:picLocks noChangeAspect="1"/>
          </p:cNvPicPr>
          <p:nvPr/>
        </p:nvPicPr>
        <p:blipFill>
          <a:blip r:embed="rId4"/>
          <a:stretch>
            <a:fillRect/>
          </a:stretch>
        </p:blipFill>
        <p:spPr>
          <a:xfrm>
            <a:off x="1371598" y="4830483"/>
            <a:ext cx="3182648" cy="1215192"/>
          </a:xfrm>
          <a:prstGeom prst="rect">
            <a:avLst/>
          </a:prstGeom>
        </p:spPr>
      </p:pic>
    </p:spTree>
    <p:extLst>
      <p:ext uri="{BB962C8B-B14F-4D97-AF65-F5344CB8AC3E}">
        <p14:creationId xmlns:p14="http://schemas.microsoft.com/office/powerpoint/2010/main" val="108415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94686CEA-FCCB-27D2-633A-9D5BAF961A76}"/>
              </a:ext>
            </a:extLst>
          </p:cNvPr>
          <p:cNvSpPr>
            <a:spLocks noGrp="1"/>
          </p:cNvSpPr>
          <p:nvPr>
            <p:ph type="title"/>
          </p:nvPr>
        </p:nvSpPr>
        <p:spPr>
          <a:xfrm>
            <a:off x="466730" y="1598246"/>
            <a:ext cx="4554659" cy="5034817"/>
          </a:xfrm>
        </p:spPr>
        <p:txBody>
          <a:bodyPr vert="horz" lIns="91440" tIns="45720" rIns="91440" bIns="45720" rtlCol="0" anchor="t">
            <a:normAutofit/>
          </a:bodyPr>
          <a:lstStyle/>
          <a:p>
            <a:r>
              <a:rPr lang="en-US" sz="8000" b="1" kern="1200">
                <a:solidFill>
                  <a:srgbClr val="FFFFFF"/>
                </a:solidFill>
                <a:latin typeface="+mj-lt"/>
                <a:ea typeface="+mj-ea"/>
                <a:cs typeface="+mj-cs"/>
              </a:rPr>
              <a:t>Final PFAS Rule</a:t>
            </a:r>
          </a:p>
        </p:txBody>
      </p:sp>
      <p:sp>
        <p:nvSpPr>
          <p:cNvPr id="4" name="Text Placeholder 3">
            <a:extLst>
              <a:ext uri="{FF2B5EF4-FFF2-40B4-BE49-F238E27FC236}">
                <a16:creationId xmlns:a16="http://schemas.microsoft.com/office/drawing/2014/main" id="{BDD55BB6-AEDD-2E7A-7235-C84A14399436}"/>
              </a:ext>
            </a:extLst>
          </p:cNvPr>
          <p:cNvSpPr>
            <a:spLocks noGrp="1"/>
          </p:cNvSpPr>
          <p:nvPr>
            <p:ph type="body" idx="1"/>
          </p:nvPr>
        </p:nvSpPr>
        <p:spPr>
          <a:xfrm>
            <a:off x="5792994" y="1590840"/>
            <a:ext cx="5010506" cy="5007531"/>
          </a:xfrm>
        </p:spPr>
        <p:txBody>
          <a:bodyPr vert="horz" lIns="91440" tIns="45720" rIns="91440" bIns="45720" rtlCol="0">
            <a:normAutofit/>
          </a:bodyPr>
          <a:lstStyle/>
          <a:p>
            <a:r>
              <a:rPr lang="en-US" sz="4400" b="1" kern="1200">
                <a:solidFill>
                  <a:srgbClr val="FFFFFF"/>
                </a:solidFill>
                <a:latin typeface="+mn-lt"/>
                <a:ea typeface="+mn-ea"/>
                <a:cs typeface="+mn-cs"/>
              </a:rPr>
              <a:t>Who is required to comply with the rule and what are you required to do?</a:t>
            </a:r>
          </a:p>
        </p:txBody>
      </p:sp>
      <p:cxnSp>
        <p:nvCxnSpPr>
          <p:cNvPr id="11" name="Straight Connector 1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3"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3128" y="1731109"/>
            <a:ext cx="13903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5"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1908" y="1956458"/>
            <a:ext cx="91138"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7"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7588" y="2177021"/>
            <a:ext cx="127714"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34380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6C9C1-2240-5442-E2F7-3CCAA0553E2B}"/>
              </a:ext>
            </a:extLst>
          </p:cNvPr>
          <p:cNvSpPr>
            <a:spLocks noGrp="1"/>
          </p:cNvSpPr>
          <p:nvPr>
            <p:ph type="title"/>
          </p:nvPr>
        </p:nvSpPr>
        <p:spPr>
          <a:xfrm>
            <a:off x="1383564" y="348865"/>
            <a:ext cx="9718111" cy="1576446"/>
          </a:xfrm>
        </p:spPr>
        <p:txBody>
          <a:bodyPr anchor="ctr">
            <a:normAutofit/>
          </a:bodyPr>
          <a:lstStyle/>
          <a:p>
            <a:r>
              <a:rPr lang="en-US" sz="4000" b="1">
                <a:solidFill>
                  <a:srgbClr val="FFFFFF"/>
                </a:solidFill>
              </a:rPr>
              <a:t>Who does the PFAS rule apply to?</a:t>
            </a:r>
          </a:p>
        </p:txBody>
      </p:sp>
      <p:graphicFrame>
        <p:nvGraphicFramePr>
          <p:cNvPr id="8" name="Content Placeholder 4">
            <a:extLst>
              <a:ext uri="{FF2B5EF4-FFF2-40B4-BE49-F238E27FC236}">
                <a16:creationId xmlns:a16="http://schemas.microsoft.com/office/drawing/2014/main" id="{2ABEAACE-F64E-5AAB-E06C-69754F3B93EC}"/>
              </a:ext>
            </a:extLst>
          </p:cNvPr>
          <p:cNvGraphicFramePr>
            <a:graphicFrameLocks noGrp="1"/>
          </p:cNvGraphicFramePr>
          <p:nvPr>
            <p:ph idx="1"/>
            <p:extLst>
              <p:ext uri="{D42A27DB-BD31-4B8C-83A1-F6EECF244321}">
                <p14:modId xmlns:p14="http://schemas.microsoft.com/office/powerpoint/2010/main" val="75968755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234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011F6-B964-933A-A470-EBCE907A6873}"/>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Important Compliance Dates</a:t>
            </a:r>
          </a:p>
        </p:txBody>
      </p:sp>
      <p:graphicFrame>
        <p:nvGraphicFramePr>
          <p:cNvPr id="30" name="Content Placeholder 5">
            <a:extLst>
              <a:ext uri="{FF2B5EF4-FFF2-40B4-BE49-F238E27FC236}">
                <a16:creationId xmlns:a16="http://schemas.microsoft.com/office/drawing/2014/main" id="{F5621779-68BD-6F65-537B-337C3732FAC4}"/>
              </a:ext>
            </a:extLst>
          </p:cNvPr>
          <p:cNvGraphicFramePr>
            <a:graphicFrameLocks noGrp="1"/>
          </p:cNvGraphicFramePr>
          <p:nvPr>
            <p:ph idx="1"/>
            <p:extLst>
              <p:ext uri="{D42A27DB-BD31-4B8C-83A1-F6EECF244321}">
                <p14:modId xmlns:p14="http://schemas.microsoft.com/office/powerpoint/2010/main" val="263168520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471704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AB0D763-5216-55ED-28A7-218486AEB4A6}"/>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b="1" kern="1200">
                <a:solidFill>
                  <a:schemeClr val="tx1"/>
                </a:solidFill>
                <a:latin typeface="+mj-lt"/>
                <a:ea typeface="+mj-ea"/>
                <a:cs typeface="+mj-cs"/>
              </a:rPr>
              <a:t>Monitoring Requirements</a:t>
            </a:r>
          </a:p>
        </p:txBody>
      </p:sp>
      <p:sp>
        <p:nvSpPr>
          <p:cNvPr id="4" name="Text Placeholder 3">
            <a:extLst>
              <a:ext uri="{FF2B5EF4-FFF2-40B4-BE49-F238E27FC236}">
                <a16:creationId xmlns:a16="http://schemas.microsoft.com/office/drawing/2014/main" id="{0977F678-E3FF-BC56-D59D-ACF08B743E78}"/>
              </a:ext>
            </a:extLst>
          </p:cNvPr>
          <p:cNvSpPr>
            <a:spLocks noGrp="1"/>
          </p:cNvSpPr>
          <p:nvPr>
            <p:ph type="body" idx="1"/>
          </p:nvPr>
        </p:nvSpPr>
        <p:spPr>
          <a:xfrm>
            <a:off x="987688" y="1553518"/>
            <a:ext cx="9910295" cy="1281733"/>
          </a:xfrm>
        </p:spPr>
        <p:txBody>
          <a:bodyPr vert="horz" lIns="91440" tIns="45720" rIns="91440" bIns="45720" rtlCol="0" anchor="b">
            <a:normAutofit/>
          </a:bodyPr>
          <a:lstStyle/>
          <a:p>
            <a:r>
              <a:rPr lang="en-US" b="1" kern="1200">
                <a:solidFill>
                  <a:schemeClr val="tx1"/>
                </a:solidFill>
                <a:latin typeface="+mn-lt"/>
                <a:ea typeface="+mn-ea"/>
                <a:cs typeface="+mn-cs"/>
              </a:rPr>
              <a:t>How Often and Where to sample</a:t>
            </a:r>
          </a:p>
        </p:txBody>
      </p:sp>
      <p:sp>
        <p:nvSpPr>
          <p:cNvPr id="17" name="Rectangle 16">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89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A7858-F564-5BF5-064E-D495DA011B0A}"/>
              </a:ext>
            </a:extLst>
          </p:cNvPr>
          <p:cNvSpPr>
            <a:spLocks noGrp="1"/>
          </p:cNvSpPr>
          <p:nvPr>
            <p:ph type="title"/>
          </p:nvPr>
        </p:nvSpPr>
        <p:spPr>
          <a:xfrm>
            <a:off x="838201" y="300580"/>
            <a:ext cx="9829800" cy="1089529"/>
          </a:xfrm>
        </p:spPr>
        <p:txBody>
          <a:bodyPr>
            <a:normAutofit/>
          </a:bodyPr>
          <a:lstStyle/>
          <a:p>
            <a:r>
              <a:rPr lang="en-US" sz="3600" b="1">
                <a:solidFill>
                  <a:srgbClr val="FFFFFF"/>
                </a:solidFill>
              </a:rPr>
              <a:t>Sample Locations</a:t>
            </a:r>
          </a:p>
        </p:txBody>
      </p:sp>
      <p:sp>
        <p:nvSpPr>
          <p:cNvPr id="13"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7"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10" name="Content Placeholder 4">
            <a:extLst>
              <a:ext uri="{FF2B5EF4-FFF2-40B4-BE49-F238E27FC236}">
                <a16:creationId xmlns:a16="http://schemas.microsoft.com/office/drawing/2014/main" id="{7891A75B-2A1E-1881-4783-B5C355C4FF07}"/>
              </a:ext>
            </a:extLst>
          </p:cNvPr>
          <p:cNvGraphicFramePr>
            <a:graphicFrameLocks noGrp="1"/>
          </p:cNvGraphicFramePr>
          <p:nvPr>
            <p:ph idx="1"/>
            <p:extLst>
              <p:ext uri="{D42A27DB-BD31-4B8C-83A1-F6EECF244321}">
                <p14:modId xmlns:p14="http://schemas.microsoft.com/office/powerpoint/2010/main" val="2497515798"/>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8002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2AE983-3833-22BA-7A2A-F51F11A54488}"/>
              </a:ext>
            </a:extLst>
          </p:cNvPr>
          <p:cNvSpPr>
            <a:spLocks noGrp="1"/>
          </p:cNvSpPr>
          <p:nvPr>
            <p:ph type="title"/>
          </p:nvPr>
        </p:nvSpPr>
        <p:spPr>
          <a:xfrm>
            <a:off x="419503" y="1090178"/>
            <a:ext cx="6268770" cy="1536192"/>
          </a:xfrm>
        </p:spPr>
        <p:txBody>
          <a:bodyPr vert="horz" lIns="91440" tIns="45720" rIns="91440" bIns="45720" rtlCol="0" anchor="b">
            <a:normAutofit/>
          </a:bodyPr>
          <a:lstStyle/>
          <a:p>
            <a:r>
              <a:rPr lang="en-US" sz="5200" b="1" kern="1200">
                <a:solidFill>
                  <a:schemeClr val="tx1"/>
                </a:solidFill>
                <a:latin typeface="+mj-lt"/>
                <a:ea typeface="+mj-ea"/>
                <a:cs typeface="+mj-cs"/>
              </a:rPr>
              <a:t>Sampling Best Practices</a:t>
            </a:r>
          </a:p>
        </p:txBody>
      </p:sp>
      <p:sp>
        <p:nvSpPr>
          <p:cNvPr id="129" name="Rectangle 128">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0" name="Rectangle 129">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F3AA5514-4498-62CC-8BF0-DCAF0D97A92C}"/>
              </a:ext>
            </a:extLst>
          </p:cNvPr>
          <p:cNvPicPr>
            <a:picLocks noChangeAspect="1"/>
          </p:cNvPicPr>
          <p:nvPr/>
        </p:nvPicPr>
        <p:blipFill>
          <a:blip r:embed="rId3"/>
          <a:stretch>
            <a:fillRect/>
          </a:stretch>
        </p:blipFill>
        <p:spPr>
          <a:xfrm>
            <a:off x="331195" y="3537368"/>
            <a:ext cx="4100513" cy="2737092"/>
          </a:xfrm>
          <a:prstGeom prst="rect">
            <a:avLst/>
          </a:prstGeom>
        </p:spPr>
      </p:pic>
      <p:graphicFrame>
        <p:nvGraphicFramePr>
          <p:cNvPr id="40" name="Content Placeholder 3">
            <a:extLst>
              <a:ext uri="{FF2B5EF4-FFF2-40B4-BE49-F238E27FC236}">
                <a16:creationId xmlns:a16="http://schemas.microsoft.com/office/drawing/2014/main" id="{A9420A47-D250-DD87-3D14-C59909885A1D}"/>
              </a:ext>
            </a:extLst>
          </p:cNvPr>
          <p:cNvGraphicFramePr>
            <a:graphicFrameLocks noGrp="1"/>
          </p:cNvGraphicFramePr>
          <p:nvPr>
            <p:ph sz="half" idx="2"/>
            <p:extLst>
              <p:ext uri="{D42A27DB-BD31-4B8C-83A1-F6EECF244321}">
                <p14:modId xmlns:p14="http://schemas.microsoft.com/office/powerpoint/2010/main" val="2033410643"/>
              </p:ext>
            </p:extLst>
          </p:nvPr>
        </p:nvGraphicFramePr>
        <p:xfrm>
          <a:off x="4681429" y="494834"/>
          <a:ext cx="7179376" cy="4552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DD87EEA-9E64-6096-A5EC-16BB4F4CD7A6}"/>
              </a:ext>
            </a:extLst>
          </p:cNvPr>
          <p:cNvSpPr txBox="1"/>
          <p:nvPr/>
        </p:nvSpPr>
        <p:spPr>
          <a:xfrm>
            <a:off x="4681429" y="5193437"/>
            <a:ext cx="7179376" cy="646331"/>
          </a:xfrm>
          <a:prstGeom prst="rect">
            <a:avLst/>
          </a:prstGeom>
          <a:noFill/>
        </p:spPr>
        <p:txBody>
          <a:bodyPr wrap="square" rtlCol="0">
            <a:spAutoFit/>
          </a:bodyPr>
          <a:lstStyle/>
          <a:p>
            <a:r>
              <a:rPr lang="en-US" sz="1800" b="0" i="0" u="sng">
                <a:solidFill>
                  <a:srgbClr val="00B459"/>
                </a:solidFill>
                <a:effectLst/>
                <a:latin typeface="Open Sans" panose="020B0606030504020204" pitchFamily="34" charset="0"/>
                <a:hlinkClick r:id="rId9"/>
              </a:rPr>
              <a:t>DEQ Drinking Water PFAS Sampling SOP</a:t>
            </a:r>
            <a:endParaRPr lang="en-US" sz="1800" b="0" i="0">
              <a:solidFill>
                <a:srgbClr val="242424"/>
              </a:solidFill>
              <a:effectLst/>
              <a:latin typeface="Aptos" panose="020B0004020202020204" pitchFamily="34" charset="0"/>
            </a:endParaRPr>
          </a:p>
          <a:p>
            <a:r>
              <a:rPr lang="en-US">
                <a:hlinkClick r:id="rId10"/>
              </a:rPr>
              <a:t>State Environmental Lab Services Sampling Instructions</a:t>
            </a:r>
            <a:endParaRPr lang="en-US"/>
          </a:p>
        </p:txBody>
      </p:sp>
    </p:spTree>
    <p:extLst>
      <p:ext uri="{BB962C8B-B14F-4D97-AF65-F5344CB8AC3E}">
        <p14:creationId xmlns:p14="http://schemas.microsoft.com/office/powerpoint/2010/main" val="1187046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E06CA-6021-4D7B-589F-8A94F8F0A221}"/>
              </a:ext>
            </a:extLst>
          </p:cNvPr>
          <p:cNvSpPr>
            <a:spLocks noGrp="1"/>
          </p:cNvSpPr>
          <p:nvPr>
            <p:ph type="title"/>
          </p:nvPr>
        </p:nvSpPr>
        <p:spPr>
          <a:xfrm>
            <a:off x="793662" y="386930"/>
            <a:ext cx="10066122" cy="1298448"/>
          </a:xfrm>
          <a:solidFill>
            <a:schemeClr val="tx2">
              <a:lumMod val="50000"/>
              <a:lumOff val="50000"/>
            </a:schemeClr>
          </a:solidFill>
        </p:spPr>
        <p:txBody>
          <a:bodyPr vert="horz" lIns="91440" tIns="45720" rIns="91440" bIns="45720" rtlCol="0" anchor="b">
            <a:normAutofit/>
          </a:bodyPr>
          <a:lstStyle/>
          <a:p>
            <a:r>
              <a:rPr lang="en-US" sz="4800" b="1" kern="1200">
                <a:solidFill>
                  <a:schemeClr val="tx1"/>
                </a:solidFill>
                <a:latin typeface="+mj-lt"/>
                <a:ea typeface="+mj-ea"/>
                <a:cs typeface="+mj-cs"/>
              </a:rPr>
              <a:t>Initial Monitoring Frequency</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41246F-9429-A4B9-CD93-70CC3B1DB469}"/>
              </a:ext>
            </a:extLst>
          </p:cNvPr>
          <p:cNvSpPr txBox="1"/>
          <p:nvPr/>
        </p:nvSpPr>
        <p:spPr>
          <a:xfrm>
            <a:off x="793661" y="2599509"/>
            <a:ext cx="4530898" cy="3639450"/>
          </a:xfrm>
          <a:prstGeom prst="rect">
            <a:avLst/>
          </a:prstGeom>
          <a:solidFill>
            <a:schemeClr val="tx2">
              <a:lumMod val="25000"/>
              <a:lumOff val="75000"/>
            </a:schemeClr>
          </a:solidFill>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400" b="1"/>
              <a:t>Initial monitoring frequency will depend on source water type and population. </a:t>
            </a:r>
          </a:p>
          <a:p>
            <a:pPr marL="285750" indent="-228600">
              <a:lnSpc>
                <a:spcPct val="90000"/>
              </a:lnSpc>
              <a:spcAft>
                <a:spcPts val="600"/>
              </a:spcAft>
              <a:buFont typeface="Arial" panose="020B0604020202020204" pitchFamily="34" charset="0"/>
              <a:buChar char="•"/>
            </a:pPr>
            <a:endParaRPr lang="en-US" sz="2400" b="1"/>
          </a:p>
          <a:p>
            <a:pPr marL="285750" indent="-228600">
              <a:lnSpc>
                <a:spcPct val="90000"/>
              </a:lnSpc>
              <a:spcAft>
                <a:spcPts val="600"/>
              </a:spcAft>
              <a:buFont typeface="Arial" panose="020B0604020202020204" pitchFamily="34" charset="0"/>
              <a:buChar char="•"/>
            </a:pPr>
            <a:r>
              <a:rPr lang="en-US" sz="2400" b="1"/>
              <a:t>Initial monitoring must be complete by April of 2027. </a:t>
            </a:r>
          </a:p>
        </p:txBody>
      </p:sp>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282774C6-26FF-F014-B820-50A2C76AFEAA}"/>
              </a:ext>
            </a:extLst>
          </p:cNvPr>
          <p:cNvGraphicFramePr>
            <a:graphicFrameLocks noGrp="1"/>
          </p:cNvGraphicFramePr>
          <p:nvPr>
            <p:extLst>
              <p:ext uri="{D42A27DB-BD31-4B8C-83A1-F6EECF244321}">
                <p14:modId xmlns:p14="http://schemas.microsoft.com/office/powerpoint/2010/main" val="1601526498"/>
              </p:ext>
            </p:extLst>
          </p:nvPr>
        </p:nvGraphicFramePr>
        <p:xfrm>
          <a:off x="5514975" y="2599509"/>
          <a:ext cx="5546835" cy="3201812"/>
        </p:xfrm>
        <a:graphic>
          <a:graphicData uri="http://schemas.openxmlformats.org/drawingml/2006/table">
            <a:tbl>
              <a:tblPr firstRow="1" firstCol="1" bandRow="1"/>
              <a:tblGrid>
                <a:gridCol w="1457613">
                  <a:extLst>
                    <a:ext uri="{9D8B030D-6E8A-4147-A177-3AD203B41FA5}">
                      <a16:colId xmlns:a16="http://schemas.microsoft.com/office/drawing/2014/main" val="407898052"/>
                    </a:ext>
                  </a:extLst>
                </a:gridCol>
                <a:gridCol w="1221570">
                  <a:extLst>
                    <a:ext uri="{9D8B030D-6E8A-4147-A177-3AD203B41FA5}">
                      <a16:colId xmlns:a16="http://schemas.microsoft.com/office/drawing/2014/main" val="1824553683"/>
                    </a:ext>
                  </a:extLst>
                </a:gridCol>
                <a:gridCol w="1433826">
                  <a:extLst>
                    <a:ext uri="{9D8B030D-6E8A-4147-A177-3AD203B41FA5}">
                      <a16:colId xmlns:a16="http://schemas.microsoft.com/office/drawing/2014/main" val="164330066"/>
                    </a:ext>
                  </a:extLst>
                </a:gridCol>
                <a:gridCol w="1433826">
                  <a:extLst>
                    <a:ext uri="{9D8B030D-6E8A-4147-A177-3AD203B41FA5}">
                      <a16:colId xmlns:a16="http://schemas.microsoft.com/office/drawing/2014/main" val="4175684245"/>
                    </a:ext>
                  </a:extLst>
                </a:gridCol>
              </a:tblGrid>
              <a:tr h="854092">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System Type</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Surface Water Systems</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Groundwater Systems</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Groundwater Systems</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7818869"/>
                  </a:ext>
                </a:extLst>
              </a:tr>
              <a:tr h="305893">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Population</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All Pops</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&gt;10,000</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≤10,000</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866055"/>
                  </a:ext>
                </a:extLst>
              </a:tr>
              <a:tr h="1128191">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Samples required</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4 quarterly samples 2-4 months apart</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4 quarterly samples 2-4 months apart</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2 samples within 12 months 5-7 months apart</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1835540"/>
                  </a:ext>
                </a:extLst>
              </a:tr>
              <a:tr h="854092">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Total samples for initial monitoring</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4</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4</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800" b="1">
                          <a:solidFill>
                            <a:schemeClr val="tx2">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2</a:t>
                      </a:r>
                    </a:p>
                  </a:txBody>
                  <a:tcPr marL="73396" marR="733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5421320"/>
                  </a:ext>
                </a:extLst>
              </a:tr>
            </a:tbl>
          </a:graphicData>
        </a:graphic>
      </p:graphicFrame>
    </p:spTree>
    <p:extLst>
      <p:ext uri="{BB962C8B-B14F-4D97-AF65-F5344CB8AC3E}">
        <p14:creationId xmlns:p14="http://schemas.microsoft.com/office/powerpoint/2010/main" val="138560016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E5D05-8C33-3F55-30E9-FDD0D739920A}"/>
              </a:ext>
            </a:extLst>
          </p:cNvPr>
          <p:cNvSpPr>
            <a:spLocks noGrp="1"/>
          </p:cNvSpPr>
          <p:nvPr>
            <p:ph type="title"/>
          </p:nvPr>
        </p:nvSpPr>
        <p:spPr>
          <a:xfrm>
            <a:off x="902676" y="0"/>
            <a:ext cx="10515600" cy="1325563"/>
          </a:xfrm>
        </p:spPr>
        <p:txBody>
          <a:bodyPr/>
          <a:lstStyle/>
          <a:p>
            <a:r>
              <a:rPr lang="en-US" b="1"/>
              <a:t>Ongoing Compliance Monitoring</a:t>
            </a:r>
          </a:p>
        </p:txBody>
      </p:sp>
      <p:sp>
        <p:nvSpPr>
          <p:cNvPr id="3" name="TextBox 2">
            <a:extLst>
              <a:ext uri="{FF2B5EF4-FFF2-40B4-BE49-F238E27FC236}">
                <a16:creationId xmlns:a16="http://schemas.microsoft.com/office/drawing/2014/main" id="{4A124974-8FDB-E4BB-8596-D3C8ECABBF17}"/>
              </a:ext>
            </a:extLst>
          </p:cNvPr>
          <p:cNvSpPr txBox="1"/>
          <p:nvPr/>
        </p:nvSpPr>
        <p:spPr>
          <a:xfrm>
            <a:off x="945963" y="1099336"/>
            <a:ext cx="10109030"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a:t>In 2027 ongoing compliance monitoring will begin and monitoring violations will be issued for those that fail to monitor.</a:t>
            </a:r>
          </a:p>
          <a:p>
            <a:pPr marL="285750" indent="-285750">
              <a:buFont typeface="Arial" panose="020B0604020202020204" pitchFamily="34" charset="0"/>
              <a:buChar char="•"/>
            </a:pPr>
            <a:endParaRPr lang="en-US" sz="2400" b="1"/>
          </a:p>
          <a:p>
            <a:pPr marL="285750" indent="-285750">
              <a:buFont typeface="Arial" panose="020B0604020202020204" pitchFamily="34" charset="0"/>
              <a:buChar char="•"/>
            </a:pPr>
            <a:r>
              <a:rPr lang="en-US" sz="2400" b="1"/>
              <a:t>The ongoing compliance monitoring frequency will be based on previous results.</a:t>
            </a:r>
          </a:p>
          <a:p>
            <a:pPr marL="285750" indent="-285750">
              <a:buFont typeface="Arial" panose="020B0604020202020204" pitchFamily="34" charset="0"/>
              <a:buChar char="•"/>
            </a:pPr>
            <a:endParaRPr lang="en-US" sz="2400" b="1"/>
          </a:p>
          <a:p>
            <a:pPr marL="285750" indent="-285750">
              <a:buFont typeface="Arial" panose="020B0604020202020204" pitchFamily="34" charset="0"/>
              <a:buChar char="•"/>
            </a:pPr>
            <a:r>
              <a:rPr lang="en-US" sz="2400" b="1"/>
              <a:t>The trigger level is ½ the MCL for each contaminant.</a:t>
            </a:r>
          </a:p>
        </p:txBody>
      </p:sp>
      <p:graphicFrame>
        <p:nvGraphicFramePr>
          <p:cNvPr id="4" name="Table 3">
            <a:extLst>
              <a:ext uri="{FF2B5EF4-FFF2-40B4-BE49-F238E27FC236}">
                <a16:creationId xmlns:a16="http://schemas.microsoft.com/office/drawing/2014/main" id="{398E2895-2A30-EF09-1552-DE3B63EBAC12}"/>
              </a:ext>
            </a:extLst>
          </p:cNvPr>
          <p:cNvGraphicFramePr>
            <a:graphicFrameLocks noGrp="1"/>
          </p:cNvGraphicFramePr>
          <p:nvPr>
            <p:extLst>
              <p:ext uri="{D42A27DB-BD31-4B8C-83A1-F6EECF244321}">
                <p14:modId xmlns:p14="http://schemas.microsoft.com/office/powerpoint/2010/main" val="562926932"/>
              </p:ext>
            </p:extLst>
          </p:nvPr>
        </p:nvGraphicFramePr>
        <p:xfrm>
          <a:off x="945963" y="3909461"/>
          <a:ext cx="8937776" cy="2658622"/>
        </p:xfrm>
        <a:graphic>
          <a:graphicData uri="http://schemas.openxmlformats.org/drawingml/2006/table">
            <a:tbl>
              <a:tblPr firstRow="1" bandRow="1">
                <a:tableStyleId>{5C22544A-7EE6-4342-B048-85BDC9FD1C3A}</a:tableStyleId>
              </a:tblPr>
              <a:tblGrid>
                <a:gridCol w="4468888">
                  <a:extLst>
                    <a:ext uri="{9D8B030D-6E8A-4147-A177-3AD203B41FA5}">
                      <a16:colId xmlns:a16="http://schemas.microsoft.com/office/drawing/2014/main" val="3508513012"/>
                    </a:ext>
                  </a:extLst>
                </a:gridCol>
                <a:gridCol w="4468888">
                  <a:extLst>
                    <a:ext uri="{9D8B030D-6E8A-4147-A177-3AD203B41FA5}">
                      <a16:colId xmlns:a16="http://schemas.microsoft.com/office/drawing/2014/main" val="296010574"/>
                    </a:ext>
                  </a:extLst>
                </a:gridCol>
              </a:tblGrid>
              <a:tr h="513963">
                <a:tc>
                  <a:txBody>
                    <a:bodyPr/>
                    <a:lstStyle/>
                    <a:p>
                      <a:pPr algn="ctr"/>
                      <a:r>
                        <a:rPr lang="en-US" b="1"/>
                        <a:t>Result</a:t>
                      </a:r>
                    </a:p>
                  </a:txBody>
                  <a:tcPr/>
                </a:tc>
                <a:tc>
                  <a:txBody>
                    <a:bodyPr/>
                    <a:lstStyle/>
                    <a:p>
                      <a:pPr algn="ctr"/>
                      <a:r>
                        <a:rPr lang="en-US" b="1"/>
                        <a:t>Frequency of sampling</a:t>
                      </a:r>
                    </a:p>
                  </a:txBody>
                  <a:tcPr/>
                </a:tc>
                <a:extLst>
                  <a:ext uri="{0D108BD9-81ED-4DB2-BD59-A6C34878D82A}">
                    <a16:rowId xmlns:a16="http://schemas.microsoft.com/office/drawing/2014/main" val="2121526633"/>
                  </a:ext>
                </a:extLst>
              </a:tr>
              <a:tr h="716296">
                <a:tc>
                  <a:txBody>
                    <a:bodyPr/>
                    <a:lstStyle/>
                    <a:p>
                      <a:pPr algn="ctr"/>
                      <a:r>
                        <a:rPr lang="en-US" b="1"/>
                        <a:t>Result ≥MCL</a:t>
                      </a:r>
                    </a:p>
                  </a:txBody>
                  <a:tcPr/>
                </a:tc>
                <a:tc>
                  <a:txBody>
                    <a:bodyPr/>
                    <a:lstStyle/>
                    <a:p>
                      <a:pPr algn="ctr"/>
                      <a:r>
                        <a:rPr lang="en-US" b="1"/>
                        <a:t>Quarterly for RAA calculation</a:t>
                      </a:r>
                    </a:p>
                  </a:txBody>
                  <a:tcPr/>
                </a:tc>
                <a:extLst>
                  <a:ext uri="{0D108BD9-81ED-4DB2-BD59-A6C34878D82A}">
                    <a16:rowId xmlns:a16="http://schemas.microsoft.com/office/drawing/2014/main" val="2913498369"/>
                  </a:ext>
                </a:extLst>
              </a:tr>
              <a:tr h="513963">
                <a:tc>
                  <a:txBody>
                    <a:bodyPr/>
                    <a:lstStyle/>
                    <a:p>
                      <a:pPr algn="ctr"/>
                      <a:r>
                        <a:rPr lang="en-US" b="1"/>
                        <a:t>Results &lt;MCL but ≥ trigger level</a:t>
                      </a:r>
                    </a:p>
                  </a:txBody>
                  <a:tcPr/>
                </a:tc>
                <a:tc>
                  <a:txBody>
                    <a:bodyPr/>
                    <a:lstStyle/>
                    <a:p>
                      <a:pPr algn="ctr"/>
                      <a:r>
                        <a:rPr lang="en-US" b="1"/>
                        <a:t>At least 4 quarterly samples then annual monitoring after determined reliably and consistently below the MCL</a:t>
                      </a:r>
                    </a:p>
                  </a:txBody>
                  <a:tcPr/>
                </a:tc>
                <a:extLst>
                  <a:ext uri="{0D108BD9-81ED-4DB2-BD59-A6C34878D82A}">
                    <a16:rowId xmlns:a16="http://schemas.microsoft.com/office/drawing/2014/main" val="595976510"/>
                  </a:ext>
                </a:extLst>
              </a:tr>
              <a:tr h="513963">
                <a:tc>
                  <a:txBody>
                    <a:bodyPr/>
                    <a:lstStyle/>
                    <a:p>
                      <a:pPr algn="ctr"/>
                      <a:r>
                        <a:rPr lang="en-US" b="1"/>
                        <a:t>Result &lt; trigger level</a:t>
                      </a:r>
                    </a:p>
                  </a:txBody>
                  <a:tcPr/>
                </a:tc>
                <a:tc>
                  <a:txBody>
                    <a:bodyPr/>
                    <a:lstStyle/>
                    <a:p>
                      <a:pPr algn="ctr"/>
                      <a:r>
                        <a:rPr lang="en-US" b="1"/>
                        <a:t>Every 3 years</a:t>
                      </a:r>
                    </a:p>
                  </a:txBody>
                  <a:tcPr/>
                </a:tc>
                <a:extLst>
                  <a:ext uri="{0D108BD9-81ED-4DB2-BD59-A6C34878D82A}">
                    <a16:rowId xmlns:a16="http://schemas.microsoft.com/office/drawing/2014/main" val="3127599578"/>
                  </a:ext>
                </a:extLst>
              </a:tr>
            </a:tbl>
          </a:graphicData>
        </a:graphic>
      </p:graphicFrame>
    </p:spTree>
    <p:extLst>
      <p:ext uri="{BB962C8B-B14F-4D97-AF65-F5344CB8AC3E}">
        <p14:creationId xmlns:p14="http://schemas.microsoft.com/office/powerpoint/2010/main" val="3781570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81A7-D933-B0CB-0D78-EF55ABC2F8AF}"/>
              </a:ext>
            </a:extLst>
          </p:cNvPr>
          <p:cNvSpPr>
            <a:spLocks noGrp="1"/>
          </p:cNvSpPr>
          <p:nvPr>
            <p:ph type="title"/>
          </p:nvPr>
        </p:nvSpPr>
        <p:spPr>
          <a:xfrm>
            <a:off x="838200" y="235817"/>
            <a:ext cx="10515600" cy="1023118"/>
          </a:xfrm>
        </p:spPr>
        <p:txBody>
          <a:bodyPr/>
          <a:lstStyle/>
          <a:p>
            <a:r>
              <a:rPr lang="en-US" b="1"/>
              <a:t>Outline</a:t>
            </a:r>
          </a:p>
        </p:txBody>
      </p:sp>
      <p:graphicFrame>
        <p:nvGraphicFramePr>
          <p:cNvPr id="4" name="Diagram 3">
            <a:extLst>
              <a:ext uri="{FF2B5EF4-FFF2-40B4-BE49-F238E27FC236}">
                <a16:creationId xmlns:a16="http://schemas.microsoft.com/office/drawing/2014/main" id="{F4CA2D1D-98F4-6B2F-44A9-C8DD2B0BC2B2}"/>
              </a:ext>
            </a:extLst>
          </p:cNvPr>
          <p:cNvGraphicFramePr/>
          <p:nvPr>
            <p:extLst>
              <p:ext uri="{D42A27DB-BD31-4B8C-83A1-F6EECF244321}">
                <p14:modId xmlns:p14="http://schemas.microsoft.com/office/powerpoint/2010/main" val="1501937868"/>
              </p:ext>
            </p:extLst>
          </p:nvPr>
        </p:nvGraphicFramePr>
        <p:xfrm>
          <a:off x="725055" y="1101916"/>
          <a:ext cx="1074189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1897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C9E799-BD65-B764-28B7-857537FC3D3C}"/>
              </a:ext>
            </a:extLst>
          </p:cNvPr>
          <p:cNvSpPr>
            <a:spLocks noGrp="1"/>
          </p:cNvSpPr>
          <p:nvPr>
            <p:ph type="title"/>
          </p:nvPr>
        </p:nvSpPr>
        <p:spPr>
          <a:xfrm>
            <a:off x="793662" y="386930"/>
            <a:ext cx="10066122" cy="1298448"/>
          </a:xfrm>
        </p:spPr>
        <p:txBody>
          <a:bodyPr anchor="b">
            <a:normAutofit/>
          </a:bodyPr>
          <a:lstStyle/>
          <a:p>
            <a:r>
              <a:rPr lang="en-US" b="1"/>
              <a:t>Certified Laboratories and Sampling Costs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34DAEC-0D18-9A64-04A0-1F6F4FE402B9}"/>
              </a:ext>
            </a:extLst>
          </p:cNvPr>
          <p:cNvSpPr/>
          <p:nvPr/>
        </p:nvSpPr>
        <p:spPr>
          <a:xfrm>
            <a:off x="690316" y="2474911"/>
            <a:ext cx="4483809" cy="36686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07A7D3-2FE6-FE19-27A4-34926762B41D}"/>
              </a:ext>
            </a:extLst>
          </p:cNvPr>
          <p:cNvSpPr>
            <a:spLocks noGrp="1"/>
          </p:cNvSpPr>
          <p:nvPr>
            <p:ph idx="1"/>
          </p:nvPr>
        </p:nvSpPr>
        <p:spPr>
          <a:xfrm>
            <a:off x="793661" y="2599509"/>
            <a:ext cx="4530898" cy="3639450"/>
          </a:xfrm>
          <a:solidFill>
            <a:schemeClr val="tx2">
              <a:lumMod val="25000"/>
              <a:lumOff val="75000"/>
            </a:schemeClr>
          </a:solidFill>
        </p:spPr>
        <p:txBody>
          <a:bodyPr anchor="ctr">
            <a:normAutofit/>
          </a:bodyPr>
          <a:lstStyle/>
          <a:p>
            <a:r>
              <a:rPr lang="en-US" sz="2000" b="1"/>
              <a:t>State Environmental Lab Services</a:t>
            </a:r>
          </a:p>
          <a:p>
            <a:pPr lvl="1"/>
            <a:r>
              <a:rPr lang="en-US" sz="2000" b="1"/>
              <a:t>$250 per sample</a:t>
            </a:r>
          </a:p>
          <a:p>
            <a:r>
              <a:rPr lang="en-US" sz="2000" b="1"/>
              <a:t>Accurate Labs</a:t>
            </a:r>
          </a:p>
          <a:p>
            <a:pPr lvl="1"/>
            <a:r>
              <a:rPr lang="en-US" sz="2000" b="1"/>
              <a:t>$420 per sample</a:t>
            </a:r>
          </a:p>
          <a:p>
            <a:pPr lvl="1"/>
            <a:r>
              <a:rPr lang="en-US" sz="2000" b="1"/>
              <a:t>Field blanks = additional $420</a:t>
            </a:r>
          </a:p>
        </p:txBody>
      </p:sp>
      <p:sp>
        <p:nvSpPr>
          <p:cNvPr id="6" name="Rectangle 5">
            <a:extLst>
              <a:ext uri="{FF2B5EF4-FFF2-40B4-BE49-F238E27FC236}">
                <a16:creationId xmlns:a16="http://schemas.microsoft.com/office/drawing/2014/main" id="{19DD9EDC-354A-5915-773E-5A3C7D1498B8}"/>
              </a:ext>
            </a:extLst>
          </p:cNvPr>
          <p:cNvSpPr/>
          <p:nvPr/>
        </p:nvSpPr>
        <p:spPr>
          <a:xfrm>
            <a:off x="5684704" y="3205909"/>
            <a:ext cx="5508433" cy="21703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red rectangle with black text&#10;&#10;Description automatically generated">
            <a:extLst>
              <a:ext uri="{FF2B5EF4-FFF2-40B4-BE49-F238E27FC236}">
                <a16:creationId xmlns:a16="http://schemas.microsoft.com/office/drawing/2014/main" id="{D3D05098-5D31-B4F0-697A-DB7BBE85061C}"/>
              </a:ext>
            </a:extLst>
          </p:cNvPr>
          <p:cNvPicPr>
            <a:picLocks noChangeAspect="1"/>
          </p:cNvPicPr>
          <p:nvPr/>
        </p:nvPicPr>
        <p:blipFill>
          <a:blip r:embed="rId3"/>
          <a:stretch>
            <a:fillRect/>
          </a:stretch>
        </p:blipFill>
        <p:spPr>
          <a:xfrm>
            <a:off x="5911532" y="3440079"/>
            <a:ext cx="5150277" cy="1802596"/>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864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B460B-DEF3-0D8C-B64B-49C5B0649EEF}"/>
              </a:ext>
            </a:extLst>
          </p:cNvPr>
          <p:cNvSpPr>
            <a:spLocks noGrp="1"/>
          </p:cNvSpPr>
          <p:nvPr>
            <p:ph type="title"/>
          </p:nvPr>
        </p:nvSpPr>
        <p:spPr>
          <a:xfrm>
            <a:off x="294251" y="1636213"/>
            <a:ext cx="5181297" cy="2387600"/>
          </a:xfrm>
          <a:solidFill>
            <a:schemeClr val="tx2">
              <a:lumMod val="25000"/>
              <a:lumOff val="75000"/>
            </a:schemeClr>
          </a:solidFill>
        </p:spPr>
        <p:txBody>
          <a:bodyPr vert="horz" lIns="91440" tIns="45720" rIns="91440" bIns="45720" rtlCol="0" anchor="t">
            <a:normAutofit/>
          </a:bodyPr>
          <a:lstStyle/>
          <a:p>
            <a:r>
              <a:rPr lang="en-US" sz="5400" b="1" kern="1200">
                <a:solidFill>
                  <a:schemeClr val="tx1"/>
                </a:solidFill>
                <a:latin typeface="+mj-lt"/>
                <a:ea typeface="+mj-ea"/>
                <a:cs typeface="+mj-cs"/>
              </a:rPr>
              <a:t>MCLs and MCLGs</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C2CCB7F6-2788-3706-5E85-931DB37F05E1}"/>
              </a:ext>
            </a:extLst>
          </p:cNvPr>
          <p:cNvGraphicFramePr>
            <a:graphicFrameLocks noGrp="1"/>
          </p:cNvGraphicFramePr>
          <p:nvPr>
            <p:extLst>
              <p:ext uri="{D42A27DB-BD31-4B8C-83A1-F6EECF244321}">
                <p14:modId xmlns:p14="http://schemas.microsoft.com/office/powerpoint/2010/main" val="3951347244"/>
              </p:ext>
            </p:extLst>
          </p:nvPr>
        </p:nvGraphicFramePr>
        <p:xfrm>
          <a:off x="5922492" y="786875"/>
          <a:ext cx="5536003" cy="5508319"/>
        </p:xfrm>
        <a:graphic>
          <a:graphicData uri="http://schemas.openxmlformats.org/drawingml/2006/table">
            <a:tbl>
              <a:tblPr firstRow="1" bandRow="1">
                <a:tableStyleId>{69012ECD-51FC-41F1-AA8D-1B2483CD663E}</a:tableStyleId>
              </a:tblPr>
              <a:tblGrid>
                <a:gridCol w="2254788">
                  <a:extLst>
                    <a:ext uri="{9D8B030D-6E8A-4147-A177-3AD203B41FA5}">
                      <a16:colId xmlns:a16="http://schemas.microsoft.com/office/drawing/2014/main" val="1346124022"/>
                    </a:ext>
                  </a:extLst>
                </a:gridCol>
                <a:gridCol w="1838930">
                  <a:extLst>
                    <a:ext uri="{9D8B030D-6E8A-4147-A177-3AD203B41FA5}">
                      <a16:colId xmlns:a16="http://schemas.microsoft.com/office/drawing/2014/main" val="2035318915"/>
                    </a:ext>
                  </a:extLst>
                </a:gridCol>
                <a:gridCol w="1442285">
                  <a:extLst>
                    <a:ext uri="{9D8B030D-6E8A-4147-A177-3AD203B41FA5}">
                      <a16:colId xmlns:a16="http://schemas.microsoft.com/office/drawing/2014/main" val="883491980"/>
                    </a:ext>
                  </a:extLst>
                </a:gridCol>
              </a:tblGrid>
              <a:tr h="1033801">
                <a:tc>
                  <a:txBody>
                    <a:bodyPr/>
                    <a:lstStyle/>
                    <a:p>
                      <a:pPr marL="0" marR="0">
                        <a:lnSpc>
                          <a:spcPct val="107000"/>
                        </a:lnSpc>
                        <a:spcBef>
                          <a:spcPts val="0"/>
                        </a:spcBef>
                        <a:spcAft>
                          <a:spcPts val="0"/>
                        </a:spcAft>
                      </a:pPr>
                      <a:r>
                        <a:rPr lang="en-US" sz="1600" b="1">
                          <a:solidFill>
                            <a:schemeClr val="bg2"/>
                          </a:solidFill>
                          <a:effectLst/>
                        </a:rPr>
                        <a:t>Chemical </a:t>
                      </a:r>
                      <a:endParaRPr lang="en-US" sz="16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chemeClr val="bg2"/>
                          </a:solidFill>
                          <a:effectLst/>
                        </a:rPr>
                        <a:t>Maximum Contaminant Level Goal (MCLG) </a:t>
                      </a:r>
                      <a:endParaRPr lang="en-US" sz="16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chemeClr val="bg2"/>
                          </a:solidFill>
                          <a:effectLst/>
                        </a:rPr>
                        <a:t>Maximum Contaminant Level (MCL) </a:t>
                      </a:r>
                      <a:endParaRPr lang="en-US" sz="16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extLst>
                  <a:ext uri="{0D108BD9-81ED-4DB2-BD59-A6C34878D82A}">
                    <a16:rowId xmlns:a16="http://schemas.microsoft.com/office/drawing/2014/main" val="3458779777"/>
                  </a:ext>
                </a:extLst>
              </a:tr>
              <a:tr h="272574">
                <a:tc>
                  <a:txBody>
                    <a:bodyPr/>
                    <a:lstStyle/>
                    <a:p>
                      <a:pPr marL="0" marR="0">
                        <a:lnSpc>
                          <a:spcPct val="107000"/>
                        </a:lnSpc>
                        <a:spcBef>
                          <a:spcPts val="0"/>
                        </a:spcBef>
                        <a:spcAft>
                          <a:spcPts val="0"/>
                        </a:spcAft>
                      </a:pPr>
                      <a:r>
                        <a:rPr lang="en-US" sz="1600" b="1">
                          <a:solidFill>
                            <a:srgbClr val="000000"/>
                          </a:solidFill>
                          <a:effectLst/>
                        </a:rPr>
                        <a:t>PFOA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0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4.0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extLst>
                  <a:ext uri="{0D108BD9-81ED-4DB2-BD59-A6C34878D82A}">
                    <a16:rowId xmlns:a16="http://schemas.microsoft.com/office/drawing/2014/main" val="3506038359"/>
                  </a:ext>
                </a:extLst>
              </a:tr>
              <a:tr h="272574">
                <a:tc>
                  <a:txBody>
                    <a:bodyPr/>
                    <a:lstStyle/>
                    <a:p>
                      <a:pPr marL="0" marR="0">
                        <a:lnSpc>
                          <a:spcPct val="107000"/>
                        </a:lnSpc>
                        <a:spcBef>
                          <a:spcPts val="0"/>
                        </a:spcBef>
                        <a:spcAft>
                          <a:spcPts val="0"/>
                        </a:spcAft>
                      </a:pPr>
                      <a:r>
                        <a:rPr lang="en-US" sz="1600" b="1">
                          <a:solidFill>
                            <a:srgbClr val="000000"/>
                          </a:solidFill>
                          <a:effectLst/>
                        </a:rPr>
                        <a:t>PFOS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0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4.0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extLst>
                  <a:ext uri="{0D108BD9-81ED-4DB2-BD59-A6C34878D82A}">
                    <a16:rowId xmlns:a16="http://schemas.microsoft.com/office/drawing/2014/main" val="4015352099"/>
                  </a:ext>
                </a:extLst>
              </a:tr>
              <a:tr h="272574">
                <a:tc>
                  <a:txBody>
                    <a:bodyPr/>
                    <a:lstStyle/>
                    <a:p>
                      <a:pPr marL="0" marR="0">
                        <a:lnSpc>
                          <a:spcPct val="107000"/>
                        </a:lnSpc>
                        <a:spcBef>
                          <a:spcPts val="0"/>
                        </a:spcBef>
                        <a:spcAft>
                          <a:spcPts val="0"/>
                        </a:spcAft>
                      </a:pPr>
                      <a:r>
                        <a:rPr lang="en-US" sz="1600" b="1">
                          <a:solidFill>
                            <a:srgbClr val="000000"/>
                          </a:solidFill>
                          <a:effectLst/>
                        </a:rPr>
                        <a:t>PFNA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10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10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extLst>
                  <a:ext uri="{0D108BD9-81ED-4DB2-BD59-A6C34878D82A}">
                    <a16:rowId xmlns:a16="http://schemas.microsoft.com/office/drawing/2014/main" val="2839240323"/>
                  </a:ext>
                </a:extLst>
              </a:tr>
              <a:tr h="272574">
                <a:tc>
                  <a:txBody>
                    <a:bodyPr/>
                    <a:lstStyle/>
                    <a:p>
                      <a:pPr marL="0" marR="0">
                        <a:lnSpc>
                          <a:spcPct val="107000"/>
                        </a:lnSpc>
                        <a:spcBef>
                          <a:spcPts val="0"/>
                        </a:spcBef>
                        <a:spcAft>
                          <a:spcPts val="0"/>
                        </a:spcAft>
                      </a:pPr>
                      <a:r>
                        <a:rPr lang="en-US" sz="1600" b="1">
                          <a:solidFill>
                            <a:srgbClr val="000000"/>
                          </a:solidFill>
                          <a:effectLst/>
                        </a:rPr>
                        <a:t>PFHxS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10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10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extLst>
                  <a:ext uri="{0D108BD9-81ED-4DB2-BD59-A6C34878D82A}">
                    <a16:rowId xmlns:a16="http://schemas.microsoft.com/office/drawing/2014/main" val="3325784050"/>
                  </a:ext>
                </a:extLst>
              </a:tr>
              <a:tr h="526316">
                <a:tc>
                  <a:txBody>
                    <a:bodyPr/>
                    <a:lstStyle/>
                    <a:p>
                      <a:pPr marL="0" marR="0">
                        <a:lnSpc>
                          <a:spcPct val="107000"/>
                        </a:lnSpc>
                        <a:spcBef>
                          <a:spcPts val="0"/>
                        </a:spcBef>
                        <a:spcAft>
                          <a:spcPts val="0"/>
                        </a:spcAft>
                      </a:pPr>
                      <a:r>
                        <a:rPr lang="en-US" sz="1600" b="1">
                          <a:solidFill>
                            <a:srgbClr val="000000"/>
                          </a:solidFill>
                          <a:effectLst/>
                        </a:rPr>
                        <a:t>HFPO-DA (GenX chemicals)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10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10 ppt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extLst>
                  <a:ext uri="{0D108BD9-81ED-4DB2-BD59-A6C34878D82A}">
                    <a16:rowId xmlns:a16="http://schemas.microsoft.com/office/drawing/2014/main" val="3650802755"/>
                  </a:ext>
                </a:extLst>
              </a:tr>
              <a:tr h="780059">
                <a:tc>
                  <a:txBody>
                    <a:bodyPr/>
                    <a:lstStyle/>
                    <a:p>
                      <a:pPr marL="0" marR="0">
                        <a:lnSpc>
                          <a:spcPct val="107000"/>
                        </a:lnSpc>
                        <a:spcBef>
                          <a:spcPts val="0"/>
                        </a:spcBef>
                        <a:spcAft>
                          <a:spcPts val="0"/>
                        </a:spcAft>
                      </a:pPr>
                      <a:r>
                        <a:rPr lang="en-US" sz="1600" b="1">
                          <a:solidFill>
                            <a:srgbClr val="000000"/>
                          </a:solidFill>
                          <a:effectLst/>
                        </a:rPr>
                        <a:t>Mixture of two or more: PFNA, PFHxS, HFPO-DA, and PFBS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Hazard Index of 1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a:txBody>
                    <a:bodyPr/>
                    <a:lstStyle/>
                    <a:p>
                      <a:pPr marL="0" marR="0">
                        <a:lnSpc>
                          <a:spcPct val="107000"/>
                        </a:lnSpc>
                        <a:spcBef>
                          <a:spcPts val="0"/>
                        </a:spcBef>
                        <a:spcAft>
                          <a:spcPts val="0"/>
                        </a:spcAft>
                      </a:pPr>
                      <a:r>
                        <a:rPr lang="en-US" sz="1600" b="1">
                          <a:solidFill>
                            <a:srgbClr val="000000"/>
                          </a:solidFill>
                          <a:effectLst/>
                        </a:rPr>
                        <a:t>Hazard Index of 1 </a:t>
                      </a:r>
                      <a:endPar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extLst>
                  <a:ext uri="{0D108BD9-81ED-4DB2-BD59-A6C34878D82A}">
                    <a16:rowId xmlns:a16="http://schemas.microsoft.com/office/drawing/2014/main" val="4278426963"/>
                  </a:ext>
                </a:extLst>
              </a:tr>
              <a:tr h="1795029">
                <a:tc gridSpan="3">
                  <a:txBody>
                    <a:bodyPr/>
                    <a:lstStyle/>
                    <a:p>
                      <a:pPr marL="0" marR="0">
                        <a:lnSpc>
                          <a:spcPct val="107000"/>
                        </a:lnSpc>
                        <a:spcBef>
                          <a:spcPts val="0"/>
                        </a:spcBef>
                        <a:spcAft>
                          <a:spcPts val="0"/>
                        </a:spcAft>
                      </a:pPr>
                      <a:r>
                        <a:rPr lang="en-US" sz="1600" b="1" dirty="0">
                          <a:solidFill>
                            <a:srgbClr val="000000"/>
                          </a:solidFill>
                          <a:effectLst/>
                        </a:rPr>
                        <a:t>Maximum Contaminant Level Goal (MCLG): </a:t>
                      </a:r>
                      <a:r>
                        <a:rPr lang="en-US" sz="1600" b="1" dirty="0">
                          <a:solidFill>
                            <a:srgbClr val="1B1B1B"/>
                          </a:solidFill>
                          <a:effectLst/>
                        </a:rPr>
                        <a:t>The level of a contaminant in drinking water below which there is no known or expected risk to health. MCLGs allow for a margin of safety and are non-enforceable public health goals. </a:t>
                      </a:r>
                    </a:p>
                    <a:p>
                      <a:pPr marL="0" marR="0">
                        <a:lnSpc>
                          <a:spcPct val="107000"/>
                        </a:lnSpc>
                        <a:spcBef>
                          <a:spcPts val="0"/>
                        </a:spcBef>
                        <a:spcAft>
                          <a:spcPts val="0"/>
                        </a:spcAft>
                      </a:pPr>
                      <a:r>
                        <a:rPr lang="en-US" sz="1600" b="1" dirty="0">
                          <a:solidFill>
                            <a:srgbClr val="1B1B1B"/>
                          </a:solidFill>
                          <a:effectLst/>
                        </a:rPr>
                        <a:t>Maximum Contaminant Level (MCL): </a:t>
                      </a:r>
                      <a:r>
                        <a:rPr lang="en-US" sz="1600" b="1" kern="1200" dirty="0">
                          <a:solidFill>
                            <a:schemeClr val="tx1"/>
                          </a:solidFill>
                          <a:effectLst/>
                        </a:rPr>
                        <a:t> The maximum level allowed of a contaminant in water which is delivered to any user of a public water system.</a:t>
                      </a:r>
                      <a:endPar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9291" marR="5929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1240489"/>
                  </a:ext>
                </a:extLst>
              </a:tr>
            </a:tbl>
          </a:graphicData>
        </a:graphic>
      </p:graphicFrame>
    </p:spTree>
    <p:extLst>
      <p:ext uri="{BB962C8B-B14F-4D97-AF65-F5344CB8AC3E}">
        <p14:creationId xmlns:p14="http://schemas.microsoft.com/office/powerpoint/2010/main" val="338193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3593-55B2-E037-3E67-EE5C46CD6A8E}"/>
              </a:ext>
            </a:extLst>
          </p:cNvPr>
          <p:cNvSpPr>
            <a:spLocks noGrp="1"/>
          </p:cNvSpPr>
          <p:nvPr>
            <p:ph type="title"/>
          </p:nvPr>
        </p:nvSpPr>
        <p:spPr>
          <a:xfrm>
            <a:off x="558598" y="197870"/>
            <a:ext cx="5467120" cy="1325563"/>
          </a:xfrm>
          <a:solidFill>
            <a:schemeClr val="tx2">
              <a:lumMod val="50000"/>
              <a:lumOff val="50000"/>
            </a:schemeClr>
          </a:solidFill>
        </p:spPr>
        <p:txBody>
          <a:bodyPr/>
          <a:lstStyle/>
          <a:p>
            <a:r>
              <a:rPr lang="en-US" b="1"/>
              <a:t>The Hazard Index (HI)</a:t>
            </a:r>
          </a:p>
        </p:txBody>
      </p:sp>
      <p:sp>
        <p:nvSpPr>
          <p:cNvPr id="6" name="Content Placeholder 5">
            <a:extLst>
              <a:ext uri="{FF2B5EF4-FFF2-40B4-BE49-F238E27FC236}">
                <a16:creationId xmlns:a16="http://schemas.microsoft.com/office/drawing/2014/main" id="{F6B3D41F-B2F6-ED04-4BB1-B54AAEB0E037}"/>
              </a:ext>
            </a:extLst>
          </p:cNvPr>
          <p:cNvSpPr txBox="1">
            <a:spLocks noGrp="1"/>
          </p:cNvSpPr>
          <p:nvPr>
            <p:ph idx="1"/>
          </p:nvPr>
        </p:nvSpPr>
        <p:spPr>
          <a:xfrm>
            <a:off x="838200" y="1353279"/>
            <a:ext cx="7964055" cy="5018553"/>
          </a:xfrm>
          <a:solidFill>
            <a:schemeClr val="tx2">
              <a:lumMod val="25000"/>
              <a:lumOff val="75000"/>
            </a:schemeClr>
          </a:solidFill>
        </p:spPr>
        <p:txBody>
          <a:bodyPr wrap="square" rtlCol="0">
            <a:spAutoFit/>
          </a:bodyPr>
          <a:lstStyle/>
          <a:p>
            <a:r>
              <a:rPr lang="en-US" sz="2000" b="1"/>
              <a:t>The Hazard Index is a tool that EPA regularly uses to inform risks of chemical mixtures. The Hazard Index considers the different toxicities and additive dose of PFNA, </a:t>
            </a:r>
            <a:r>
              <a:rPr lang="en-US" sz="2000" b="1" err="1"/>
              <a:t>GenX</a:t>
            </a:r>
            <a:r>
              <a:rPr lang="en-US" sz="2000" b="1"/>
              <a:t> Chemicals, </a:t>
            </a:r>
            <a:r>
              <a:rPr lang="en-US" sz="2000" b="1" err="1"/>
              <a:t>PFHxS</a:t>
            </a:r>
            <a:r>
              <a:rPr lang="en-US" sz="2000" b="1"/>
              <a:t>, and PFBS.  </a:t>
            </a:r>
          </a:p>
          <a:p>
            <a:r>
              <a:rPr lang="en-US" sz="2000" b="1"/>
              <a:t>Each of the contaminants in the hazard index has an established health-based value. To calculate the hazard index:</a:t>
            </a:r>
          </a:p>
          <a:p>
            <a:r>
              <a:rPr lang="en-US" sz="2000" b="1"/>
              <a:t>Step 1. Divide the measured concentration of Gen X by its health-based value of 10 ppt.  </a:t>
            </a:r>
          </a:p>
          <a:p>
            <a:r>
              <a:rPr lang="en-US" sz="2000" b="1"/>
              <a:t>Step 2. Divide the measured concentration of PFBS by its health- based value of 2000 ppt.  </a:t>
            </a:r>
          </a:p>
          <a:p>
            <a:r>
              <a:rPr lang="en-US" sz="2000" b="1"/>
              <a:t>Step 3. Divide the measured concentration of PFNA by its health-based value of 10 ppt.  </a:t>
            </a:r>
          </a:p>
          <a:p>
            <a:r>
              <a:rPr lang="en-US" sz="2000" b="1"/>
              <a:t>Step 4. Divide the measured concentration of </a:t>
            </a:r>
            <a:r>
              <a:rPr lang="en-US" sz="2000" b="1" err="1"/>
              <a:t>PFHxS</a:t>
            </a:r>
            <a:r>
              <a:rPr lang="en-US" sz="2000" b="1"/>
              <a:t> by its health-based value of 10 ppt.  </a:t>
            </a:r>
          </a:p>
          <a:p>
            <a:r>
              <a:rPr lang="en-US" sz="2000" b="1"/>
              <a:t>Step 5. Add the ratios from steps 1, 2, 3 and 4 together. </a:t>
            </a:r>
          </a:p>
        </p:txBody>
      </p:sp>
      <p:graphicFrame>
        <p:nvGraphicFramePr>
          <p:cNvPr id="4" name="Table 3">
            <a:extLst>
              <a:ext uri="{FF2B5EF4-FFF2-40B4-BE49-F238E27FC236}">
                <a16:creationId xmlns:a16="http://schemas.microsoft.com/office/drawing/2014/main" id="{4485DB36-AFA8-AD82-11DA-3E93DC5A7235}"/>
              </a:ext>
            </a:extLst>
          </p:cNvPr>
          <p:cNvGraphicFramePr>
            <a:graphicFrameLocks noGrp="1"/>
          </p:cNvGraphicFramePr>
          <p:nvPr>
            <p:extLst>
              <p:ext uri="{D42A27DB-BD31-4B8C-83A1-F6EECF244321}">
                <p14:modId xmlns:p14="http://schemas.microsoft.com/office/powerpoint/2010/main" val="3050261360"/>
              </p:ext>
            </p:extLst>
          </p:nvPr>
        </p:nvGraphicFramePr>
        <p:xfrm>
          <a:off x="9081857" y="1353279"/>
          <a:ext cx="2737281" cy="4025356"/>
        </p:xfrm>
        <a:graphic>
          <a:graphicData uri="http://schemas.openxmlformats.org/drawingml/2006/table">
            <a:tbl>
              <a:tblPr firstRow="1" bandRow="1">
                <a:tableStyleId>{5C22544A-7EE6-4342-B048-85BDC9FD1C3A}</a:tableStyleId>
              </a:tblPr>
              <a:tblGrid>
                <a:gridCol w="1588395">
                  <a:extLst>
                    <a:ext uri="{9D8B030D-6E8A-4147-A177-3AD203B41FA5}">
                      <a16:colId xmlns:a16="http://schemas.microsoft.com/office/drawing/2014/main" val="1953057667"/>
                    </a:ext>
                  </a:extLst>
                </a:gridCol>
                <a:gridCol w="1148886">
                  <a:extLst>
                    <a:ext uri="{9D8B030D-6E8A-4147-A177-3AD203B41FA5}">
                      <a16:colId xmlns:a16="http://schemas.microsoft.com/office/drawing/2014/main" val="831621350"/>
                    </a:ext>
                  </a:extLst>
                </a:gridCol>
              </a:tblGrid>
              <a:tr h="912517">
                <a:tc>
                  <a:txBody>
                    <a:bodyPr/>
                    <a:lstStyle/>
                    <a:p>
                      <a:r>
                        <a:rPr lang="en-US" b="1"/>
                        <a:t>Contaminant </a:t>
                      </a:r>
                    </a:p>
                  </a:txBody>
                  <a:tcPr/>
                </a:tc>
                <a:tc>
                  <a:txBody>
                    <a:bodyPr/>
                    <a:lstStyle/>
                    <a:p>
                      <a:r>
                        <a:rPr lang="en-US" b="1"/>
                        <a:t>Health Based Value</a:t>
                      </a:r>
                    </a:p>
                  </a:txBody>
                  <a:tcPr/>
                </a:tc>
                <a:extLst>
                  <a:ext uri="{0D108BD9-81ED-4DB2-BD59-A6C34878D82A}">
                    <a16:rowId xmlns:a16="http://schemas.microsoft.com/office/drawing/2014/main" val="3570719932"/>
                  </a:ext>
                </a:extLst>
              </a:tr>
              <a:tr h="777739">
                <a:tc>
                  <a:txBody>
                    <a:bodyPr/>
                    <a:lstStyle/>
                    <a:p>
                      <a:r>
                        <a:rPr lang="en-US" b="1"/>
                        <a:t>GenX</a:t>
                      </a:r>
                    </a:p>
                  </a:txBody>
                  <a:tcPr/>
                </a:tc>
                <a:tc>
                  <a:txBody>
                    <a:bodyPr/>
                    <a:lstStyle/>
                    <a:p>
                      <a:r>
                        <a:rPr lang="en-US" b="1"/>
                        <a:t>10ppt</a:t>
                      </a:r>
                    </a:p>
                  </a:txBody>
                  <a:tcPr/>
                </a:tc>
                <a:extLst>
                  <a:ext uri="{0D108BD9-81ED-4DB2-BD59-A6C34878D82A}">
                    <a16:rowId xmlns:a16="http://schemas.microsoft.com/office/drawing/2014/main" val="138691032"/>
                  </a:ext>
                </a:extLst>
              </a:tr>
              <a:tr h="777739">
                <a:tc>
                  <a:txBody>
                    <a:bodyPr/>
                    <a:lstStyle/>
                    <a:p>
                      <a:r>
                        <a:rPr lang="en-US" b="1"/>
                        <a:t>PFBS</a:t>
                      </a:r>
                    </a:p>
                  </a:txBody>
                  <a:tcPr/>
                </a:tc>
                <a:tc>
                  <a:txBody>
                    <a:bodyPr/>
                    <a:lstStyle/>
                    <a:p>
                      <a:r>
                        <a:rPr lang="en-US" b="1"/>
                        <a:t>2000ppt</a:t>
                      </a:r>
                    </a:p>
                  </a:txBody>
                  <a:tcPr/>
                </a:tc>
                <a:extLst>
                  <a:ext uri="{0D108BD9-81ED-4DB2-BD59-A6C34878D82A}">
                    <a16:rowId xmlns:a16="http://schemas.microsoft.com/office/drawing/2014/main" val="1719869496"/>
                  </a:ext>
                </a:extLst>
              </a:tr>
              <a:tr h="777739">
                <a:tc>
                  <a:txBody>
                    <a:bodyPr/>
                    <a:lstStyle/>
                    <a:p>
                      <a:r>
                        <a:rPr lang="en-US" b="1"/>
                        <a:t>PFNA</a:t>
                      </a:r>
                    </a:p>
                  </a:txBody>
                  <a:tcPr/>
                </a:tc>
                <a:tc>
                  <a:txBody>
                    <a:bodyPr/>
                    <a:lstStyle/>
                    <a:p>
                      <a:r>
                        <a:rPr lang="en-US" b="1"/>
                        <a:t>10ppt</a:t>
                      </a:r>
                    </a:p>
                  </a:txBody>
                  <a:tcPr/>
                </a:tc>
                <a:extLst>
                  <a:ext uri="{0D108BD9-81ED-4DB2-BD59-A6C34878D82A}">
                    <a16:rowId xmlns:a16="http://schemas.microsoft.com/office/drawing/2014/main" val="4280105503"/>
                  </a:ext>
                </a:extLst>
              </a:tr>
              <a:tr h="777739">
                <a:tc>
                  <a:txBody>
                    <a:bodyPr/>
                    <a:lstStyle/>
                    <a:p>
                      <a:r>
                        <a:rPr lang="en-US" b="1"/>
                        <a:t>PFHxS</a:t>
                      </a:r>
                    </a:p>
                  </a:txBody>
                  <a:tcPr/>
                </a:tc>
                <a:tc>
                  <a:txBody>
                    <a:bodyPr/>
                    <a:lstStyle/>
                    <a:p>
                      <a:r>
                        <a:rPr lang="en-US" b="1"/>
                        <a:t>10ppt </a:t>
                      </a:r>
                    </a:p>
                  </a:txBody>
                  <a:tcPr/>
                </a:tc>
                <a:extLst>
                  <a:ext uri="{0D108BD9-81ED-4DB2-BD59-A6C34878D82A}">
                    <a16:rowId xmlns:a16="http://schemas.microsoft.com/office/drawing/2014/main" val="3238748155"/>
                  </a:ext>
                </a:extLst>
              </a:tr>
            </a:tbl>
          </a:graphicData>
        </a:graphic>
      </p:graphicFrame>
    </p:spTree>
    <p:extLst>
      <p:ext uri="{BB962C8B-B14F-4D97-AF65-F5344CB8AC3E}">
        <p14:creationId xmlns:p14="http://schemas.microsoft.com/office/powerpoint/2010/main" val="2556967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C9082-9D0B-C589-A8BB-ADEECBD53479}"/>
              </a:ext>
            </a:extLst>
          </p:cNvPr>
          <p:cNvSpPr>
            <a:spLocks noGrp="1"/>
          </p:cNvSpPr>
          <p:nvPr>
            <p:ph type="title"/>
          </p:nvPr>
        </p:nvSpPr>
        <p:spPr>
          <a:xfrm>
            <a:off x="1136397" y="502020"/>
            <a:ext cx="5323715" cy="1642970"/>
          </a:xfrm>
        </p:spPr>
        <p:txBody>
          <a:bodyPr anchor="b">
            <a:normAutofit/>
          </a:bodyPr>
          <a:lstStyle/>
          <a:p>
            <a:r>
              <a:rPr lang="en-US" sz="3700" b="1"/>
              <a:t>What is the Practical Quantification Level (PQL)</a:t>
            </a:r>
          </a:p>
        </p:txBody>
      </p:sp>
      <p:sp>
        <p:nvSpPr>
          <p:cNvPr id="6" name="Content Placeholder 5">
            <a:extLst>
              <a:ext uri="{FF2B5EF4-FFF2-40B4-BE49-F238E27FC236}">
                <a16:creationId xmlns:a16="http://schemas.microsoft.com/office/drawing/2014/main" id="{01E68073-F819-63EA-58D8-D5B5600509D1}"/>
              </a:ext>
            </a:extLst>
          </p:cNvPr>
          <p:cNvSpPr txBox="1">
            <a:spLocks noGrp="1"/>
          </p:cNvSpPr>
          <p:nvPr>
            <p:ph idx="1"/>
          </p:nvPr>
        </p:nvSpPr>
        <p:spPr>
          <a:xfrm>
            <a:off x="694063" y="2405894"/>
            <a:ext cx="5766049" cy="3535083"/>
          </a:xfrm>
        </p:spPr>
        <p:txBody>
          <a:bodyPr rtlCol="0" anchor="t">
            <a:normAutofit/>
          </a:bodyPr>
          <a:lstStyle/>
          <a:p>
            <a:r>
              <a:rPr lang="en-US" sz="2400" b="1"/>
              <a:t>The PQL is a concentration of a contaminant that laboratories can measure with high certainty. If a laboratory provides a sample result less than the PQL, a zero will be used for that sample result to calculate the running annual average or hazard index used to determine compliance.</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CEB68AB9-4BEF-EC2D-4C4C-D884AAB0F8BC}"/>
              </a:ext>
            </a:extLst>
          </p:cNvPr>
          <p:cNvGraphicFramePr>
            <a:graphicFrameLocks noGrp="1"/>
          </p:cNvGraphicFramePr>
          <p:nvPr>
            <p:extLst>
              <p:ext uri="{D42A27DB-BD31-4B8C-83A1-F6EECF244321}">
                <p14:modId xmlns:p14="http://schemas.microsoft.com/office/powerpoint/2010/main" val="2465243082"/>
              </p:ext>
            </p:extLst>
          </p:nvPr>
        </p:nvGraphicFramePr>
        <p:xfrm>
          <a:off x="7075967" y="1683985"/>
          <a:ext cx="4170531" cy="3521924"/>
        </p:xfrm>
        <a:graphic>
          <a:graphicData uri="http://schemas.openxmlformats.org/drawingml/2006/table">
            <a:tbl>
              <a:tblPr firstRow="1" bandRow="1">
                <a:tableStyleId>{5C22544A-7EE6-4342-B048-85BDC9FD1C3A}</a:tableStyleId>
              </a:tblPr>
              <a:tblGrid>
                <a:gridCol w="2537893">
                  <a:extLst>
                    <a:ext uri="{9D8B030D-6E8A-4147-A177-3AD203B41FA5}">
                      <a16:colId xmlns:a16="http://schemas.microsoft.com/office/drawing/2014/main" val="2723629719"/>
                    </a:ext>
                  </a:extLst>
                </a:gridCol>
                <a:gridCol w="1632638">
                  <a:extLst>
                    <a:ext uri="{9D8B030D-6E8A-4147-A177-3AD203B41FA5}">
                      <a16:colId xmlns:a16="http://schemas.microsoft.com/office/drawing/2014/main" val="1544856164"/>
                    </a:ext>
                  </a:extLst>
                </a:gridCol>
              </a:tblGrid>
              <a:tr h="503132">
                <a:tc>
                  <a:txBody>
                    <a:bodyPr/>
                    <a:lstStyle/>
                    <a:p>
                      <a:r>
                        <a:rPr lang="en-US" sz="2300" b="1"/>
                        <a:t>Contaminant</a:t>
                      </a:r>
                    </a:p>
                  </a:txBody>
                  <a:tcPr marL="114348" marR="114348" marT="57174" marB="57174"/>
                </a:tc>
                <a:tc>
                  <a:txBody>
                    <a:bodyPr/>
                    <a:lstStyle/>
                    <a:p>
                      <a:r>
                        <a:rPr lang="en-US" sz="2300" b="1"/>
                        <a:t>PQL (ppt)</a:t>
                      </a:r>
                    </a:p>
                  </a:txBody>
                  <a:tcPr marL="114348" marR="114348" marT="57174" marB="57174"/>
                </a:tc>
                <a:extLst>
                  <a:ext uri="{0D108BD9-81ED-4DB2-BD59-A6C34878D82A}">
                    <a16:rowId xmlns:a16="http://schemas.microsoft.com/office/drawing/2014/main" val="4040866814"/>
                  </a:ext>
                </a:extLst>
              </a:tr>
              <a:tr h="503132">
                <a:tc>
                  <a:txBody>
                    <a:bodyPr/>
                    <a:lstStyle/>
                    <a:p>
                      <a:r>
                        <a:rPr lang="en-US" sz="2300" b="1"/>
                        <a:t>PFOS</a:t>
                      </a:r>
                    </a:p>
                  </a:txBody>
                  <a:tcPr marL="114348" marR="114348" marT="57174" marB="57174"/>
                </a:tc>
                <a:tc>
                  <a:txBody>
                    <a:bodyPr/>
                    <a:lstStyle/>
                    <a:p>
                      <a:r>
                        <a:rPr lang="en-US" sz="2300" b="1"/>
                        <a:t>4.0</a:t>
                      </a:r>
                    </a:p>
                  </a:txBody>
                  <a:tcPr marL="114348" marR="114348" marT="57174" marB="57174"/>
                </a:tc>
                <a:extLst>
                  <a:ext uri="{0D108BD9-81ED-4DB2-BD59-A6C34878D82A}">
                    <a16:rowId xmlns:a16="http://schemas.microsoft.com/office/drawing/2014/main" val="3766720471"/>
                  </a:ext>
                </a:extLst>
              </a:tr>
              <a:tr h="503132">
                <a:tc>
                  <a:txBody>
                    <a:bodyPr/>
                    <a:lstStyle/>
                    <a:p>
                      <a:r>
                        <a:rPr lang="en-US" sz="2300" b="1"/>
                        <a:t>PFOA</a:t>
                      </a:r>
                    </a:p>
                  </a:txBody>
                  <a:tcPr marL="114348" marR="114348" marT="57174" marB="57174"/>
                </a:tc>
                <a:tc>
                  <a:txBody>
                    <a:bodyPr/>
                    <a:lstStyle/>
                    <a:p>
                      <a:r>
                        <a:rPr lang="en-US" sz="2300" b="1"/>
                        <a:t>4.0</a:t>
                      </a:r>
                    </a:p>
                  </a:txBody>
                  <a:tcPr marL="114348" marR="114348" marT="57174" marB="57174"/>
                </a:tc>
                <a:extLst>
                  <a:ext uri="{0D108BD9-81ED-4DB2-BD59-A6C34878D82A}">
                    <a16:rowId xmlns:a16="http://schemas.microsoft.com/office/drawing/2014/main" val="2067989452"/>
                  </a:ext>
                </a:extLst>
              </a:tr>
              <a:tr h="503132">
                <a:tc>
                  <a:txBody>
                    <a:bodyPr/>
                    <a:lstStyle/>
                    <a:p>
                      <a:r>
                        <a:rPr lang="en-US" sz="2300" b="1"/>
                        <a:t>PFHxS</a:t>
                      </a:r>
                    </a:p>
                  </a:txBody>
                  <a:tcPr marL="114348" marR="114348" marT="57174" marB="57174"/>
                </a:tc>
                <a:tc>
                  <a:txBody>
                    <a:bodyPr/>
                    <a:lstStyle/>
                    <a:p>
                      <a:r>
                        <a:rPr lang="en-US" sz="2300" b="1"/>
                        <a:t>3.0</a:t>
                      </a:r>
                    </a:p>
                  </a:txBody>
                  <a:tcPr marL="114348" marR="114348" marT="57174" marB="57174"/>
                </a:tc>
                <a:extLst>
                  <a:ext uri="{0D108BD9-81ED-4DB2-BD59-A6C34878D82A}">
                    <a16:rowId xmlns:a16="http://schemas.microsoft.com/office/drawing/2014/main" val="1733010618"/>
                  </a:ext>
                </a:extLst>
              </a:tr>
              <a:tr h="503132">
                <a:tc>
                  <a:txBody>
                    <a:bodyPr/>
                    <a:lstStyle/>
                    <a:p>
                      <a:r>
                        <a:rPr lang="en-US" sz="2300" b="1"/>
                        <a:t>GenX Chemicals</a:t>
                      </a:r>
                    </a:p>
                  </a:txBody>
                  <a:tcPr marL="114348" marR="114348" marT="57174" marB="57174"/>
                </a:tc>
                <a:tc>
                  <a:txBody>
                    <a:bodyPr/>
                    <a:lstStyle/>
                    <a:p>
                      <a:r>
                        <a:rPr lang="en-US" sz="2300" b="1"/>
                        <a:t>5.0</a:t>
                      </a:r>
                    </a:p>
                  </a:txBody>
                  <a:tcPr marL="114348" marR="114348" marT="57174" marB="57174"/>
                </a:tc>
                <a:extLst>
                  <a:ext uri="{0D108BD9-81ED-4DB2-BD59-A6C34878D82A}">
                    <a16:rowId xmlns:a16="http://schemas.microsoft.com/office/drawing/2014/main" val="3941836944"/>
                  </a:ext>
                </a:extLst>
              </a:tr>
              <a:tr h="503132">
                <a:tc>
                  <a:txBody>
                    <a:bodyPr/>
                    <a:lstStyle/>
                    <a:p>
                      <a:r>
                        <a:rPr lang="en-US" sz="2300" b="1"/>
                        <a:t>PFNA</a:t>
                      </a:r>
                    </a:p>
                  </a:txBody>
                  <a:tcPr marL="114348" marR="114348" marT="57174" marB="57174"/>
                </a:tc>
                <a:tc>
                  <a:txBody>
                    <a:bodyPr/>
                    <a:lstStyle/>
                    <a:p>
                      <a:r>
                        <a:rPr lang="en-US" sz="2300" b="1"/>
                        <a:t>4.0</a:t>
                      </a:r>
                    </a:p>
                  </a:txBody>
                  <a:tcPr marL="114348" marR="114348" marT="57174" marB="57174"/>
                </a:tc>
                <a:extLst>
                  <a:ext uri="{0D108BD9-81ED-4DB2-BD59-A6C34878D82A}">
                    <a16:rowId xmlns:a16="http://schemas.microsoft.com/office/drawing/2014/main" val="3307914220"/>
                  </a:ext>
                </a:extLst>
              </a:tr>
              <a:tr h="503132">
                <a:tc>
                  <a:txBody>
                    <a:bodyPr/>
                    <a:lstStyle/>
                    <a:p>
                      <a:r>
                        <a:rPr lang="en-US" sz="2300" b="1"/>
                        <a:t>PFBS</a:t>
                      </a:r>
                    </a:p>
                  </a:txBody>
                  <a:tcPr marL="114348" marR="114348" marT="57174" marB="57174"/>
                </a:tc>
                <a:tc>
                  <a:txBody>
                    <a:bodyPr/>
                    <a:lstStyle/>
                    <a:p>
                      <a:r>
                        <a:rPr lang="en-US" sz="2300" b="1"/>
                        <a:t>3.0</a:t>
                      </a:r>
                    </a:p>
                  </a:txBody>
                  <a:tcPr marL="114348" marR="114348" marT="57174" marB="57174"/>
                </a:tc>
                <a:extLst>
                  <a:ext uri="{0D108BD9-81ED-4DB2-BD59-A6C34878D82A}">
                    <a16:rowId xmlns:a16="http://schemas.microsoft.com/office/drawing/2014/main" val="4109975324"/>
                  </a:ext>
                </a:extLst>
              </a:tr>
            </a:tbl>
          </a:graphicData>
        </a:graphic>
      </p:graphicFrame>
    </p:spTree>
    <p:extLst>
      <p:ext uri="{BB962C8B-B14F-4D97-AF65-F5344CB8AC3E}">
        <p14:creationId xmlns:p14="http://schemas.microsoft.com/office/powerpoint/2010/main" val="2674003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E334-F324-6DF4-1100-1CE526A8A070}"/>
              </a:ext>
            </a:extLst>
          </p:cNvPr>
          <p:cNvSpPr>
            <a:spLocks noGrp="1"/>
          </p:cNvSpPr>
          <p:nvPr>
            <p:ph type="title"/>
          </p:nvPr>
        </p:nvSpPr>
        <p:spPr/>
        <p:txBody>
          <a:bodyPr/>
          <a:lstStyle/>
          <a:p>
            <a:r>
              <a:rPr lang="en-US" b="1"/>
              <a:t>Hazard Index Example</a:t>
            </a:r>
          </a:p>
        </p:txBody>
      </p:sp>
      <p:pic>
        <p:nvPicPr>
          <p:cNvPr id="5" name="Picture 4">
            <a:extLst>
              <a:ext uri="{FF2B5EF4-FFF2-40B4-BE49-F238E27FC236}">
                <a16:creationId xmlns:a16="http://schemas.microsoft.com/office/drawing/2014/main" id="{00CFFAB5-05C6-8256-F765-5CFEFE31C15F}"/>
              </a:ext>
            </a:extLst>
          </p:cNvPr>
          <p:cNvPicPr>
            <a:picLocks noChangeAspect="1"/>
          </p:cNvPicPr>
          <p:nvPr/>
        </p:nvPicPr>
        <p:blipFill>
          <a:blip r:embed="rId4"/>
          <a:stretch>
            <a:fillRect/>
          </a:stretch>
        </p:blipFill>
        <p:spPr>
          <a:xfrm>
            <a:off x="2043651" y="1216229"/>
            <a:ext cx="7566891" cy="850034"/>
          </a:xfrm>
          <a:prstGeom prst="rect">
            <a:avLst/>
          </a:prstGeom>
        </p:spPr>
      </p:pic>
      <p:graphicFrame>
        <p:nvGraphicFramePr>
          <p:cNvPr id="6" name="Table 5">
            <a:extLst>
              <a:ext uri="{FF2B5EF4-FFF2-40B4-BE49-F238E27FC236}">
                <a16:creationId xmlns:a16="http://schemas.microsoft.com/office/drawing/2014/main" id="{BE4DCC83-EA83-3A4B-C089-9B00BAF56452}"/>
              </a:ext>
            </a:extLst>
          </p:cNvPr>
          <p:cNvGraphicFramePr>
            <a:graphicFrameLocks noGrp="1"/>
          </p:cNvGraphicFramePr>
          <p:nvPr>
            <p:extLst>
              <p:ext uri="{D42A27DB-BD31-4B8C-83A1-F6EECF244321}">
                <p14:modId xmlns:p14="http://schemas.microsoft.com/office/powerpoint/2010/main" val="1852517580"/>
              </p:ext>
            </p:extLst>
          </p:nvPr>
        </p:nvGraphicFramePr>
        <p:xfrm>
          <a:off x="310719" y="2314598"/>
          <a:ext cx="4354004" cy="1849120"/>
        </p:xfrm>
        <a:graphic>
          <a:graphicData uri="http://schemas.openxmlformats.org/drawingml/2006/table">
            <a:tbl>
              <a:tblPr firstRow="1" bandRow="1">
                <a:tableStyleId>{5C22544A-7EE6-4342-B048-85BDC9FD1C3A}</a:tableStyleId>
              </a:tblPr>
              <a:tblGrid>
                <a:gridCol w="2177002">
                  <a:extLst>
                    <a:ext uri="{9D8B030D-6E8A-4147-A177-3AD203B41FA5}">
                      <a16:colId xmlns:a16="http://schemas.microsoft.com/office/drawing/2014/main" val="2231063566"/>
                    </a:ext>
                  </a:extLst>
                </a:gridCol>
                <a:gridCol w="2177002">
                  <a:extLst>
                    <a:ext uri="{9D8B030D-6E8A-4147-A177-3AD203B41FA5}">
                      <a16:colId xmlns:a16="http://schemas.microsoft.com/office/drawing/2014/main" val="2602331547"/>
                    </a:ext>
                  </a:extLst>
                </a:gridCol>
              </a:tblGrid>
              <a:tr h="370840">
                <a:tc>
                  <a:txBody>
                    <a:bodyPr/>
                    <a:lstStyle/>
                    <a:p>
                      <a:r>
                        <a:rPr lang="en-US" b="1"/>
                        <a:t>Contaminant</a:t>
                      </a:r>
                    </a:p>
                  </a:txBody>
                  <a:tcPr/>
                </a:tc>
                <a:tc>
                  <a:txBody>
                    <a:bodyPr/>
                    <a:lstStyle/>
                    <a:p>
                      <a:r>
                        <a:rPr lang="en-US" b="1"/>
                        <a:t>Result (ppt)</a:t>
                      </a:r>
                    </a:p>
                  </a:txBody>
                  <a:tcPr/>
                </a:tc>
                <a:extLst>
                  <a:ext uri="{0D108BD9-81ED-4DB2-BD59-A6C34878D82A}">
                    <a16:rowId xmlns:a16="http://schemas.microsoft.com/office/drawing/2014/main" val="1564773159"/>
                  </a:ext>
                </a:extLst>
              </a:tr>
              <a:tr h="0">
                <a:tc>
                  <a:txBody>
                    <a:bodyPr/>
                    <a:lstStyle/>
                    <a:p>
                      <a:r>
                        <a:rPr lang="en-US" b="1"/>
                        <a:t>GenX</a:t>
                      </a:r>
                    </a:p>
                  </a:txBody>
                  <a:tcPr/>
                </a:tc>
                <a:tc>
                  <a:txBody>
                    <a:bodyPr/>
                    <a:lstStyle/>
                    <a:p>
                      <a:r>
                        <a:rPr lang="en-US" b="1"/>
                        <a:t>6</a:t>
                      </a:r>
                    </a:p>
                  </a:txBody>
                  <a:tcPr/>
                </a:tc>
                <a:extLst>
                  <a:ext uri="{0D108BD9-81ED-4DB2-BD59-A6C34878D82A}">
                    <a16:rowId xmlns:a16="http://schemas.microsoft.com/office/drawing/2014/main" val="1840368906"/>
                  </a:ext>
                </a:extLst>
              </a:tr>
              <a:tr h="370840">
                <a:tc>
                  <a:txBody>
                    <a:bodyPr/>
                    <a:lstStyle/>
                    <a:p>
                      <a:r>
                        <a:rPr lang="en-US" b="1"/>
                        <a:t>PFBS</a:t>
                      </a:r>
                    </a:p>
                  </a:txBody>
                  <a:tcPr/>
                </a:tc>
                <a:tc>
                  <a:txBody>
                    <a:bodyPr/>
                    <a:lstStyle/>
                    <a:p>
                      <a:r>
                        <a:rPr lang="en-US" b="1"/>
                        <a:t>200</a:t>
                      </a:r>
                    </a:p>
                  </a:txBody>
                  <a:tcPr/>
                </a:tc>
                <a:extLst>
                  <a:ext uri="{0D108BD9-81ED-4DB2-BD59-A6C34878D82A}">
                    <a16:rowId xmlns:a16="http://schemas.microsoft.com/office/drawing/2014/main" val="3202613639"/>
                  </a:ext>
                </a:extLst>
              </a:tr>
              <a:tr h="370840">
                <a:tc>
                  <a:txBody>
                    <a:bodyPr/>
                    <a:lstStyle/>
                    <a:p>
                      <a:r>
                        <a:rPr lang="en-US" b="1"/>
                        <a:t>PFNA</a:t>
                      </a:r>
                    </a:p>
                  </a:txBody>
                  <a:tcPr/>
                </a:tc>
                <a:tc>
                  <a:txBody>
                    <a:bodyPr/>
                    <a:lstStyle/>
                    <a:p>
                      <a:r>
                        <a:rPr lang="en-US" b="1"/>
                        <a:t>2</a:t>
                      </a:r>
                    </a:p>
                  </a:txBody>
                  <a:tcPr/>
                </a:tc>
                <a:extLst>
                  <a:ext uri="{0D108BD9-81ED-4DB2-BD59-A6C34878D82A}">
                    <a16:rowId xmlns:a16="http://schemas.microsoft.com/office/drawing/2014/main" val="3321312996"/>
                  </a:ext>
                </a:extLst>
              </a:tr>
              <a:tr h="370840">
                <a:tc>
                  <a:txBody>
                    <a:bodyPr/>
                    <a:lstStyle/>
                    <a:p>
                      <a:r>
                        <a:rPr lang="en-US" b="1"/>
                        <a:t>PFHxS</a:t>
                      </a:r>
                    </a:p>
                  </a:txBody>
                  <a:tcPr/>
                </a:tc>
                <a:tc>
                  <a:txBody>
                    <a:bodyPr/>
                    <a:lstStyle/>
                    <a:p>
                      <a:r>
                        <a:rPr lang="en-US" b="1"/>
                        <a:t>4</a:t>
                      </a:r>
                    </a:p>
                  </a:txBody>
                  <a:tcPr/>
                </a:tc>
                <a:extLst>
                  <a:ext uri="{0D108BD9-81ED-4DB2-BD59-A6C34878D82A}">
                    <a16:rowId xmlns:a16="http://schemas.microsoft.com/office/drawing/2014/main" val="3615831377"/>
                  </a:ext>
                </a:extLst>
              </a:tr>
            </a:tbl>
          </a:graphicData>
        </a:graphic>
      </p:graphicFrame>
      <p:sp>
        <p:nvSpPr>
          <p:cNvPr id="7" name="TextBox 6">
            <a:extLst>
              <a:ext uri="{FF2B5EF4-FFF2-40B4-BE49-F238E27FC236}">
                <a16:creationId xmlns:a16="http://schemas.microsoft.com/office/drawing/2014/main" id="{4A1472E3-FC8A-7D5D-5E42-35EF988C9BA2}"/>
              </a:ext>
            </a:extLst>
          </p:cNvPr>
          <p:cNvSpPr txBox="1"/>
          <p:nvPr/>
        </p:nvSpPr>
        <p:spPr>
          <a:xfrm>
            <a:off x="4944862" y="1884301"/>
            <a:ext cx="6276512" cy="2308324"/>
          </a:xfrm>
          <a:prstGeom prst="rect">
            <a:avLst/>
          </a:prstGeom>
          <a:noFill/>
        </p:spPr>
        <p:txBody>
          <a:bodyPr wrap="square" rtlCol="0">
            <a:spAutoFit/>
          </a:bodyPr>
          <a:lstStyle/>
          <a:p>
            <a:r>
              <a:rPr lang="en-US" b="1"/>
              <a:t>HI= (6/10)+(200/2000)+(0/10)+(4/10)</a:t>
            </a:r>
          </a:p>
          <a:p>
            <a:endParaRPr lang="en-US" b="1"/>
          </a:p>
          <a:p>
            <a:r>
              <a:rPr lang="en-US" b="1"/>
              <a:t>HI= 0.6+ 0.1+ 0+ 0.4</a:t>
            </a:r>
          </a:p>
          <a:p>
            <a:endParaRPr lang="en-US" b="1"/>
          </a:p>
          <a:p>
            <a:r>
              <a:rPr lang="en-US" b="1"/>
              <a:t>HI=1.1 </a:t>
            </a:r>
          </a:p>
          <a:p>
            <a:endParaRPr lang="en-US" b="1"/>
          </a:p>
          <a:p>
            <a:r>
              <a:rPr lang="en-US" b="1"/>
              <a:t>HI&gt;1 but with rounding it is equal to 1 for the compliance value. </a:t>
            </a:r>
          </a:p>
        </p:txBody>
      </p:sp>
      <p:graphicFrame>
        <p:nvGraphicFramePr>
          <p:cNvPr id="8" name="Table 7">
            <a:extLst>
              <a:ext uri="{FF2B5EF4-FFF2-40B4-BE49-F238E27FC236}">
                <a16:creationId xmlns:a16="http://schemas.microsoft.com/office/drawing/2014/main" id="{75BF1F79-A6A3-734A-8D16-4F6F3E769C09}"/>
              </a:ext>
            </a:extLst>
          </p:cNvPr>
          <p:cNvGraphicFramePr>
            <a:graphicFrameLocks noGrp="1"/>
          </p:cNvGraphicFramePr>
          <p:nvPr>
            <p:extLst>
              <p:ext uri="{D42A27DB-BD31-4B8C-83A1-F6EECF244321}">
                <p14:modId xmlns:p14="http://schemas.microsoft.com/office/powerpoint/2010/main" val="4149439040"/>
              </p:ext>
            </p:extLst>
          </p:nvPr>
        </p:nvGraphicFramePr>
        <p:xfrm>
          <a:off x="310719" y="4544373"/>
          <a:ext cx="4354004" cy="1854200"/>
        </p:xfrm>
        <a:graphic>
          <a:graphicData uri="http://schemas.openxmlformats.org/drawingml/2006/table">
            <a:tbl>
              <a:tblPr firstRow="1" bandRow="1">
                <a:tableStyleId>{5C22544A-7EE6-4342-B048-85BDC9FD1C3A}</a:tableStyleId>
              </a:tblPr>
              <a:tblGrid>
                <a:gridCol w="2177002">
                  <a:extLst>
                    <a:ext uri="{9D8B030D-6E8A-4147-A177-3AD203B41FA5}">
                      <a16:colId xmlns:a16="http://schemas.microsoft.com/office/drawing/2014/main" val="2231063566"/>
                    </a:ext>
                  </a:extLst>
                </a:gridCol>
                <a:gridCol w="2177002">
                  <a:extLst>
                    <a:ext uri="{9D8B030D-6E8A-4147-A177-3AD203B41FA5}">
                      <a16:colId xmlns:a16="http://schemas.microsoft.com/office/drawing/2014/main" val="2602331547"/>
                    </a:ext>
                  </a:extLst>
                </a:gridCol>
              </a:tblGrid>
              <a:tr h="370840">
                <a:tc>
                  <a:txBody>
                    <a:bodyPr/>
                    <a:lstStyle/>
                    <a:p>
                      <a:r>
                        <a:rPr lang="en-US" b="1"/>
                        <a:t>Contaminant</a:t>
                      </a:r>
                    </a:p>
                  </a:txBody>
                  <a:tcPr/>
                </a:tc>
                <a:tc>
                  <a:txBody>
                    <a:bodyPr/>
                    <a:lstStyle/>
                    <a:p>
                      <a:r>
                        <a:rPr lang="en-US" b="1"/>
                        <a:t>Result (ppt)</a:t>
                      </a:r>
                    </a:p>
                  </a:txBody>
                  <a:tcPr/>
                </a:tc>
                <a:extLst>
                  <a:ext uri="{0D108BD9-81ED-4DB2-BD59-A6C34878D82A}">
                    <a16:rowId xmlns:a16="http://schemas.microsoft.com/office/drawing/2014/main" val="1564773159"/>
                  </a:ext>
                </a:extLst>
              </a:tr>
              <a:tr h="370840">
                <a:tc>
                  <a:txBody>
                    <a:bodyPr/>
                    <a:lstStyle/>
                    <a:p>
                      <a:r>
                        <a:rPr lang="en-US" b="1"/>
                        <a:t>GenX</a:t>
                      </a:r>
                    </a:p>
                  </a:txBody>
                  <a:tcPr/>
                </a:tc>
                <a:tc>
                  <a:txBody>
                    <a:bodyPr/>
                    <a:lstStyle/>
                    <a:p>
                      <a:r>
                        <a:rPr lang="en-US" b="1"/>
                        <a:t>11</a:t>
                      </a:r>
                    </a:p>
                  </a:txBody>
                  <a:tcPr/>
                </a:tc>
                <a:extLst>
                  <a:ext uri="{0D108BD9-81ED-4DB2-BD59-A6C34878D82A}">
                    <a16:rowId xmlns:a16="http://schemas.microsoft.com/office/drawing/2014/main" val="1840368906"/>
                  </a:ext>
                </a:extLst>
              </a:tr>
              <a:tr h="370840">
                <a:tc>
                  <a:txBody>
                    <a:bodyPr/>
                    <a:lstStyle/>
                    <a:p>
                      <a:r>
                        <a:rPr lang="en-US" b="1"/>
                        <a:t>PFBS</a:t>
                      </a:r>
                    </a:p>
                  </a:txBody>
                  <a:tcPr/>
                </a:tc>
                <a:tc>
                  <a:txBody>
                    <a:bodyPr/>
                    <a:lstStyle/>
                    <a:p>
                      <a:r>
                        <a:rPr lang="en-US" b="1"/>
                        <a:t>20</a:t>
                      </a:r>
                    </a:p>
                  </a:txBody>
                  <a:tcPr/>
                </a:tc>
                <a:extLst>
                  <a:ext uri="{0D108BD9-81ED-4DB2-BD59-A6C34878D82A}">
                    <a16:rowId xmlns:a16="http://schemas.microsoft.com/office/drawing/2014/main" val="3202613639"/>
                  </a:ext>
                </a:extLst>
              </a:tr>
              <a:tr h="370840">
                <a:tc>
                  <a:txBody>
                    <a:bodyPr/>
                    <a:lstStyle/>
                    <a:p>
                      <a:r>
                        <a:rPr lang="en-US" b="1"/>
                        <a:t>PFNA</a:t>
                      </a:r>
                    </a:p>
                  </a:txBody>
                  <a:tcPr/>
                </a:tc>
                <a:tc>
                  <a:txBody>
                    <a:bodyPr/>
                    <a:lstStyle/>
                    <a:p>
                      <a:r>
                        <a:rPr lang="en-US" b="1"/>
                        <a:t>2</a:t>
                      </a:r>
                    </a:p>
                  </a:txBody>
                  <a:tcPr/>
                </a:tc>
                <a:extLst>
                  <a:ext uri="{0D108BD9-81ED-4DB2-BD59-A6C34878D82A}">
                    <a16:rowId xmlns:a16="http://schemas.microsoft.com/office/drawing/2014/main" val="3321312996"/>
                  </a:ext>
                </a:extLst>
              </a:tr>
              <a:tr h="370840">
                <a:tc>
                  <a:txBody>
                    <a:bodyPr/>
                    <a:lstStyle/>
                    <a:p>
                      <a:r>
                        <a:rPr lang="en-US" b="1"/>
                        <a:t>PFHxS</a:t>
                      </a:r>
                    </a:p>
                  </a:txBody>
                  <a:tcPr/>
                </a:tc>
                <a:tc>
                  <a:txBody>
                    <a:bodyPr/>
                    <a:lstStyle/>
                    <a:p>
                      <a:r>
                        <a:rPr lang="en-US" b="1"/>
                        <a:t>8</a:t>
                      </a:r>
                    </a:p>
                  </a:txBody>
                  <a:tcPr/>
                </a:tc>
                <a:extLst>
                  <a:ext uri="{0D108BD9-81ED-4DB2-BD59-A6C34878D82A}">
                    <a16:rowId xmlns:a16="http://schemas.microsoft.com/office/drawing/2014/main" val="3615831377"/>
                  </a:ext>
                </a:extLst>
              </a:tr>
            </a:tbl>
          </a:graphicData>
        </a:graphic>
      </p:graphicFrame>
      <p:sp>
        <p:nvSpPr>
          <p:cNvPr id="10" name="TextBox 9">
            <a:extLst>
              <a:ext uri="{FF2B5EF4-FFF2-40B4-BE49-F238E27FC236}">
                <a16:creationId xmlns:a16="http://schemas.microsoft.com/office/drawing/2014/main" id="{4A12039B-2184-E83D-BD4A-B7D95CC88F0F}"/>
              </a:ext>
            </a:extLst>
          </p:cNvPr>
          <p:cNvSpPr txBox="1"/>
          <p:nvPr/>
        </p:nvSpPr>
        <p:spPr>
          <a:xfrm>
            <a:off x="4944862" y="4386238"/>
            <a:ext cx="6276512" cy="2308324"/>
          </a:xfrm>
          <a:prstGeom prst="rect">
            <a:avLst/>
          </a:prstGeom>
          <a:noFill/>
        </p:spPr>
        <p:txBody>
          <a:bodyPr wrap="square" rtlCol="0">
            <a:spAutoFit/>
          </a:bodyPr>
          <a:lstStyle/>
          <a:p>
            <a:r>
              <a:rPr lang="en-US" b="1"/>
              <a:t>HI= (11/10)+(20/2000)+(0/10)+(8/10)</a:t>
            </a:r>
          </a:p>
          <a:p>
            <a:endParaRPr lang="en-US" b="1"/>
          </a:p>
          <a:p>
            <a:r>
              <a:rPr lang="en-US" b="1"/>
              <a:t>HI= 1.1+ 0.01+ 0+ 0.8</a:t>
            </a:r>
          </a:p>
          <a:p>
            <a:endParaRPr lang="en-US" b="1"/>
          </a:p>
          <a:p>
            <a:r>
              <a:rPr lang="en-US" b="1"/>
              <a:t>HI=1.91</a:t>
            </a:r>
          </a:p>
          <a:p>
            <a:endParaRPr lang="en-US" b="1"/>
          </a:p>
          <a:p>
            <a:r>
              <a:rPr lang="en-US" b="1"/>
              <a:t>HI&gt;1  and would round up to 2. This sample would be over the MCL for the Hazard Index. </a:t>
            </a:r>
          </a:p>
        </p:txBody>
      </p:sp>
      <p:cxnSp>
        <p:nvCxnSpPr>
          <p:cNvPr id="4" name="Straight Connector 3">
            <a:extLst>
              <a:ext uri="{FF2B5EF4-FFF2-40B4-BE49-F238E27FC236}">
                <a16:creationId xmlns:a16="http://schemas.microsoft.com/office/drawing/2014/main" id="{21B178CB-30F9-A4AA-D208-AAB1334F55EB}"/>
              </a:ext>
            </a:extLst>
          </p:cNvPr>
          <p:cNvCxnSpPr>
            <a:cxnSpLocks/>
          </p:cNvCxnSpPr>
          <p:nvPr/>
        </p:nvCxnSpPr>
        <p:spPr>
          <a:xfrm>
            <a:off x="310719" y="4357331"/>
            <a:ext cx="11570562" cy="25815"/>
          </a:xfrm>
          <a:prstGeom prst="line">
            <a:avLst/>
          </a:prstGeom>
          <a:ln w="38100"/>
        </p:spPr>
        <p:style>
          <a:lnRef idx="2">
            <a:schemeClr val="accent1"/>
          </a:lnRef>
          <a:fillRef idx="0">
            <a:schemeClr val="accent1"/>
          </a:fillRef>
          <a:effectRef idx="1">
            <a:schemeClr val="accent1"/>
          </a:effectRef>
          <a:fontRef idx="minor">
            <a:schemeClr val="tx1"/>
          </a:fontRef>
        </p:style>
      </p:cxnSp>
      <p:graphicFrame>
        <p:nvGraphicFramePr>
          <p:cNvPr id="3" name="Table 2">
            <a:extLst>
              <a:ext uri="{FF2B5EF4-FFF2-40B4-BE49-F238E27FC236}">
                <a16:creationId xmlns:a16="http://schemas.microsoft.com/office/drawing/2014/main" id="{0FFF9A7B-C083-A7F0-D10B-ED11331A51B9}"/>
              </a:ext>
            </a:extLst>
          </p:cNvPr>
          <p:cNvGraphicFramePr>
            <a:graphicFrameLocks noGrp="1"/>
          </p:cNvGraphicFramePr>
          <p:nvPr>
            <p:extLst>
              <p:ext uri="{D42A27DB-BD31-4B8C-83A1-F6EECF244321}">
                <p14:modId xmlns:p14="http://schemas.microsoft.com/office/powerpoint/2010/main" val="1745375758"/>
              </p:ext>
            </p:extLst>
          </p:nvPr>
        </p:nvGraphicFramePr>
        <p:xfrm>
          <a:off x="9166691" y="320003"/>
          <a:ext cx="2760718" cy="731520"/>
        </p:xfrm>
        <a:graphic>
          <a:graphicData uri="http://schemas.openxmlformats.org/drawingml/2006/table">
            <a:tbl>
              <a:tblPr firstRow="1" bandRow="1">
                <a:tableStyleId>{5C22544A-7EE6-4342-B048-85BDC9FD1C3A}</a:tableStyleId>
              </a:tblPr>
              <a:tblGrid>
                <a:gridCol w="1616923">
                  <a:extLst>
                    <a:ext uri="{9D8B030D-6E8A-4147-A177-3AD203B41FA5}">
                      <a16:colId xmlns:a16="http://schemas.microsoft.com/office/drawing/2014/main" val="2022027092"/>
                    </a:ext>
                  </a:extLst>
                </a:gridCol>
                <a:gridCol w="1143795">
                  <a:extLst>
                    <a:ext uri="{9D8B030D-6E8A-4147-A177-3AD203B41FA5}">
                      <a16:colId xmlns:a16="http://schemas.microsoft.com/office/drawing/2014/main" val="4038502927"/>
                    </a:ext>
                  </a:extLst>
                </a:gridCol>
              </a:tblGrid>
              <a:tr h="326025">
                <a:tc>
                  <a:txBody>
                    <a:bodyPr/>
                    <a:lstStyle/>
                    <a:p>
                      <a:r>
                        <a:rPr lang="en-US"/>
                        <a:t>Contaminant</a:t>
                      </a:r>
                    </a:p>
                  </a:txBody>
                  <a:tcPr/>
                </a:tc>
                <a:tc>
                  <a:txBody>
                    <a:bodyPr/>
                    <a:lstStyle/>
                    <a:p>
                      <a:r>
                        <a:rPr lang="en-US"/>
                        <a:t>PQL</a:t>
                      </a:r>
                    </a:p>
                  </a:txBody>
                  <a:tcPr/>
                </a:tc>
                <a:extLst>
                  <a:ext uri="{0D108BD9-81ED-4DB2-BD59-A6C34878D82A}">
                    <a16:rowId xmlns:a16="http://schemas.microsoft.com/office/drawing/2014/main" val="2653623940"/>
                  </a:ext>
                </a:extLst>
              </a:tr>
              <a:tr h="326025">
                <a:tc>
                  <a:txBody>
                    <a:bodyPr/>
                    <a:lstStyle/>
                    <a:p>
                      <a:r>
                        <a:rPr lang="en-US"/>
                        <a:t>PFNA</a:t>
                      </a:r>
                    </a:p>
                  </a:txBody>
                  <a:tcPr/>
                </a:tc>
                <a:tc>
                  <a:txBody>
                    <a:bodyPr/>
                    <a:lstStyle/>
                    <a:p>
                      <a:r>
                        <a:rPr lang="en-US"/>
                        <a:t>4.0</a:t>
                      </a:r>
                    </a:p>
                  </a:txBody>
                  <a:tcPr/>
                </a:tc>
                <a:extLst>
                  <a:ext uri="{0D108BD9-81ED-4DB2-BD59-A6C34878D82A}">
                    <a16:rowId xmlns:a16="http://schemas.microsoft.com/office/drawing/2014/main" val="2776137079"/>
                  </a:ext>
                </a:extLst>
              </a:tr>
            </a:tbl>
          </a:graphicData>
        </a:graphic>
      </p:graphicFrame>
    </p:spTree>
    <p:extLst>
      <p:ext uri="{BB962C8B-B14F-4D97-AF65-F5344CB8AC3E}">
        <p14:creationId xmlns:p14="http://schemas.microsoft.com/office/powerpoint/2010/main" val="2954876589"/>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EECFF7-DC43-7EF9-BB5F-962B70DDD4B2}"/>
              </a:ext>
            </a:extLst>
          </p:cNvPr>
          <p:cNvSpPr>
            <a:spLocks noGrp="1"/>
          </p:cNvSpPr>
          <p:nvPr>
            <p:ph type="title"/>
          </p:nvPr>
        </p:nvSpPr>
        <p:spPr>
          <a:xfrm>
            <a:off x="841248" y="256032"/>
            <a:ext cx="10506456" cy="1014984"/>
          </a:xfrm>
        </p:spPr>
        <p:txBody>
          <a:bodyPr anchor="b">
            <a:normAutofit/>
          </a:bodyPr>
          <a:lstStyle/>
          <a:p>
            <a:r>
              <a:rPr lang="en-US" b="1"/>
              <a:t>Compliance Determination</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8" name="Content Placeholder 5">
            <a:extLst>
              <a:ext uri="{FF2B5EF4-FFF2-40B4-BE49-F238E27FC236}">
                <a16:creationId xmlns:a16="http://schemas.microsoft.com/office/drawing/2014/main" id="{6BC24325-E2D8-A2EC-9B66-33D067992E40}"/>
              </a:ext>
            </a:extLst>
          </p:cNvPr>
          <p:cNvGraphicFramePr>
            <a:graphicFrameLocks noGrp="1"/>
          </p:cNvGraphicFramePr>
          <p:nvPr>
            <p:ph idx="1"/>
            <p:extLst>
              <p:ext uri="{D42A27DB-BD31-4B8C-83A1-F6EECF244321}">
                <p14:modId xmlns:p14="http://schemas.microsoft.com/office/powerpoint/2010/main" val="306363741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7926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B1171-4B41-C365-9F21-C8B9AD570AA0}"/>
              </a:ext>
            </a:extLst>
          </p:cNvPr>
          <p:cNvSpPr>
            <a:spLocks noGrp="1"/>
          </p:cNvSpPr>
          <p:nvPr>
            <p:ph type="title"/>
          </p:nvPr>
        </p:nvSpPr>
        <p:spPr>
          <a:xfrm>
            <a:off x="645065" y="1463040"/>
            <a:ext cx="3796306" cy="2690949"/>
          </a:xfrm>
        </p:spPr>
        <p:txBody>
          <a:bodyPr anchor="t">
            <a:normAutofit/>
          </a:bodyPr>
          <a:lstStyle/>
          <a:p>
            <a:r>
              <a:rPr lang="en-US" sz="3700" b="1"/>
              <a:t>Public Notification (PN) and the Consumer Confidence Report (CCR)</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4DDE02-1D22-A220-7C80-5881602D4667}"/>
              </a:ext>
            </a:extLst>
          </p:cNvPr>
          <p:cNvSpPr>
            <a:spLocks noGrp="1"/>
          </p:cNvSpPr>
          <p:nvPr>
            <p:ph idx="1"/>
          </p:nvPr>
        </p:nvSpPr>
        <p:spPr>
          <a:xfrm>
            <a:off x="5266064" y="793214"/>
            <a:ext cx="6169444" cy="5354197"/>
          </a:xfrm>
          <a:solidFill>
            <a:schemeClr val="tx2">
              <a:lumMod val="10000"/>
              <a:lumOff val="90000"/>
            </a:schemeClr>
          </a:solidFill>
        </p:spPr>
        <p:txBody>
          <a:bodyPr anchor="t">
            <a:normAutofit/>
          </a:bodyPr>
          <a:lstStyle/>
          <a:p>
            <a:r>
              <a:rPr lang="en-US" sz="2000" b="1"/>
              <a:t>Any detects for PFAS will be reported on CCR</a:t>
            </a:r>
          </a:p>
          <a:p>
            <a:r>
              <a:rPr lang="en-US" sz="2000" b="1"/>
              <a:t>Any MCL violations will require additional health effect language on CCR. </a:t>
            </a:r>
          </a:p>
          <a:p>
            <a:pPr marL="0" indent="0">
              <a:buNone/>
            </a:pPr>
            <a:endParaRPr lang="en-US" sz="2000" b="1"/>
          </a:p>
          <a:p>
            <a:r>
              <a:rPr lang="en-US" sz="2000" b="1"/>
              <a:t>Any violations will require PN.</a:t>
            </a:r>
          </a:p>
          <a:p>
            <a:r>
              <a:rPr lang="en-US" sz="2000" b="1"/>
              <a:t>Tier 3 PN will be required for monitoring violations.</a:t>
            </a:r>
          </a:p>
          <a:p>
            <a:r>
              <a:rPr lang="en-US" sz="2000" b="1"/>
              <a:t>Tier 2 PN will be required for MCL violations</a:t>
            </a:r>
          </a:p>
          <a:p>
            <a:r>
              <a:rPr lang="en-US" sz="2000" b="1"/>
              <a:t>One PN can be used to satisfy multiple MCL violations</a:t>
            </a:r>
          </a:p>
        </p:txBody>
      </p:sp>
    </p:spTree>
    <p:extLst>
      <p:ext uri="{BB962C8B-B14F-4D97-AF65-F5344CB8AC3E}">
        <p14:creationId xmlns:p14="http://schemas.microsoft.com/office/powerpoint/2010/main" val="355481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2206FAF-D1C9-B639-FC45-30E85F21968B}"/>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b="1" kern="1200">
                <a:solidFill>
                  <a:srgbClr val="FFFFFF"/>
                </a:solidFill>
                <a:latin typeface="+mj-lt"/>
                <a:ea typeface="+mj-ea"/>
                <a:cs typeface="+mj-cs"/>
              </a:rPr>
              <a:t>Treatment Options</a:t>
            </a:r>
          </a:p>
        </p:txBody>
      </p:sp>
      <p:sp>
        <p:nvSpPr>
          <p:cNvPr id="3" name="Text Placeholder 2">
            <a:extLst>
              <a:ext uri="{FF2B5EF4-FFF2-40B4-BE49-F238E27FC236}">
                <a16:creationId xmlns:a16="http://schemas.microsoft.com/office/drawing/2014/main" id="{BF618D59-A631-5275-3596-285DF3D4E1A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b="1" kern="1200">
                <a:solidFill>
                  <a:schemeClr val="tx1"/>
                </a:solidFill>
                <a:latin typeface="+mn-lt"/>
                <a:ea typeface="+mn-ea"/>
                <a:cs typeface="+mn-cs"/>
              </a:rPr>
              <a:t>Best available technologies for treatment</a:t>
            </a:r>
          </a:p>
        </p:txBody>
      </p:sp>
    </p:spTree>
    <p:extLst>
      <p:ext uri="{BB962C8B-B14F-4D97-AF65-F5344CB8AC3E}">
        <p14:creationId xmlns:p14="http://schemas.microsoft.com/office/powerpoint/2010/main" val="3281806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905CF7-FD5E-4857-1459-9D203C984FE9}"/>
              </a:ext>
            </a:extLst>
          </p:cNvPr>
          <p:cNvPicPr>
            <a:picLocks noChangeAspect="1"/>
          </p:cNvPicPr>
          <p:nvPr/>
        </p:nvPicPr>
        <p:blipFill>
          <a:blip r:embed="rId4"/>
          <a:srcRect l="5943" r="27467"/>
          <a:stretch/>
        </p:blipFill>
        <p:spPr>
          <a:xfrm>
            <a:off x="6103027" y="10"/>
            <a:ext cx="6088971" cy="6857990"/>
          </a:xfrm>
          <a:prstGeom prst="rect">
            <a:avLst/>
          </a:prstGeom>
        </p:spPr>
      </p:pic>
      <p:sp useBgFill="1">
        <p:nvSpPr>
          <p:cNvPr id="50" name="Rectangle 4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Rectangle 47">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82965-A7BF-2CEB-52C5-27ECD0A95708}"/>
              </a:ext>
            </a:extLst>
          </p:cNvPr>
          <p:cNvSpPr>
            <a:spLocks noGrp="1"/>
          </p:cNvSpPr>
          <p:nvPr>
            <p:ph type="title"/>
          </p:nvPr>
        </p:nvSpPr>
        <p:spPr>
          <a:xfrm>
            <a:off x="761801" y="328512"/>
            <a:ext cx="4778387" cy="1628970"/>
          </a:xfrm>
        </p:spPr>
        <p:txBody>
          <a:bodyPr anchor="ctr">
            <a:normAutofit/>
          </a:bodyPr>
          <a:lstStyle/>
          <a:p>
            <a:r>
              <a:rPr lang="en-US" sz="4000" b="1"/>
              <a:t>Granular Activated Carbon (GAC)</a:t>
            </a:r>
          </a:p>
        </p:txBody>
      </p:sp>
      <p:graphicFrame>
        <p:nvGraphicFramePr>
          <p:cNvPr id="19" name="Content Placeholder 4">
            <a:extLst>
              <a:ext uri="{FF2B5EF4-FFF2-40B4-BE49-F238E27FC236}">
                <a16:creationId xmlns:a16="http://schemas.microsoft.com/office/drawing/2014/main" id="{BEE50873-1277-55E8-ACD1-A201B6B74CDD}"/>
              </a:ext>
            </a:extLst>
          </p:cNvPr>
          <p:cNvGraphicFramePr>
            <a:graphicFrameLocks noGrp="1"/>
          </p:cNvGraphicFramePr>
          <p:nvPr>
            <p:ph idx="1"/>
            <p:extLst>
              <p:ext uri="{D42A27DB-BD31-4B8C-83A1-F6EECF244321}">
                <p14:modId xmlns:p14="http://schemas.microsoft.com/office/powerpoint/2010/main" val="2355577327"/>
              </p:ext>
            </p:extLst>
          </p:nvPr>
        </p:nvGraphicFramePr>
        <p:xfrm>
          <a:off x="761801" y="2884929"/>
          <a:ext cx="4659756" cy="33741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7018274"/>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2">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8C44F-D82F-2BBA-F38F-E2F832CB0CA7}"/>
              </a:ext>
            </a:extLst>
          </p:cNvPr>
          <p:cNvSpPr>
            <a:spLocks noGrp="1"/>
          </p:cNvSpPr>
          <p:nvPr>
            <p:ph type="title"/>
          </p:nvPr>
        </p:nvSpPr>
        <p:spPr>
          <a:xfrm>
            <a:off x="1424217" y="23006"/>
            <a:ext cx="3612644" cy="997032"/>
          </a:xfrm>
        </p:spPr>
        <p:txBody>
          <a:bodyPr>
            <a:normAutofit/>
          </a:bodyPr>
          <a:lstStyle/>
          <a:p>
            <a:r>
              <a:rPr lang="en-US" sz="4000" b="1"/>
              <a:t>Anion Exchange</a:t>
            </a:r>
          </a:p>
        </p:txBody>
      </p:sp>
      <p:pic>
        <p:nvPicPr>
          <p:cNvPr id="3" name="Picture 2">
            <a:extLst>
              <a:ext uri="{FF2B5EF4-FFF2-40B4-BE49-F238E27FC236}">
                <a16:creationId xmlns:a16="http://schemas.microsoft.com/office/drawing/2014/main" id="{9C8548BD-F593-A13F-5367-CF2BD865320A}"/>
              </a:ext>
            </a:extLst>
          </p:cNvPr>
          <p:cNvPicPr>
            <a:picLocks noChangeAspect="1"/>
          </p:cNvPicPr>
          <p:nvPr/>
        </p:nvPicPr>
        <p:blipFill>
          <a:blip r:embed="rId3"/>
          <a:srcRect l="17175" r="17177"/>
          <a:stretch/>
        </p:blipFill>
        <p:spPr>
          <a:xfrm>
            <a:off x="6189155" y="10"/>
            <a:ext cx="6002844" cy="6857990"/>
          </a:xfrm>
          <a:prstGeom prst="rect">
            <a:avLst/>
          </a:prstGeom>
          <a:effectLst/>
        </p:spPr>
      </p:pic>
      <p:graphicFrame>
        <p:nvGraphicFramePr>
          <p:cNvPr id="26" name="Content Placeholder 15">
            <a:extLst>
              <a:ext uri="{FF2B5EF4-FFF2-40B4-BE49-F238E27FC236}">
                <a16:creationId xmlns:a16="http://schemas.microsoft.com/office/drawing/2014/main" id="{571D5C61-9926-0989-FBD0-EF24937EB1F5}"/>
              </a:ext>
            </a:extLst>
          </p:cNvPr>
          <p:cNvGraphicFramePr>
            <a:graphicFrameLocks noGrp="1"/>
          </p:cNvGraphicFramePr>
          <p:nvPr>
            <p:ph idx="1"/>
            <p:extLst>
              <p:ext uri="{D42A27DB-BD31-4B8C-83A1-F6EECF244321}">
                <p14:modId xmlns:p14="http://schemas.microsoft.com/office/powerpoint/2010/main" val="2462863673"/>
              </p:ext>
            </p:extLst>
          </p:nvPr>
        </p:nvGraphicFramePr>
        <p:xfrm>
          <a:off x="639785" y="733345"/>
          <a:ext cx="5181508" cy="2996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59DCBC8B-91AF-B80B-AA45-D90398673DC1}"/>
              </a:ext>
            </a:extLst>
          </p:cNvPr>
          <p:cNvPicPr>
            <a:picLocks noChangeAspect="1"/>
          </p:cNvPicPr>
          <p:nvPr/>
        </p:nvPicPr>
        <p:blipFill>
          <a:blip r:embed="rId9"/>
          <a:stretch>
            <a:fillRect/>
          </a:stretch>
        </p:blipFill>
        <p:spPr>
          <a:xfrm>
            <a:off x="2932973" y="3432032"/>
            <a:ext cx="2680035" cy="3326762"/>
          </a:xfrm>
          <a:prstGeom prst="rect">
            <a:avLst/>
          </a:prstGeom>
        </p:spPr>
      </p:pic>
      <p:sp>
        <p:nvSpPr>
          <p:cNvPr id="8" name="TextBox 7">
            <a:extLst>
              <a:ext uri="{FF2B5EF4-FFF2-40B4-BE49-F238E27FC236}">
                <a16:creationId xmlns:a16="http://schemas.microsoft.com/office/drawing/2014/main" id="{3F5C2D71-1926-52D8-E091-57AB23A58B0D}"/>
              </a:ext>
            </a:extLst>
          </p:cNvPr>
          <p:cNvSpPr txBox="1"/>
          <p:nvPr/>
        </p:nvSpPr>
        <p:spPr>
          <a:xfrm>
            <a:off x="344516" y="3963090"/>
            <a:ext cx="1888046" cy="2246769"/>
          </a:xfrm>
          <a:prstGeom prst="rect">
            <a:avLst/>
          </a:prstGeom>
          <a:noFill/>
        </p:spPr>
        <p:txBody>
          <a:bodyPr wrap="square" rtlCol="0">
            <a:spAutoFit/>
          </a:bodyPr>
          <a:lstStyle/>
          <a:p>
            <a:pPr algn="ctr"/>
            <a:r>
              <a:rPr lang="en-US" sz="1000"/>
              <a:t>Figure from </a:t>
            </a:r>
            <a:r>
              <a:rPr lang="en-US" sz="1000" err="1"/>
              <a:t>Speth</a:t>
            </a:r>
            <a:r>
              <a:rPr lang="en-US" sz="1000"/>
              <a:t>, Thomas, EPA Office of Research and Development. </a:t>
            </a:r>
            <a:r>
              <a:rPr lang="en-US" sz="1000" i="1"/>
              <a:t>PFAS in Drinking Water: Centralized Treatment.</a:t>
            </a:r>
            <a:r>
              <a:rPr lang="en-US" sz="1000"/>
              <a:t> Drinking Water Workshop: Small Systems Challenges and Solutions. September 14, 2023. PowerPoint Presentation. </a:t>
            </a:r>
          </a:p>
          <a:p>
            <a:pPr algn="ctr"/>
            <a:endParaRPr lang="en-US" sz="1000"/>
          </a:p>
          <a:p>
            <a:pPr algn="ctr"/>
            <a:r>
              <a:rPr lang="en-US" sz="1000"/>
              <a:t>Figure adapted from Lee et al. (2018) </a:t>
            </a:r>
            <a:r>
              <a:rPr lang="en-US" sz="1000">
                <a:hlinkClick r:id="rId10"/>
              </a:rPr>
              <a:t>https://doi.org/10.3390/ma11040560</a:t>
            </a:r>
            <a:r>
              <a:rPr lang="en-US" sz="1000"/>
              <a:t> </a:t>
            </a:r>
          </a:p>
        </p:txBody>
      </p:sp>
    </p:spTree>
    <p:extLst>
      <p:ext uri="{BB962C8B-B14F-4D97-AF65-F5344CB8AC3E}">
        <p14:creationId xmlns:p14="http://schemas.microsoft.com/office/powerpoint/2010/main" val="112051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74529D7-3031-ACCC-9606-2670A77FD3CF}"/>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b="1"/>
              <a:t>What is PFAS?</a:t>
            </a:r>
          </a:p>
        </p:txBody>
      </p:sp>
      <p:sp>
        <p:nvSpPr>
          <p:cNvPr id="4" name="Text Placeholder 3">
            <a:extLst>
              <a:ext uri="{FF2B5EF4-FFF2-40B4-BE49-F238E27FC236}">
                <a16:creationId xmlns:a16="http://schemas.microsoft.com/office/drawing/2014/main" id="{0D37143D-10AB-0CF8-20BA-8498F7192EC4}"/>
              </a:ext>
            </a:extLst>
          </p:cNvPr>
          <p:cNvSpPr>
            <a:spLocks noGrp="1"/>
          </p:cNvSpPr>
          <p:nvPr>
            <p:ph type="body" idx="1"/>
          </p:nvPr>
        </p:nvSpPr>
        <p:spPr>
          <a:xfrm>
            <a:off x="5297760" y="4636008"/>
            <a:ext cx="6251111" cy="1572768"/>
          </a:xfrm>
        </p:spPr>
        <p:txBody>
          <a:bodyPr vert="horz" lIns="91440" tIns="45720" rIns="91440" bIns="45720" rtlCol="0">
            <a:normAutofit/>
          </a:bodyPr>
          <a:lstStyle/>
          <a:p>
            <a:r>
              <a:rPr lang="en-US" b="1">
                <a:solidFill>
                  <a:schemeClr val="tx1"/>
                </a:solidFill>
              </a:rPr>
              <a:t>Per- and Poly-fluoroalkyl Substances</a:t>
            </a:r>
          </a:p>
        </p:txBody>
      </p:sp>
      <p:pic>
        <p:nvPicPr>
          <p:cNvPr id="6" name="Picture 5" descr="Test tubes with one test tube in orange with drops">
            <a:extLst>
              <a:ext uri="{FF2B5EF4-FFF2-40B4-BE49-F238E27FC236}">
                <a16:creationId xmlns:a16="http://schemas.microsoft.com/office/drawing/2014/main" id="{A216C336-0139-2719-2FB1-249021A45D22}"/>
              </a:ext>
            </a:extLst>
          </p:cNvPr>
          <p:cNvPicPr>
            <a:picLocks noChangeAspect="1"/>
          </p:cNvPicPr>
          <p:nvPr/>
        </p:nvPicPr>
        <p:blipFill rotWithShape="1">
          <a:blip r:embed="rId3"/>
          <a:srcRect l="35376" r="18274" b="1"/>
          <a:stretch/>
        </p:blipFill>
        <p:spPr>
          <a:xfrm>
            <a:off x="0"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573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10;&#10;Description automatically generated">
            <a:extLst>
              <a:ext uri="{FF2B5EF4-FFF2-40B4-BE49-F238E27FC236}">
                <a16:creationId xmlns:a16="http://schemas.microsoft.com/office/drawing/2014/main" id="{E8DBB9BE-2E62-FCE9-8E46-17423243D967}"/>
              </a:ext>
            </a:extLst>
          </p:cNvPr>
          <p:cNvPicPr>
            <a:picLocks noChangeAspect="1"/>
          </p:cNvPicPr>
          <p:nvPr/>
        </p:nvPicPr>
        <p:blipFill rotWithShape="1">
          <a:blip r:embed="rId4">
            <a:extLst>
              <a:ext uri="{28A0092B-C50C-407E-A947-70E740481C1C}">
                <a14:useLocalDpi xmlns:a14="http://schemas.microsoft.com/office/drawing/2010/main" val="0"/>
              </a:ext>
            </a:extLst>
          </a:blip>
          <a:srcRect t="5436" r="32" b="12237"/>
          <a:stretch/>
        </p:blipFill>
        <p:spPr>
          <a:xfrm>
            <a:off x="2522356" y="10"/>
            <a:ext cx="9666595" cy="6857990"/>
          </a:xfrm>
          <a:prstGeom prst="rect">
            <a:avLst/>
          </a:prstGeom>
        </p:spPr>
      </p:pic>
      <p:sp>
        <p:nvSpPr>
          <p:cNvPr id="39" name="Rectangle 3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DAF311-658A-7784-F593-B4ADD3F4B1B2}"/>
              </a:ext>
            </a:extLst>
          </p:cNvPr>
          <p:cNvSpPr>
            <a:spLocks noGrp="1"/>
          </p:cNvSpPr>
          <p:nvPr>
            <p:ph type="title"/>
          </p:nvPr>
        </p:nvSpPr>
        <p:spPr>
          <a:xfrm>
            <a:off x="769910" y="146839"/>
            <a:ext cx="2871391" cy="1148006"/>
          </a:xfrm>
        </p:spPr>
        <p:txBody>
          <a:bodyPr>
            <a:normAutofit/>
          </a:bodyPr>
          <a:lstStyle/>
          <a:p>
            <a:r>
              <a:rPr lang="en-US" sz="4000" b="1"/>
              <a:t>Membranes</a:t>
            </a:r>
          </a:p>
        </p:txBody>
      </p:sp>
      <p:graphicFrame>
        <p:nvGraphicFramePr>
          <p:cNvPr id="18" name="Content Placeholder 2">
            <a:extLst>
              <a:ext uri="{FF2B5EF4-FFF2-40B4-BE49-F238E27FC236}">
                <a16:creationId xmlns:a16="http://schemas.microsoft.com/office/drawing/2014/main" id="{B701304C-5CAA-6B55-D7C5-A62FA5ECAA37}"/>
              </a:ext>
            </a:extLst>
          </p:cNvPr>
          <p:cNvGraphicFramePr>
            <a:graphicFrameLocks noGrp="1"/>
          </p:cNvGraphicFramePr>
          <p:nvPr>
            <p:ph idx="1"/>
            <p:extLst>
              <p:ext uri="{D42A27DB-BD31-4B8C-83A1-F6EECF244321}">
                <p14:modId xmlns:p14="http://schemas.microsoft.com/office/powerpoint/2010/main" val="3533162342"/>
              </p:ext>
            </p:extLst>
          </p:nvPr>
        </p:nvGraphicFramePr>
        <p:xfrm>
          <a:off x="294512" y="1301519"/>
          <a:ext cx="3822189" cy="51993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52970000"/>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8C5A6CE-1CCB-A11D-82D3-E7105BCAC4A5}"/>
              </a:ext>
            </a:extLst>
          </p:cNvPr>
          <p:cNvPicPr>
            <a:picLocks noChangeAspect="1"/>
          </p:cNvPicPr>
          <p:nvPr/>
        </p:nvPicPr>
        <p:blipFill>
          <a:blip r:embed="rId3">
            <a:duotone>
              <a:schemeClr val="bg2">
                <a:shade val="45000"/>
                <a:satMod val="135000"/>
              </a:schemeClr>
              <a:prstClr val="white"/>
            </a:duotone>
          </a:blip>
          <a:srcRect t="15730"/>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58318-56C0-B676-1B11-6E692D4F5A45}"/>
              </a:ext>
            </a:extLst>
          </p:cNvPr>
          <p:cNvSpPr>
            <a:spLocks noGrp="1"/>
          </p:cNvSpPr>
          <p:nvPr>
            <p:ph type="title"/>
          </p:nvPr>
        </p:nvSpPr>
        <p:spPr>
          <a:xfrm>
            <a:off x="838200" y="160697"/>
            <a:ext cx="10515600" cy="1325563"/>
          </a:xfrm>
        </p:spPr>
        <p:txBody>
          <a:bodyPr>
            <a:normAutofit/>
          </a:bodyPr>
          <a:lstStyle/>
          <a:p>
            <a:r>
              <a:rPr lang="en-US" b="1"/>
              <a:t>Where does the waste go?</a:t>
            </a:r>
          </a:p>
        </p:txBody>
      </p:sp>
      <p:sp>
        <p:nvSpPr>
          <p:cNvPr id="4" name="Content Placeholder 3">
            <a:extLst>
              <a:ext uri="{FF2B5EF4-FFF2-40B4-BE49-F238E27FC236}">
                <a16:creationId xmlns:a16="http://schemas.microsoft.com/office/drawing/2014/main" id="{CB491407-1B6D-5867-3001-1398751DC5DE}"/>
              </a:ext>
            </a:extLst>
          </p:cNvPr>
          <p:cNvSpPr>
            <a:spLocks noGrp="1"/>
          </p:cNvSpPr>
          <p:nvPr>
            <p:ph idx="1"/>
          </p:nvPr>
        </p:nvSpPr>
        <p:spPr>
          <a:xfrm>
            <a:off x="500406" y="1300289"/>
            <a:ext cx="10634221" cy="5098810"/>
          </a:xfrm>
        </p:spPr>
        <p:txBody>
          <a:bodyPr vert="horz" lIns="91440" tIns="45720" rIns="91440" bIns="45720" rtlCol="0" anchor="t">
            <a:normAutofit lnSpcReduction="10000"/>
          </a:bodyPr>
          <a:lstStyle/>
          <a:p>
            <a:r>
              <a:rPr lang="en-US" sz="3200" b="1"/>
              <a:t>GAC</a:t>
            </a:r>
          </a:p>
          <a:p>
            <a:pPr lvl="1"/>
            <a:r>
              <a:rPr lang="en-US" sz="2800" b="1"/>
              <a:t>Research being done on re-activation of spent carbon</a:t>
            </a:r>
          </a:p>
          <a:p>
            <a:pPr lvl="1"/>
            <a:endParaRPr lang="en-US" sz="2800" b="1">
              <a:cs typeface="Times New Roman"/>
            </a:endParaRPr>
          </a:p>
          <a:p>
            <a:pPr lvl="1"/>
            <a:endParaRPr lang="en-US" b="1"/>
          </a:p>
          <a:p>
            <a:r>
              <a:rPr lang="en-US" sz="3200" b="1"/>
              <a:t>Anion Exchange Resin</a:t>
            </a:r>
          </a:p>
          <a:p>
            <a:pPr lvl="1"/>
            <a:r>
              <a:rPr lang="en-US" sz="2800" b="1"/>
              <a:t>Incineration</a:t>
            </a:r>
          </a:p>
          <a:p>
            <a:pPr lvl="1"/>
            <a:r>
              <a:rPr lang="en-US" sz="2800" b="1"/>
              <a:t>Landfill</a:t>
            </a:r>
          </a:p>
          <a:p>
            <a:endParaRPr lang="en-US" b="1"/>
          </a:p>
          <a:p>
            <a:r>
              <a:rPr lang="en-US" sz="3200" b="1"/>
              <a:t>Membranes</a:t>
            </a:r>
          </a:p>
          <a:p>
            <a:pPr lvl="1"/>
            <a:r>
              <a:rPr lang="en-US" sz="2800" b="1"/>
              <a:t>Most difficult to deal with due to the highly concentrated waste stream that is produced</a:t>
            </a:r>
          </a:p>
          <a:p>
            <a:pPr lvl="1"/>
            <a:endParaRPr lang="en-US" b="1"/>
          </a:p>
        </p:txBody>
      </p:sp>
      <p:pic>
        <p:nvPicPr>
          <p:cNvPr id="6" name="Picture 5">
            <a:extLst>
              <a:ext uri="{FF2B5EF4-FFF2-40B4-BE49-F238E27FC236}">
                <a16:creationId xmlns:a16="http://schemas.microsoft.com/office/drawing/2014/main" id="{FA299F5C-ED3A-94A2-F5F3-09B3BBE0BA1F}"/>
              </a:ext>
            </a:extLst>
          </p:cNvPr>
          <p:cNvPicPr>
            <a:picLocks noChangeAspect="1"/>
          </p:cNvPicPr>
          <p:nvPr/>
        </p:nvPicPr>
        <p:blipFill>
          <a:blip r:embed="rId4"/>
          <a:stretch>
            <a:fillRect/>
          </a:stretch>
        </p:blipFill>
        <p:spPr>
          <a:xfrm>
            <a:off x="9949461" y="338072"/>
            <a:ext cx="2154379" cy="1833514"/>
          </a:xfrm>
          <a:prstGeom prst="rect">
            <a:avLst/>
          </a:prstGeom>
        </p:spPr>
      </p:pic>
      <p:pic>
        <p:nvPicPr>
          <p:cNvPr id="8" name="Picture 7">
            <a:extLst>
              <a:ext uri="{FF2B5EF4-FFF2-40B4-BE49-F238E27FC236}">
                <a16:creationId xmlns:a16="http://schemas.microsoft.com/office/drawing/2014/main" id="{E3CCFB0E-A260-DC81-D39B-5F35974CDE7A}"/>
              </a:ext>
            </a:extLst>
          </p:cNvPr>
          <p:cNvPicPr>
            <a:picLocks noChangeAspect="1"/>
          </p:cNvPicPr>
          <p:nvPr/>
        </p:nvPicPr>
        <p:blipFill>
          <a:blip r:embed="rId5"/>
          <a:stretch>
            <a:fillRect/>
          </a:stretch>
        </p:blipFill>
        <p:spPr>
          <a:xfrm>
            <a:off x="5684460" y="2526711"/>
            <a:ext cx="6073219" cy="2648701"/>
          </a:xfrm>
          <a:prstGeom prst="rect">
            <a:avLst/>
          </a:prstGeom>
        </p:spPr>
      </p:pic>
      <p:sp>
        <p:nvSpPr>
          <p:cNvPr id="12" name="TextBox 11">
            <a:extLst>
              <a:ext uri="{FF2B5EF4-FFF2-40B4-BE49-F238E27FC236}">
                <a16:creationId xmlns:a16="http://schemas.microsoft.com/office/drawing/2014/main" id="{DB24A679-DC5B-62F0-04BF-59C3190C9D80}"/>
              </a:ext>
            </a:extLst>
          </p:cNvPr>
          <p:cNvSpPr txBox="1"/>
          <p:nvPr/>
        </p:nvSpPr>
        <p:spPr>
          <a:xfrm>
            <a:off x="3686318" y="6399099"/>
            <a:ext cx="8865472" cy="400110"/>
          </a:xfrm>
          <a:prstGeom prst="rect">
            <a:avLst/>
          </a:prstGeom>
          <a:noFill/>
        </p:spPr>
        <p:txBody>
          <a:bodyPr wrap="square" rtlCol="0">
            <a:spAutoFit/>
          </a:bodyPr>
          <a:lstStyle/>
          <a:p>
            <a:r>
              <a:rPr lang="en-US" sz="1000"/>
              <a:t>Figures from Speth, Thomas, EPA Office of Research and Development. </a:t>
            </a:r>
            <a:r>
              <a:rPr lang="en-US" sz="1000" i="1"/>
              <a:t>Managing PFAS Treatment Residuals.</a:t>
            </a:r>
            <a:r>
              <a:rPr lang="en-US" sz="1000"/>
              <a:t> Drinking Water Workshop: Small Systems Challenges and Solutions. September 14, 2023. PowerPoint Presentation. </a:t>
            </a:r>
          </a:p>
        </p:txBody>
      </p:sp>
    </p:spTree>
    <p:extLst>
      <p:ext uri="{BB962C8B-B14F-4D97-AF65-F5344CB8AC3E}">
        <p14:creationId xmlns:p14="http://schemas.microsoft.com/office/powerpoint/2010/main" val="4005920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38C06-07D4-276A-ED66-616AE6AE36C9}"/>
              </a:ext>
            </a:extLst>
          </p:cNvPr>
          <p:cNvSpPr>
            <a:spLocks noGrp="1"/>
          </p:cNvSpPr>
          <p:nvPr>
            <p:ph type="title"/>
          </p:nvPr>
        </p:nvSpPr>
        <p:spPr>
          <a:xfrm>
            <a:off x="1383564" y="348865"/>
            <a:ext cx="9718111" cy="1576446"/>
          </a:xfrm>
        </p:spPr>
        <p:txBody>
          <a:bodyPr anchor="ctr">
            <a:normAutofit/>
          </a:bodyPr>
          <a:lstStyle/>
          <a:p>
            <a:r>
              <a:rPr lang="en-US" sz="4000" b="1">
                <a:solidFill>
                  <a:srgbClr val="FFFFFF"/>
                </a:solidFill>
              </a:rPr>
              <a:t>Regionalization</a:t>
            </a:r>
          </a:p>
        </p:txBody>
      </p:sp>
      <p:graphicFrame>
        <p:nvGraphicFramePr>
          <p:cNvPr id="11" name="Content Placeholder 7">
            <a:extLst>
              <a:ext uri="{FF2B5EF4-FFF2-40B4-BE49-F238E27FC236}">
                <a16:creationId xmlns:a16="http://schemas.microsoft.com/office/drawing/2014/main" id="{5F9E0CE5-E8CD-2238-1E19-9671BD04E342}"/>
              </a:ext>
            </a:extLst>
          </p:cNvPr>
          <p:cNvGraphicFramePr>
            <a:graphicFrameLocks noGrp="1"/>
          </p:cNvGraphicFramePr>
          <p:nvPr>
            <p:ph idx="1"/>
            <p:extLst>
              <p:ext uri="{D42A27DB-BD31-4B8C-83A1-F6EECF244321}">
                <p14:modId xmlns:p14="http://schemas.microsoft.com/office/powerpoint/2010/main" val="59473619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3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56A26C9-7A68-D60B-4440-CBFACA4879CC}"/>
              </a:ext>
            </a:extLst>
          </p:cNvPr>
          <p:cNvSpPr/>
          <p:nvPr/>
        </p:nvSpPr>
        <p:spPr>
          <a:xfrm>
            <a:off x="6096000" y="0"/>
            <a:ext cx="6096000" cy="6858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3">
              <a:alphaModFix amt="78000"/>
            </a:blip>
            <a:stretch>
              <a:fillRect l="-52915" r="-17830" b="-1119"/>
            </a:stretch>
          </a:blipFill>
        </p:spPr>
        <p:txBody>
          <a:bodyPr/>
          <a:lstStyle/>
          <a:p>
            <a:pPr defTabSz="609630"/>
            <a:endParaRPr lang="en-US" sz="1200">
              <a:solidFill>
                <a:prstClr val="black"/>
              </a:solidFill>
              <a:latin typeface="Calibri"/>
            </a:endParaRPr>
          </a:p>
        </p:txBody>
      </p:sp>
      <p:sp>
        <p:nvSpPr>
          <p:cNvPr id="2" name="Title 1">
            <a:extLst>
              <a:ext uri="{FF2B5EF4-FFF2-40B4-BE49-F238E27FC236}">
                <a16:creationId xmlns:a16="http://schemas.microsoft.com/office/drawing/2014/main" id="{D47E5552-0B31-3114-13D5-CC1D1C25659A}"/>
              </a:ext>
            </a:extLst>
          </p:cNvPr>
          <p:cNvSpPr>
            <a:spLocks noGrp="1"/>
          </p:cNvSpPr>
          <p:nvPr>
            <p:ph type="title"/>
          </p:nvPr>
        </p:nvSpPr>
        <p:spPr>
          <a:xfrm>
            <a:off x="831850" y="1709738"/>
            <a:ext cx="5264150" cy="2852737"/>
          </a:xfrm>
        </p:spPr>
        <p:txBody>
          <a:bodyPr>
            <a:normAutofit/>
          </a:bodyPr>
          <a:lstStyle/>
          <a:p>
            <a:r>
              <a:rPr lang="en-US" b="1"/>
              <a:t>Drinking Water State Revolving Fund (DWSRF)</a:t>
            </a:r>
          </a:p>
        </p:txBody>
      </p:sp>
      <p:sp>
        <p:nvSpPr>
          <p:cNvPr id="3" name="Text Placeholder 2">
            <a:extLst>
              <a:ext uri="{FF2B5EF4-FFF2-40B4-BE49-F238E27FC236}">
                <a16:creationId xmlns:a16="http://schemas.microsoft.com/office/drawing/2014/main" id="{63B8E913-417C-44C6-3CA5-4834C3FFA534}"/>
              </a:ext>
            </a:extLst>
          </p:cNvPr>
          <p:cNvSpPr>
            <a:spLocks noGrp="1"/>
          </p:cNvSpPr>
          <p:nvPr>
            <p:ph type="body" idx="1"/>
          </p:nvPr>
        </p:nvSpPr>
        <p:spPr>
          <a:xfrm>
            <a:off x="831850" y="4589463"/>
            <a:ext cx="10515600" cy="1500187"/>
          </a:xfrm>
        </p:spPr>
        <p:txBody>
          <a:bodyPr/>
          <a:lstStyle/>
          <a:p>
            <a:r>
              <a:rPr lang="en-US" b="1"/>
              <a:t>How can I get funding to help?</a:t>
            </a:r>
          </a:p>
        </p:txBody>
      </p:sp>
    </p:spTree>
    <p:extLst>
      <p:ext uri="{BB962C8B-B14F-4D97-AF65-F5344CB8AC3E}">
        <p14:creationId xmlns:p14="http://schemas.microsoft.com/office/powerpoint/2010/main" val="3713185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6D8CC-EB03-0ED4-2F31-858EDC35676F}"/>
              </a:ext>
            </a:extLst>
          </p:cNvPr>
          <p:cNvSpPr>
            <a:spLocks noGrp="1"/>
          </p:cNvSpPr>
          <p:nvPr>
            <p:ph type="title"/>
          </p:nvPr>
        </p:nvSpPr>
        <p:spPr/>
        <p:txBody>
          <a:bodyPr/>
          <a:lstStyle/>
          <a:p>
            <a:r>
              <a:rPr lang="en-US" b="1"/>
              <a:t>DWSRF Process </a:t>
            </a:r>
          </a:p>
        </p:txBody>
      </p:sp>
      <p:sp>
        <p:nvSpPr>
          <p:cNvPr id="3" name="Content Placeholder 2">
            <a:extLst>
              <a:ext uri="{FF2B5EF4-FFF2-40B4-BE49-F238E27FC236}">
                <a16:creationId xmlns:a16="http://schemas.microsoft.com/office/drawing/2014/main" id="{1DB18920-D21F-576D-30EE-D55543C726B9}"/>
              </a:ext>
            </a:extLst>
          </p:cNvPr>
          <p:cNvSpPr>
            <a:spLocks noGrp="1"/>
          </p:cNvSpPr>
          <p:nvPr>
            <p:ph idx="1"/>
          </p:nvPr>
        </p:nvSpPr>
        <p:spPr>
          <a:xfrm>
            <a:off x="838200" y="2141537"/>
            <a:ext cx="10515600" cy="4351338"/>
          </a:xfrm>
        </p:spPr>
        <p:txBody>
          <a:bodyPr/>
          <a:lstStyle/>
          <a:p>
            <a:r>
              <a:rPr lang="en-US" b="1"/>
              <a:t>First step is to get on project priority list (PPL)</a:t>
            </a:r>
          </a:p>
          <a:p>
            <a:r>
              <a:rPr lang="en-US" b="1"/>
              <a:t>Funds are first awarded to shovel-ready projects</a:t>
            </a:r>
          </a:p>
          <a:p>
            <a:r>
              <a:rPr lang="en-US" b="1"/>
              <a:t>If there are multiple shovel-ready projects, funds are awarded according to placement on PPL</a:t>
            </a:r>
          </a:p>
          <a:p>
            <a:r>
              <a:rPr lang="en-US" b="1"/>
              <a:t>PFAS projects will likely need a pilot study approved by DEQ’s Construction Permitting Section to proceed</a:t>
            </a:r>
          </a:p>
          <a:p>
            <a:pPr lvl="1"/>
            <a:endParaRPr lang="en-US" b="1"/>
          </a:p>
        </p:txBody>
      </p:sp>
      <p:sp>
        <p:nvSpPr>
          <p:cNvPr id="6" name="Freeform 3">
            <a:extLst>
              <a:ext uri="{FF2B5EF4-FFF2-40B4-BE49-F238E27FC236}">
                <a16:creationId xmlns:a16="http://schemas.microsoft.com/office/drawing/2014/main" id="{0864ADEA-FF5F-3B6A-212F-47712830A5EF}"/>
              </a:ext>
            </a:extLst>
          </p:cNvPr>
          <p:cNvSpPr/>
          <p:nvPr/>
        </p:nvSpPr>
        <p:spPr>
          <a:xfrm>
            <a:off x="7663416" y="505396"/>
            <a:ext cx="3761405" cy="1318247"/>
          </a:xfrm>
          <a:custGeom>
            <a:avLst/>
            <a:gdLst/>
            <a:ahLst/>
            <a:cxnLst/>
            <a:rect l="l" t="t" r="r" b="b"/>
            <a:pathLst>
              <a:path w="5642107" h="1977370">
                <a:moveTo>
                  <a:pt x="0" y="0"/>
                </a:moveTo>
                <a:lnTo>
                  <a:pt x="5642107" y="0"/>
                </a:lnTo>
                <a:lnTo>
                  <a:pt x="5642107" y="1977369"/>
                </a:lnTo>
                <a:lnTo>
                  <a:pt x="0" y="1977369"/>
                </a:lnTo>
                <a:lnTo>
                  <a:pt x="0" y="0"/>
                </a:lnTo>
                <a:close/>
              </a:path>
            </a:pathLst>
          </a:custGeom>
          <a:blipFill>
            <a:blip r:embed="rId3"/>
            <a:stretch>
              <a:fillRect t="-55016" r="-1593" b="-8042"/>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702921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43E5FD-0502-9938-8DE5-1F7E3A1A524F}"/>
              </a:ext>
            </a:extLst>
          </p:cNvPr>
          <p:cNvSpPr>
            <a:spLocks noGrp="1"/>
          </p:cNvSpPr>
          <p:nvPr>
            <p:ph type="title"/>
          </p:nvPr>
        </p:nvSpPr>
        <p:spPr>
          <a:xfrm>
            <a:off x="301337" y="1153572"/>
            <a:ext cx="3585898" cy="4461163"/>
          </a:xfrm>
        </p:spPr>
        <p:txBody>
          <a:bodyPr>
            <a:normAutofit/>
          </a:bodyPr>
          <a:lstStyle/>
          <a:p>
            <a:r>
              <a:rPr lang="en-US" b="1">
                <a:solidFill>
                  <a:srgbClr val="FFFFFF"/>
                </a:solidFill>
              </a:rPr>
              <a:t>Capacity Development: EC-SDC Funds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A89AA9-980F-B187-3189-AE899C6EBE49}"/>
              </a:ext>
            </a:extLst>
          </p:cNvPr>
          <p:cNvSpPr>
            <a:spLocks noGrp="1"/>
          </p:cNvSpPr>
          <p:nvPr>
            <p:ph idx="1"/>
          </p:nvPr>
        </p:nvSpPr>
        <p:spPr>
          <a:xfrm>
            <a:off x="4457944" y="642359"/>
            <a:ext cx="6843943" cy="5573281"/>
          </a:xfrm>
        </p:spPr>
        <p:txBody>
          <a:bodyPr anchor="ctr">
            <a:normAutofit/>
          </a:bodyPr>
          <a:lstStyle/>
          <a:p>
            <a:r>
              <a:rPr lang="en-US" b="1"/>
              <a:t>Emerging Contaminants in Small and Disadvantaged Communities</a:t>
            </a:r>
          </a:p>
          <a:p>
            <a:pPr lvl="1"/>
            <a:r>
              <a:rPr lang="en-US" b="1"/>
              <a:t>Grant from EPA/BIL</a:t>
            </a:r>
          </a:p>
          <a:p>
            <a:r>
              <a:rPr lang="en-US" b="1"/>
              <a:t>Funding available to communities that are small and/or disadvantaged </a:t>
            </a:r>
          </a:p>
          <a:p>
            <a:pPr lvl="1"/>
            <a:r>
              <a:rPr lang="en-US" b="1"/>
              <a:t>Less than 10,000 population with focus on less than 3,300</a:t>
            </a:r>
          </a:p>
          <a:p>
            <a:pPr lvl="1"/>
            <a:r>
              <a:rPr lang="en-US" b="1"/>
              <a:t>System is determined disadvantaged by DEQ income guidelines</a:t>
            </a:r>
          </a:p>
          <a:p>
            <a:r>
              <a:rPr lang="en-US" b="1"/>
              <a:t>Can fund sampling for program and aid in treatment costs for systems</a:t>
            </a:r>
          </a:p>
          <a:p>
            <a:r>
              <a:rPr lang="en-US" b="1"/>
              <a:t>Partnered with DWSRF funds</a:t>
            </a:r>
          </a:p>
          <a:p>
            <a:endParaRPr lang="en-US" b="1"/>
          </a:p>
        </p:txBody>
      </p:sp>
    </p:spTree>
    <p:extLst>
      <p:ext uri="{BB962C8B-B14F-4D97-AF65-F5344CB8AC3E}">
        <p14:creationId xmlns:p14="http://schemas.microsoft.com/office/powerpoint/2010/main" val="2758488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D1AA-CDCB-BF1D-18D7-EDB7E03CA0BD}"/>
              </a:ext>
            </a:extLst>
          </p:cNvPr>
          <p:cNvSpPr>
            <a:spLocks noGrp="1"/>
          </p:cNvSpPr>
          <p:nvPr>
            <p:ph type="title"/>
          </p:nvPr>
        </p:nvSpPr>
        <p:spPr/>
        <p:txBody>
          <a:bodyPr/>
          <a:lstStyle/>
          <a:p>
            <a:pPr algn="ctr"/>
            <a:r>
              <a:rPr lang="en-US">
                <a:latin typeface="Times New Roman" panose="02020603050405020304" pitchFamily="18" charset="0"/>
                <a:cs typeface="Times New Roman" panose="02020603050405020304" pitchFamily="18" charset="0"/>
              </a:rPr>
              <a:t>Questions?</a:t>
            </a:r>
            <a:br>
              <a:rPr lang="en-US">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Water quality help line 405-702-8100</a:t>
            </a:r>
          </a:p>
        </p:txBody>
      </p:sp>
      <p:sp>
        <p:nvSpPr>
          <p:cNvPr id="4" name="Content Placeholder 3">
            <a:extLst>
              <a:ext uri="{FF2B5EF4-FFF2-40B4-BE49-F238E27FC236}">
                <a16:creationId xmlns:a16="http://schemas.microsoft.com/office/drawing/2014/main" id="{4FDFD5A0-59FA-AF4D-024F-5D78E4DE495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4820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8A562-08D7-7135-6FA3-0AA9E823F4C6}"/>
              </a:ext>
            </a:extLst>
          </p:cNvPr>
          <p:cNvSpPr>
            <a:spLocks noGrp="1"/>
          </p:cNvSpPr>
          <p:nvPr>
            <p:ph type="title"/>
          </p:nvPr>
        </p:nvSpPr>
        <p:spPr>
          <a:xfrm>
            <a:off x="572493" y="238539"/>
            <a:ext cx="11018520" cy="1434415"/>
          </a:xfrm>
        </p:spPr>
        <p:txBody>
          <a:bodyPr anchor="b">
            <a:normAutofit/>
          </a:bodyPr>
          <a:lstStyle/>
          <a:p>
            <a:r>
              <a:rPr lang="en-US" sz="5000" b="1"/>
              <a:t>Class of synthetic chemical compounds</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5F4CAE-9C24-5DCB-E7B6-E245A47D520B}"/>
              </a:ext>
            </a:extLst>
          </p:cNvPr>
          <p:cNvSpPr>
            <a:spLocks noGrp="1"/>
          </p:cNvSpPr>
          <p:nvPr>
            <p:ph idx="1"/>
          </p:nvPr>
        </p:nvSpPr>
        <p:spPr>
          <a:xfrm>
            <a:off x="572493" y="2071316"/>
            <a:ext cx="6713552" cy="4119172"/>
          </a:xfrm>
        </p:spPr>
        <p:txBody>
          <a:bodyPr anchor="t">
            <a:normAutofit/>
          </a:bodyPr>
          <a:lstStyle/>
          <a:p>
            <a:r>
              <a:rPr lang="en-US" sz="2200" b="1"/>
              <a:t>Nearly 15,000 individual chemicals</a:t>
            </a:r>
          </a:p>
          <a:p>
            <a:r>
              <a:rPr lang="en-US" sz="2200" b="1"/>
              <a:t>Organic compounds with incredibly stable bond</a:t>
            </a:r>
          </a:p>
          <a:p>
            <a:pPr lvl="1"/>
            <a:r>
              <a:rPr lang="en-US" sz="2000" b="1"/>
              <a:t>Does not allow chemical to break down in “normal” amount of time</a:t>
            </a:r>
          </a:p>
          <a:p>
            <a:r>
              <a:rPr lang="en-US" sz="2200" b="1"/>
              <a:t>Ubiquitous in environment now.</a:t>
            </a:r>
          </a:p>
          <a:p>
            <a:pPr lvl="1"/>
            <a:r>
              <a:rPr lang="en-US" sz="2000" b="1"/>
              <a:t>99% of all humans have measurable levels of PFAS in their bloodstream</a:t>
            </a:r>
            <a:endParaRPr lang="en-US" sz="2200" b="1"/>
          </a:p>
          <a:p>
            <a:r>
              <a:rPr lang="en-US" sz="2200" b="1"/>
              <a:t>Short Chain vs Long Chain</a:t>
            </a:r>
          </a:p>
          <a:p>
            <a:pPr lvl="1"/>
            <a:r>
              <a:rPr lang="en-US" sz="2000" b="1"/>
              <a:t>Long chain PFAS have high bioaccumulation potential</a:t>
            </a:r>
          </a:p>
          <a:p>
            <a:pPr lvl="1"/>
            <a:r>
              <a:rPr lang="en-US" sz="2000" b="1"/>
              <a:t>Short chain PFAS can be more difficult to remove</a:t>
            </a:r>
          </a:p>
        </p:txBody>
      </p:sp>
      <p:pic>
        <p:nvPicPr>
          <p:cNvPr id="1026" name="Picture 2" descr="Learn About PFAS | Western Virginia Water Authority">
            <a:extLst>
              <a:ext uri="{FF2B5EF4-FFF2-40B4-BE49-F238E27FC236}">
                <a16:creationId xmlns:a16="http://schemas.microsoft.com/office/drawing/2014/main" id="{CC068DFB-4DDE-87D7-CEA9-D19D99AA3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270939">
            <a:off x="6903898" y="3214806"/>
            <a:ext cx="4885844" cy="183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182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7B4EBE-C9FF-93D3-E591-675876AEBB4C}"/>
              </a:ext>
            </a:extLst>
          </p:cNvPr>
          <p:cNvSpPr>
            <a:spLocks noGrp="1"/>
          </p:cNvSpPr>
          <p:nvPr>
            <p:ph type="title"/>
          </p:nvPr>
        </p:nvSpPr>
        <p:spPr>
          <a:xfrm>
            <a:off x="635000" y="640823"/>
            <a:ext cx="3418659" cy="5583148"/>
          </a:xfrm>
        </p:spPr>
        <p:txBody>
          <a:bodyPr anchor="ctr">
            <a:normAutofit/>
          </a:bodyPr>
          <a:lstStyle/>
          <a:p>
            <a:r>
              <a:rPr lang="en-US" sz="5400"/>
              <a:t>Where is it from?</a:t>
            </a:r>
          </a:p>
        </p:txBody>
      </p:sp>
      <p:sp>
        <p:nvSpPr>
          <p:cNvPr id="2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Content Placeholder 3">
            <a:extLst>
              <a:ext uri="{FF2B5EF4-FFF2-40B4-BE49-F238E27FC236}">
                <a16:creationId xmlns:a16="http://schemas.microsoft.com/office/drawing/2014/main" id="{3491D4EA-7667-A743-0D03-640C2FEEA925}"/>
              </a:ext>
            </a:extLst>
          </p:cNvPr>
          <p:cNvGraphicFramePr>
            <a:graphicFrameLocks noGrp="1"/>
          </p:cNvGraphicFramePr>
          <p:nvPr>
            <p:ph idx="1"/>
            <p:extLst>
              <p:ext uri="{D42A27DB-BD31-4B8C-83A1-F6EECF244321}">
                <p14:modId xmlns:p14="http://schemas.microsoft.com/office/powerpoint/2010/main" val="241995790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506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FD66CA33-BBED-2C44-4004-193D5DC7BDE3}"/>
              </a:ext>
            </a:extLst>
          </p:cNvPr>
          <p:cNvGrpSpPr/>
          <p:nvPr/>
        </p:nvGrpSpPr>
        <p:grpSpPr>
          <a:xfrm>
            <a:off x="504198" y="438491"/>
            <a:ext cx="10885195" cy="5953950"/>
            <a:chOff x="504198" y="438491"/>
            <a:chExt cx="10885195" cy="5953950"/>
          </a:xfrm>
        </p:grpSpPr>
        <p:sp>
          <p:nvSpPr>
            <p:cNvPr id="2" name="Rectangle: Rounded Corners 1">
              <a:extLst>
                <a:ext uri="{FF2B5EF4-FFF2-40B4-BE49-F238E27FC236}">
                  <a16:creationId xmlns:a16="http://schemas.microsoft.com/office/drawing/2014/main" id="{A296F2E9-FD9D-4BE2-5BD6-B98BA0C079EA}"/>
                </a:ext>
              </a:extLst>
            </p:cNvPr>
            <p:cNvSpPr/>
            <p:nvPr/>
          </p:nvSpPr>
          <p:spPr>
            <a:xfrm>
              <a:off x="504198" y="438491"/>
              <a:ext cx="2838450" cy="914400"/>
            </a:xfrm>
            <a:prstGeom prst="roundRect">
              <a:avLst/>
            </a:prstGeom>
            <a:solidFill>
              <a:schemeClr val="bg2">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a:t>PFAS Production</a:t>
              </a:r>
            </a:p>
          </p:txBody>
        </p:sp>
        <p:sp>
          <p:nvSpPr>
            <p:cNvPr id="3" name="Rectangle: Rounded Corners 2">
              <a:extLst>
                <a:ext uri="{FF2B5EF4-FFF2-40B4-BE49-F238E27FC236}">
                  <a16:creationId xmlns:a16="http://schemas.microsoft.com/office/drawing/2014/main" id="{7AEF488F-9756-635C-AE3B-0E41D2F82CA5}"/>
                </a:ext>
              </a:extLst>
            </p:cNvPr>
            <p:cNvSpPr/>
            <p:nvPr/>
          </p:nvSpPr>
          <p:spPr>
            <a:xfrm>
              <a:off x="504198" y="3802615"/>
              <a:ext cx="2838450" cy="9144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t>PFAS in Industrial Products</a:t>
              </a:r>
            </a:p>
          </p:txBody>
        </p:sp>
        <p:sp>
          <p:nvSpPr>
            <p:cNvPr id="4" name="Rectangle: Rounded Corners 3">
              <a:extLst>
                <a:ext uri="{FF2B5EF4-FFF2-40B4-BE49-F238E27FC236}">
                  <a16:creationId xmlns:a16="http://schemas.microsoft.com/office/drawing/2014/main" id="{49BD98B8-1042-39AD-0DCE-D90ED73C32EB}"/>
                </a:ext>
              </a:extLst>
            </p:cNvPr>
            <p:cNvSpPr/>
            <p:nvPr/>
          </p:nvSpPr>
          <p:spPr>
            <a:xfrm>
              <a:off x="504198" y="2123443"/>
              <a:ext cx="2838450" cy="914400"/>
            </a:xfrm>
            <a:prstGeom prst="roundRect">
              <a:avLst/>
            </a:prstGeom>
            <a:solidFill>
              <a:schemeClr val="bg2">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b="1"/>
                <a:t>PFAS Use in Manufacturing</a:t>
              </a:r>
            </a:p>
          </p:txBody>
        </p:sp>
        <p:sp>
          <p:nvSpPr>
            <p:cNvPr id="5" name="Rectangle: Rounded Corners 4">
              <a:extLst>
                <a:ext uri="{FF2B5EF4-FFF2-40B4-BE49-F238E27FC236}">
                  <a16:creationId xmlns:a16="http://schemas.microsoft.com/office/drawing/2014/main" id="{558E9D08-5FAE-481A-1B53-5C57D028E090}"/>
                </a:ext>
              </a:extLst>
            </p:cNvPr>
            <p:cNvSpPr/>
            <p:nvPr/>
          </p:nvSpPr>
          <p:spPr>
            <a:xfrm>
              <a:off x="504198" y="5478041"/>
              <a:ext cx="2838450" cy="914400"/>
            </a:xfrm>
            <a:prstGeom prst="roundRect">
              <a:avLst/>
            </a:prstGeom>
            <a:solidFill>
              <a:schemeClr val="bg2">
                <a:lumMod val="7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a:t>PFAS in Consumer Products</a:t>
              </a:r>
            </a:p>
          </p:txBody>
        </p:sp>
        <p:sp>
          <p:nvSpPr>
            <p:cNvPr id="13" name="Rectangle: Rounded Corners 12">
              <a:extLst>
                <a:ext uri="{FF2B5EF4-FFF2-40B4-BE49-F238E27FC236}">
                  <a16:creationId xmlns:a16="http://schemas.microsoft.com/office/drawing/2014/main" id="{0E4F17CE-D80B-177A-227F-FE40C27F7D76}"/>
                </a:ext>
              </a:extLst>
            </p:cNvPr>
            <p:cNvSpPr/>
            <p:nvPr/>
          </p:nvSpPr>
          <p:spPr>
            <a:xfrm>
              <a:off x="4676775" y="2689943"/>
              <a:ext cx="2838450" cy="1456826"/>
            </a:xfrm>
            <a:prstGeom prst="roundRect">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a:t>Environmental Occurrence</a:t>
              </a:r>
            </a:p>
          </p:txBody>
        </p:sp>
        <p:sp>
          <p:nvSpPr>
            <p:cNvPr id="14" name="Rectangle: Rounded Corners 13">
              <a:extLst>
                <a:ext uri="{FF2B5EF4-FFF2-40B4-BE49-F238E27FC236}">
                  <a16:creationId xmlns:a16="http://schemas.microsoft.com/office/drawing/2014/main" id="{C18DD7C7-75A1-45A9-8287-78E055FB8264}"/>
                </a:ext>
              </a:extLst>
            </p:cNvPr>
            <p:cNvSpPr/>
            <p:nvPr/>
          </p:nvSpPr>
          <p:spPr>
            <a:xfrm>
              <a:off x="4676775" y="4875182"/>
              <a:ext cx="2838450" cy="1373218"/>
            </a:xfrm>
            <a:prstGeom prst="roundRect">
              <a:avLst/>
            </a:prstGeom>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Consumer or Residential Exposure</a:t>
              </a:r>
            </a:p>
          </p:txBody>
        </p:sp>
        <p:sp>
          <p:nvSpPr>
            <p:cNvPr id="15" name="Rectangle: Rounded Corners 14">
              <a:extLst>
                <a:ext uri="{FF2B5EF4-FFF2-40B4-BE49-F238E27FC236}">
                  <a16:creationId xmlns:a16="http://schemas.microsoft.com/office/drawing/2014/main" id="{51A6F30F-E776-974F-26B2-B46A0B9277DB}"/>
                </a:ext>
              </a:extLst>
            </p:cNvPr>
            <p:cNvSpPr/>
            <p:nvPr/>
          </p:nvSpPr>
          <p:spPr>
            <a:xfrm>
              <a:off x="4676775" y="609600"/>
              <a:ext cx="2838450" cy="1456826"/>
            </a:xfrm>
            <a:prstGeom prst="roundRect">
              <a:avLst/>
            </a:prstGeom>
            <a:solidFill>
              <a:srgbClr val="CC99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b="1"/>
                <a:t>Occupational Exposure</a:t>
              </a:r>
            </a:p>
          </p:txBody>
        </p:sp>
        <p:sp>
          <p:nvSpPr>
            <p:cNvPr id="41" name="Rectangle: Rounded Corners 40">
              <a:extLst>
                <a:ext uri="{FF2B5EF4-FFF2-40B4-BE49-F238E27FC236}">
                  <a16:creationId xmlns:a16="http://schemas.microsoft.com/office/drawing/2014/main" id="{29A888F0-29A4-5011-B832-6771F3E0D0E5}"/>
                </a:ext>
              </a:extLst>
            </p:cNvPr>
            <p:cNvSpPr/>
            <p:nvPr/>
          </p:nvSpPr>
          <p:spPr>
            <a:xfrm>
              <a:off x="8279958" y="2689943"/>
              <a:ext cx="2838450" cy="1456826"/>
            </a:xfrm>
            <a:prstGeom prst="roundRect">
              <a:avLst/>
            </a:prstGeom>
            <a:solidFill>
              <a:srgbClr val="7030A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a:t>Ecological Exposure</a:t>
              </a:r>
            </a:p>
          </p:txBody>
        </p:sp>
        <p:grpSp>
          <p:nvGrpSpPr>
            <p:cNvPr id="12" name="Group 11">
              <a:extLst>
                <a:ext uri="{FF2B5EF4-FFF2-40B4-BE49-F238E27FC236}">
                  <a16:creationId xmlns:a16="http://schemas.microsoft.com/office/drawing/2014/main" id="{079F5C20-2C85-B16A-9299-366DB5195903}"/>
                </a:ext>
              </a:extLst>
            </p:cNvPr>
            <p:cNvGrpSpPr/>
            <p:nvPr/>
          </p:nvGrpSpPr>
          <p:grpSpPr>
            <a:xfrm>
              <a:off x="8008972" y="497356"/>
              <a:ext cx="3380421" cy="1681314"/>
              <a:chOff x="7737987" y="540774"/>
              <a:chExt cx="3380421" cy="1681314"/>
            </a:xfrm>
          </p:grpSpPr>
          <p:sp>
            <p:nvSpPr>
              <p:cNvPr id="86" name="TextBox 85">
                <a:extLst>
                  <a:ext uri="{FF2B5EF4-FFF2-40B4-BE49-F238E27FC236}">
                    <a16:creationId xmlns:a16="http://schemas.microsoft.com/office/drawing/2014/main" id="{2DBFB394-94E9-6239-4787-19664F30339B}"/>
                  </a:ext>
                </a:extLst>
              </p:cNvPr>
              <p:cNvSpPr txBox="1"/>
              <p:nvPr/>
            </p:nvSpPr>
            <p:spPr>
              <a:xfrm>
                <a:off x="8865705" y="667910"/>
                <a:ext cx="2194560" cy="646331"/>
              </a:xfrm>
              <a:prstGeom prst="rect">
                <a:avLst/>
              </a:prstGeom>
              <a:noFill/>
            </p:spPr>
            <p:txBody>
              <a:bodyPr wrap="square" rtlCol="0">
                <a:spAutoFit/>
              </a:bodyPr>
              <a:lstStyle/>
              <a:p>
                <a:r>
                  <a:rPr lang="en-US"/>
                  <a:t>Significant exposure potential</a:t>
                </a:r>
              </a:p>
            </p:txBody>
          </p:sp>
          <p:grpSp>
            <p:nvGrpSpPr>
              <p:cNvPr id="11" name="Group 10">
                <a:extLst>
                  <a:ext uri="{FF2B5EF4-FFF2-40B4-BE49-F238E27FC236}">
                    <a16:creationId xmlns:a16="http://schemas.microsoft.com/office/drawing/2014/main" id="{38B01212-454C-84A6-B6A6-64D15D624836}"/>
                  </a:ext>
                </a:extLst>
              </p:cNvPr>
              <p:cNvGrpSpPr/>
              <p:nvPr/>
            </p:nvGrpSpPr>
            <p:grpSpPr>
              <a:xfrm>
                <a:off x="7737987" y="540774"/>
                <a:ext cx="3380421" cy="1681314"/>
                <a:chOff x="7737987" y="540774"/>
                <a:chExt cx="3380421" cy="1681314"/>
              </a:xfrm>
            </p:grpSpPr>
            <p:cxnSp>
              <p:nvCxnSpPr>
                <p:cNvPr id="83" name="Straight Arrow Connector 82">
                  <a:extLst>
                    <a:ext uri="{FF2B5EF4-FFF2-40B4-BE49-F238E27FC236}">
                      <a16:creationId xmlns:a16="http://schemas.microsoft.com/office/drawing/2014/main" id="{B5612B02-52A3-7613-5955-4351ACCCFD27}"/>
                    </a:ext>
                  </a:extLst>
                </p:cNvPr>
                <p:cNvCxnSpPr>
                  <a:cxnSpLocks/>
                </p:cNvCxnSpPr>
                <p:nvPr/>
              </p:nvCxnSpPr>
              <p:spPr>
                <a:xfrm>
                  <a:off x="7907383" y="890546"/>
                  <a:ext cx="8311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DEA3207-42F5-5D6E-D8D4-26718FE55FE0}"/>
                    </a:ext>
                  </a:extLst>
                </p:cNvPr>
                <p:cNvCxnSpPr>
                  <a:cxnSpLocks/>
                </p:cNvCxnSpPr>
                <p:nvPr/>
              </p:nvCxnSpPr>
              <p:spPr>
                <a:xfrm>
                  <a:off x="7907383" y="1639295"/>
                  <a:ext cx="831100"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C16F8387-09CD-33B8-6C17-09285BC4A11A}"/>
                    </a:ext>
                  </a:extLst>
                </p:cNvPr>
                <p:cNvSpPr txBox="1"/>
                <p:nvPr/>
              </p:nvSpPr>
              <p:spPr>
                <a:xfrm>
                  <a:off x="8865704" y="1486894"/>
                  <a:ext cx="2194560" cy="646331"/>
                </a:xfrm>
                <a:prstGeom prst="rect">
                  <a:avLst/>
                </a:prstGeom>
                <a:noFill/>
              </p:spPr>
              <p:txBody>
                <a:bodyPr wrap="square" rtlCol="0">
                  <a:spAutoFit/>
                </a:bodyPr>
                <a:lstStyle/>
                <a:p>
                  <a:r>
                    <a:rPr lang="en-US"/>
                    <a:t>Less significant exposure potential</a:t>
                  </a:r>
                </a:p>
              </p:txBody>
            </p:sp>
            <p:sp>
              <p:nvSpPr>
                <p:cNvPr id="10" name="Rectangle 9">
                  <a:extLst>
                    <a:ext uri="{FF2B5EF4-FFF2-40B4-BE49-F238E27FC236}">
                      <a16:creationId xmlns:a16="http://schemas.microsoft.com/office/drawing/2014/main" id="{7165572A-EF5F-8536-ADC2-B4355FEE27AC}"/>
                    </a:ext>
                  </a:extLst>
                </p:cNvPr>
                <p:cNvSpPr/>
                <p:nvPr/>
              </p:nvSpPr>
              <p:spPr>
                <a:xfrm>
                  <a:off x="7737987" y="540774"/>
                  <a:ext cx="3380421" cy="168131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7" name="Connector: Elbow 16">
              <a:extLst>
                <a:ext uri="{FF2B5EF4-FFF2-40B4-BE49-F238E27FC236}">
                  <a16:creationId xmlns:a16="http://schemas.microsoft.com/office/drawing/2014/main" id="{54EF24E1-8374-F4CE-12C9-DB1997F3FC17}"/>
                </a:ext>
              </a:extLst>
            </p:cNvPr>
            <p:cNvCxnSpPr>
              <a:stCxn id="2" idx="3"/>
              <a:endCxn id="15" idx="1"/>
            </p:cNvCxnSpPr>
            <p:nvPr/>
          </p:nvCxnSpPr>
          <p:spPr>
            <a:xfrm>
              <a:off x="3342648" y="895691"/>
              <a:ext cx="1334127" cy="442322"/>
            </a:xfrm>
            <a:prstGeom prst="bent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ctor: Elbow 18">
              <a:extLst>
                <a:ext uri="{FF2B5EF4-FFF2-40B4-BE49-F238E27FC236}">
                  <a16:creationId xmlns:a16="http://schemas.microsoft.com/office/drawing/2014/main" id="{58A44595-2A5D-331A-06B3-D5854E5EC090}"/>
                </a:ext>
              </a:extLst>
            </p:cNvPr>
            <p:cNvCxnSpPr>
              <a:stCxn id="2" idx="3"/>
              <a:endCxn id="13" idx="1"/>
            </p:cNvCxnSpPr>
            <p:nvPr/>
          </p:nvCxnSpPr>
          <p:spPr>
            <a:xfrm>
              <a:off x="3342648" y="895691"/>
              <a:ext cx="1334127" cy="2522665"/>
            </a:xfrm>
            <a:prstGeom prst="bent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9F66920A-5304-239D-0E50-9172417D7496}"/>
                </a:ext>
              </a:extLst>
            </p:cNvPr>
            <p:cNvCxnSpPr>
              <a:stCxn id="4" idx="3"/>
              <a:endCxn id="15" idx="1"/>
            </p:cNvCxnSpPr>
            <p:nvPr/>
          </p:nvCxnSpPr>
          <p:spPr>
            <a:xfrm flipV="1">
              <a:off x="3342648" y="1338013"/>
              <a:ext cx="1334127" cy="1242630"/>
            </a:xfrm>
            <a:prstGeom prst="bent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1458E9B7-02CC-584C-D553-3A1733C63C3A}"/>
                </a:ext>
              </a:extLst>
            </p:cNvPr>
            <p:cNvCxnSpPr>
              <a:stCxn id="4" idx="3"/>
              <a:endCxn id="13" idx="1"/>
            </p:cNvCxnSpPr>
            <p:nvPr/>
          </p:nvCxnSpPr>
          <p:spPr>
            <a:xfrm>
              <a:off x="3342648" y="2580643"/>
              <a:ext cx="1334127" cy="837713"/>
            </a:xfrm>
            <a:prstGeom prst="bent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0F363445-52A7-E485-BA3D-432FD29F9C9F}"/>
                </a:ext>
              </a:extLst>
            </p:cNvPr>
            <p:cNvCxnSpPr>
              <a:stCxn id="3" idx="3"/>
              <a:endCxn id="15" idx="1"/>
            </p:cNvCxnSpPr>
            <p:nvPr/>
          </p:nvCxnSpPr>
          <p:spPr>
            <a:xfrm flipV="1">
              <a:off x="3342648" y="1338013"/>
              <a:ext cx="1334127" cy="2921802"/>
            </a:xfrm>
            <a:prstGeom prst="bent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1428883A-D340-6631-D4CC-1D7DB9B756BA}"/>
                </a:ext>
              </a:extLst>
            </p:cNvPr>
            <p:cNvCxnSpPr>
              <a:stCxn id="3" idx="3"/>
              <a:endCxn id="13" idx="1"/>
            </p:cNvCxnSpPr>
            <p:nvPr/>
          </p:nvCxnSpPr>
          <p:spPr>
            <a:xfrm flipV="1">
              <a:off x="3342648" y="3418356"/>
              <a:ext cx="1334127" cy="841459"/>
            </a:xfrm>
            <a:prstGeom prst="bent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690ED624-0508-A0B8-93AB-198F974406A8}"/>
                </a:ext>
              </a:extLst>
            </p:cNvPr>
            <p:cNvCxnSpPr>
              <a:stCxn id="5" idx="3"/>
              <a:endCxn id="14" idx="1"/>
            </p:cNvCxnSpPr>
            <p:nvPr/>
          </p:nvCxnSpPr>
          <p:spPr>
            <a:xfrm flipV="1">
              <a:off x="3342648" y="5561791"/>
              <a:ext cx="1334127" cy="373450"/>
            </a:xfrm>
            <a:prstGeom prst="bentConnector3">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8F44F891-5220-34BE-1F34-64985E9DD65D}"/>
                </a:ext>
              </a:extLst>
            </p:cNvPr>
            <p:cNvCxnSpPr>
              <a:stCxn id="13" idx="3"/>
              <a:endCxn id="41" idx="1"/>
            </p:cNvCxnSpPr>
            <p:nvPr/>
          </p:nvCxnSpPr>
          <p:spPr>
            <a:xfrm>
              <a:off x="7515225" y="3418356"/>
              <a:ext cx="764733"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8A46256B-B200-672F-6738-282FA605CD97}"/>
                </a:ext>
              </a:extLst>
            </p:cNvPr>
            <p:cNvCxnSpPr>
              <a:stCxn id="13" idx="2"/>
              <a:endCxn id="14" idx="0"/>
            </p:cNvCxnSpPr>
            <p:nvPr/>
          </p:nvCxnSpPr>
          <p:spPr>
            <a:xfrm>
              <a:off x="6096000" y="4146769"/>
              <a:ext cx="0" cy="72841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Connector: Elbow 61">
              <a:extLst>
                <a:ext uri="{FF2B5EF4-FFF2-40B4-BE49-F238E27FC236}">
                  <a16:creationId xmlns:a16="http://schemas.microsoft.com/office/drawing/2014/main" id="{814F681D-78B5-8982-8344-E30FE6C3A42B}"/>
                </a:ext>
              </a:extLst>
            </p:cNvPr>
            <p:cNvCxnSpPr>
              <a:stCxn id="41" idx="2"/>
              <a:endCxn id="14" idx="3"/>
            </p:cNvCxnSpPr>
            <p:nvPr/>
          </p:nvCxnSpPr>
          <p:spPr>
            <a:xfrm rot="5400000">
              <a:off x="7899693" y="3762301"/>
              <a:ext cx="1415022" cy="2183958"/>
            </a:xfrm>
            <a:prstGeom prst="bentConnector2">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8" name="Connector: Elbow 67">
              <a:extLst>
                <a:ext uri="{FF2B5EF4-FFF2-40B4-BE49-F238E27FC236}">
                  <a16:creationId xmlns:a16="http://schemas.microsoft.com/office/drawing/2014/main" id="{34999742-100C-886B-66EB-51B3E49B33E9}"/>
                </a:ext>
              </a:extLst>
            </p:cNvPr>
            <p:cNvCxnSpPr>
              <a:cxnSpLocks/>
              <a:stCxn id="5" idx="3"/>
              <a:endCxn id="13" idx="0"/>
            </p:cNvCxnSpPr>
            <p:nvPr/>
          </p:nvCxnSpPr>
          <p:spPr>
            <a:xfrm flipV="1">
              <a:off x="3342648" y="2689943"/>
              <a:ext cx="2753352" cy="3245298"/>
            </a:xfrm>
            <a:prstGeom prst="bentConnector4">
              <a:avLst>
                <a:gd name="adj1" fmla="val 11371"/>
                <a:gd name="adj2" fmla="val 109468"/>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grpSp>
      <p:sp>
        <p:nvSpPr>
          <p:cNvPr id="74" name="Rectangle 73">
            <a:extLst>
              <a:ext uri="{FF2B5EF4-FFF2-40B4-BE49-F238E27FC236}">
                <a16:creationId xmlns:a16="http://schemas.microsoft.com/office/drawing/2014/main" id="{D5DF0A04-31F1-6DEB-1680-762A78A7F3CE}"/>
              </a:ext>
            </a:extLst>
          </p:cNvPr>
          <p:cNvSpPr/>
          <p:nvPr/>
        </p:nvSpPr>
        <p:spPr>
          <a:xfrm>
            <a:off x="4539875" y="2531011"/>
            <a:ext cx="6715432" cy="178383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38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D71C-F333-FFF1-1F20-DF5FA5740A3B}"/>
              </a:ext>
            </a:extLst>
          </p:cNvPr>
          <p:cNvSpPr>
            <a:spLocks noGrp="1"/>
          </p:cNvSpPr>
          <p:nvPr>
            <p:ph type="title"/>
          </p:nvPr>
        </p:nvSpPr>
        <p:spPr>
          <a:xfrm>
            <a:off x="130278" y="143671"/>
            <a:ext cx="10515600" cy="1325563"/>
          </a:xfrm>
        </p:spPr>
        <p:txBody>
          <a:bodyPr/>
          <a:lstStyle/>
          <a:p>
            <a:r>
              <a:rPr lang="en-US" b="1"/>
              <a:t>History of PFAS</a:t>
            </a:r>
          </a:p>
        </p:txBody>
      </p:sp>
      <p:graphicFrame>
        <p:nvGraphicFramePr>
          <p:cNvPr id="4" name="Diagram 3">
            <a:extLst>
              <a:ext uri="{FF2B5EF4-FFF2-40B4-BE49-F238E27FC236}">
                <a16:creationId xmlns:a16="http://schemas.microsoft.com/office/drawing/2014/main" id="{54288024-DFF3-E6EB-9FE9-A2FEFDCF0B1F}"/>
              </a:ext>
            </a:extLst>
          </p:cNvPr>
          <p:cNvGraphicFramePr/>
          <p:nvPr>
            <p:extLst>
              <p:ext uri="{D42A27DB-BD31-4B8C-83A1-F6EECF244321}">
                <p14:modId xmlns:p14="http://schemas.microsoft.com/office/powerpoint/2010/main" val="2389709158"/>
              </p:ext>
            </p:extLst>
          </p:nvPr>
        </p:nvGraphicFramePr>
        <p:xfrm>
          <a:off x="0" y="2177121"/>
          <a:ext cx="12192000" cy="46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267C924-B648-7F07-4461-EB306521B788}"/>
              </a:ext>
            </a:extLst>
          </p:cNvPr>
          <p:cNvSpPr txBox="1"/>
          <p:nvPr/>
        </p:nvSpPr>
        <p:spPr>
          <a:xfrm>
            <a:off x="130278" y="1469234"/>
            <a:ext cx="7342238" cy="707886"/>
          </a:xfrm>
          <a:prstGeom prst="rect">
            <a:avLst/>
          </a:prstGeom>
          <a:noFill/>
        </p:spPr>
        <p:txBody>
          <a:bodyPr wrap="square" rtlCol="0">
            <a:spAutoFit/>
          </a:bodyPr>
          <a:lstStyle/>
          <a:p>
            <a:pPr marL="285750" indent="-285750">
              <a:buFont typeface="Arial" panose="020B0604020202020204" pitchFamily="34" charset="0"/>
              <a:buChar char="•"/>
            </a:pPr>
            <a:r>
              <a:rPr lang="en-US" sz="2000" b="1"/>
              <a:t>Movie: Dark Waters</a:t>
            </a:r>
          </a:p>
          <a:p>
            <a:pPr marL="742950" lvl="1" indent="-285750">
              <a:buFont typeface="Arial" panose="020B0604020202020204" pitchFamily="34" charset="0"/>
              <a:buChar char="•"/>
            </a:pPr>
            <a:r>
              <a:rPr lang="en-US" sz="2000" b="1"/>
              <a:t>Tells the story of Dupont lawsuit and the history of PFAS</a:t>
            </a:r>
          </a:p>
        </p:txBody>
      </p:sp>
    </p:spTree>
    <p:extLst>
      <p:ext uri="{BB962C8B-B14F-4D97-AF65-F5344CB8AC3E}">
        <p14:creationId xmlns:p14="http://schemas.microsoft.com/office/powerpoint/2010/main" val="116617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50D80133-1E9C-F777-3B32-AAE773E7486B}"/>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b="1" kern="1200">
                <a:solidFill>
                  <a:srgbClr val="FFFFFF"/>
                </a:solidFill>
                <a:latin typeface="+mj-lt"/>
                <a:ea typeface="+mj-ea"/>
                <a:cs typeface="+mj-cs"/>
              </a:rPr>
              <a:t>What’s the big fuss?</a:t>
            </a:r>
          </a:p>
        </p:txBody>
      </p:sp>
      <p:sp>
        <p:nvSpPr>
          <p:cNvPr id="4" name="Text Placeholder 3">
            <a:extLst>
              <a:ext uri="{FF2B5EF4-FFF2-40B4-BE49-F238E27FC236}">
                <a16:creationId xmlns:a16="http://schemas.microsoft.com/office/drawing/2014/main" id="{69DAB148-C420-CE4A-43FF-D7ECDCF2D7E4}"/>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b="1" kern="1200">
                <a:solidFill>
                  <a:schemeClr val="tx1"/>
                </a:solidFill>
                <a:latin typeface="+mn-lt"/>
                <a:ea typeface="+mn-ea"/>
                <a:cs typeface="+mn-cs"/>
              </a:rPr>
              <a:t>Chemicals that last “forever” with long-term health effects.</a:t>
            </a:r>
          </a:p>
        </p:txBody>
      </p:sp>
    </p:spTree>
    <p:extLst>
      <p:ext uri="{BB962C8B-B14F-4D97-AF65-F5344CB8AC3E}">
        <p14:creationId xmlns:p14="http://schemas.microsoft.com/office/powerpoint/2010/main" val="169632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66B4FD-9E36-2AA4-6BE9-538BAD938496}"/>
              </a:ext>
            </a:extLst>
          </p:cNvPr>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Forever Chemicals</a:t>
            </a:r>
          </a:p>
        </p:txBody>
      </p:sp>
      <p:graphicFrame>
        <p:nvGraphicFramePr>
          <p:cNvPr id="19" name="Content Placeholder 5">
            <a:extLst>
              <a:ext uri="{FF2B5EF4-FFF2-40B4-BE49-F238E27FC236}">
                <a16:creationId xmlns:a16="http://schemas.microsoft.com/office/drawing/2014/main" id="{1C130D45-D6C7-3F2B-8061-718276B537D4}"/>
              </a:ext>
            </a:extLst>
          </p:cNvPr>
          <p:cNvGraphicFramePr>
            <a:graphicFrameLocks noGrp="1"/>
          </p:cNvGraphicFramePr>
          <p:nvPr>
            <p:ph idx="1"/>
            <p:extLst>
              <p:ext uri="{D42A27DB-BD31-4B8C-83A1-F6EECF244321}">
                <p14:modId xmlns:p14="http://schemas.microsoft.com/office/powerpoint/2010/main" val="371489640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4505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c36753-4dc0-4d56-b073-d82b7bede056" xsi:nil="true"/>
    <lcf76f155ced4ddcb4097134ff3c332f xmlns="147db386-3956-4f45-8587-7e22e5b21f4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D3D69538A08A4CA9E62AA7E0505D5D" ma:contentTypeVersion="14" ma:contentTypeDescription="Create a new document." ma:contentTypeScope="" ma:versionID="1f40fd4e014088c5290581990241210e">
  <xsd:schema xmlns:xsd="http://www.w3.org/2001/XMLSchema" xmlns:xs="http://www.w3.org/2001/XMLSchema" xmlns:p="http://schemas.microsoft.com/office/2006/metadata/properties" xmlns:ns2="147db386-3956-4f45-8587-7e22e5b21f4e" xmlns:ns3="abc36753-4dc0-4d56-b073-d82b7bede056" targetNamespace="http://schemas.microsoft.com/office/2006/metadata/properties" ma:root="true" ma:fieldsID="c71b9cc443247a7e4fcf28b4c6755d3c" ns2:_="" ns3:_="">
    <xsd:import namespace="147db386-3956-4f45-8587-7e22e5b21f4e"/>
    <xsd:import namespace="abc36753-4dc0-4d56-b073-d82b7bede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db386-3956-4f45-8587-7e22e5b21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c36753-4dc0-4d56-b073-d82b7bede0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1b03e4-9f6c-4cae-a87b-84d90219ca1e}" ma:internalName="TaxCatchAll" ma:showField="CatchAllData" ma:web="abc36753-4dc0-4d56-b073-d82b7bede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541710-9A52-4DA5-A734-21262EDB4139}">
  <ds:schemaRefs>
    <ds:schemaRef ds:uri="http://purl.org/dc/elements/1.1/"/>
    <ds:schemaRef ds:uri="http://schemas.microsoft.com/office/2006/metadata/properties"/>
    <ds:schemaRef ds:uri="4e1c4590-57a6-4511-bab4-d9f311cb467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abc36753-4dc0-4d56-b073-d82b7bede056"/>
    <ds:schemaRef ds:uri="147db386-3956-4f45-8587-7e22e5b21f4e"/>
  </ds:schemaRefs>
</ds:datastoreItem>
</file>

<file path=customXml/itemProps2.xml><?xml version="1.0" encoding="utf-8"?>
<ds:datastoreItem xmlns:ds="http://schemas.openxmlformats.org/officeDocument/2006/customXml" ds:itemID="{A83BACBF-3B75-45AD-93B9-7031B8443A01}">
  <ds:schemaRefs>
    <ds:schemaRef ds:uri="http://schemas.microsoft.com/sharepoint/v3/contenttype/forms"/>
  </ds:schemaRefs>
</ds:datastoreItem>
</file>

<file path=customXml/itemProps3.xml><?xml version="1.0" encoding="utf-8"?>
<ds:datastoreItem xmlns:ds="http://schemas.openxmlformats.org/officeDocument/2006/customXml" ds:itemID="{DFAD8D90-4DC5-4FEB-9E4D-2546C9AB5B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7db386-3956-4f45-8587-7e22e5b21f4e"/>
    <ds:schemaRef ds:uri="abc36753-4dc0-4d56-b073-d82b7bede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1550</TotalTime>
  <Words>3876</Words>
  <Application>Microsoft Office PowerPoint</Application>
  <PresentationFormat>Widescreen</PresentationFormat>
  <Paragraphs>488</Paragraphs>
  <Slides>36</Slides>
  <Notes>36</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Gallery</vt:lpstr>
      <vt:lpstr>EPA’s New PFAS Drinking Water Regulation</vt:lpstr>
      <vt:lpstr>Outline</vt:lpstr>
      <vt:lpstr>What is PFAS?</vt:lpstr>
      <vt:lpstr>Class of synthetic chemical compounds</vt:lpstr>
      <vt:lpstr>Where is it from?</vt:lpstr>
      <vt:lpstr>PowerPoint Presentation</vt:lpstr>
      <vt:lpstr>History of PFAS</vt:lpstr>
      <vt:lpstr>What’s the big fuss?</vt:lpstr>
      <vt:lpstr>Forever Chemicals</vt:lpstr>
      <vt:lpstr>Health Effects</vt:lpstr>
      <vt:lpstr>Occurrence in Oklahoma </vt:lpstr>
      <vt:lpstr>Final PFAS Rule</vt:lpstr>
      <vt:lpstr>Who does the PFAS rule apply to?</vt:lpstr>
      <vt:lpstr>Important Compliance Dates</vt:lpstr>
      <vt:lpstr>Monitoring Requirements</vt:lpstr>
      <vt:lpstr>Sample Locations</vt:lpstr>
      <vt:lpstr>Sampling Best Practices</vt:lpstr>
      <vt:lpstr>Initial Monitoring Frequency</vt:lpstr>
      <vt:lpstr>Ongoing Compliance Monitoring</vt:lpstr>
      <vt:lpstr>Certified Laboratories and Sampling Costs</vt:lpstr>
      <vt:lpstr>MCLs and MCLGs</vt:lpstr>
      <vt:lpstr>The Hazard Index (HI)</vt:lpstr>
      <vt:lpstr>What is the Practical Quantification Level (PQL)</vt:lpstr>
      <vt:lpstr>Hazard Index Example</vt:lpstr>
      <vt:lpstr>Compliance Determination</vt:lpstr>
      <vt:lpstr>Public Notification (PN) and the Consumer Confidence Report (CCR)</vt:lpstr>
      <vt:lpstr>Treatment Options</vt:lpstr>
      <vt:lpstr>Granular Activated Carbon (GAC)</vt:lpstr>
      <vt:lpstr>Anion Exchange</vt:lpstr>
      <vt:lpstr>Membranes</vt:lpstr>
      <vt:lpstr>Where does the waste go?</vt:lpstr>
      <vt:lpstr>Regionalization</vt:lpstr>
      <vt:lpstr>Drinking Water State Revolving Fund (DWSRF)</vt:lpstr>
      <vt:lpstr>DWSRF Process </vt:lpstr>
      <vt:lpstr>Capacity Development: EC-SDC Funds</vt:lpstr>
      <vt:lpstr>Questions? Water quality help line 405-702-8100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Coffey</dc:creator>
  <cp:lastModifiedBy>Clay Padgett</cp:lastModifiedBy>
  <cp:revision>4</cp:revision>
  <cp:lastPrinted>2024-08-26T13:22:28Z</cp:lastPrinted>
  <dcterms:created xsi:type="dcterms:W3CDTF">2024-05-23T23:43:06Z</dcterms:created>
  <dcterms:modified xsi:type="dcterms:W3CDTF">2025-01-29T22:03:39Z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0x0101001DD3D69538A08A4CA9E62AA7E0505D5D</vt:lpwstr>
  </property>
</Properties>
</file>