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8" r:id="rId6"/>
    <p:sldId id="266" r:id="rId7"/>
    <p:sldId id="267" r:id="rId8"/>
    <p:sldId id="265" r:id="rId9"/>
    <p:sldId id="271" r:id="rId10"/>
    <p:sldId id="272" r:id="rId11"/>
    <p:sldId id="273" r:id="rId12"/>
    <p:sldId id="258" r:id="rId13"/>
    <p:sldId id="259" r:id="rId14"/>
    <p:sldId id="261" r:id="rId15"/>
    <p:sldId id="262" r:id="rId16"/>
    <p:sldId id="263" r:id="rId17"/>
    <p:sldId id="260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9736C-B4A4-47DE-A899-06F689036D31}" v="12" dt="2024-12-12T11:05:5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098" y="1546698"/>
            <a:ext cx="5042885" cy="24725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Area wide</a:t>
            </a:r>
            <a:br>
              <a:rPr lang="en-US" b="1" dirty="0"/>
            </a:br>
            <a:r>
              <a:rPr lang="en-US" b="1" dirty="0"/>
              <a:t>optimization</a:t>
            </a:r>
            <a:br>
              <a:rPr lang="en-US" b="1" dirty="0"/>
            </a:br>
            <a:r>
              <a:rPr lang="en-US" b="1" dirty="0"/>
              <a:t>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52BEC-E165-6FDA-D0CE-1A41C578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37" y="363041"/>
            <a:ext cx="42005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AWOP AWARDS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Optional to participate</a:t>
            </a:r>
          </a:p>
          <a:p>
            <a:r>
              <a:rPr lang="en-US" dirty="0"/>
              <a:t>Start collecting data for awards beginning </a:t>
            </a:r>
            <a:r>
              <a:rPr lang="en-US" b="1" dirty="0"/>
              <a:t>January 2019</a:t>
            </a:r>
          </a:p>
          <a:p>
            <a:r>
              <a:rPr lang="en-US" dirty="0"/>
              <a:t>If interested, stay after the presentation to provide contact information to be placed on the participation list</a:t>
            </a:r>
          </a:p>
          <a:p>
            <a:r>
              <a:rPr lang="en-US" dirty="0"/>
              <a:t>DEQ will schedule a meeting with you at your water system to explain the process and go over forms to be submitted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11" y="4706112"/>
            <a:ext cx="2746981" cy="18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can participate?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2194560"/>
            <a:ext cx="11448288" cy="4024125"/>
          </a:xfrm>
        </p:spPr>
        <p:txBody>
          <a:bodyPr/>
          <a:lstStyle/>
          <a:p>
            <a:r>
              <a:rPr lang="en-US" dirty="0"/>
              <a:t>Any Oklahoma Public Water Supply System</a:t>
            </a:r>
          </a:p>
          <a:p>
            <a:r>
              <a:rPr lang="en-US" dirty="0"/>
              <a:t>Awards divided into 3 categories</a:t>
            </a:r>
          </a:p>
          <a:p>
            <a:pPr lvl="1"/>
            <a:r>
              <a:rPr lang="en-US" dirty="0"/>
              <a:t>Surface Water/Groundwater under the direct influence of surface water (SW/GWUDI)</a:t>
            </a:r>
          </a:p>
          <a:p>
            <a:pPr lvl="1"/>
            <a:r>
              <a:rPr lang="en-US" dirty="0"/>
              <a:t>Groundwater (GW)</a:t>
            </a:r>
          </a:p>
          <a:p>
            <a:pPr lvl="1"/>
            <a:r>
              <a:rPr lang="en-US" dirty="0"/>
              <a:t>Purchase water (PW)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0357">
            <a:off x="4891527" y="4543931"/>
            <a:ext cx="3474394" cy="176664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52028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are awards determined?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1264"/>
            <a:ext cx="10820400" cy="4901184"/>
          </a:xfrm>
        </p:spPr>
        <p:txBody>
          <a:bodyPr/>
          <a:lstStyle/>
          <a:p>
            <a:r>
              <a:rPr lang="en-US" dirty="0"/>
              <a:t>Criteria with various point values to be applied to each water system</a:t>
            </a:r>
          </a:p>
          <a:p>
            <a:r>
              <a:rPr lang="en-US" dirty="0"/>
              <a:t>Scores for each participating system will be determined on an annual basis</a:t>
            </a:r>
          </a:p>
          <a:p>
            <a:r>
              <a:rPr lang="en-US" dirty="0"/>
              <a:t>Example criteria:</a:t>
            </a:r>
          </a:p>
          <a:p>
            <a:pPr lvl="1"/>
            <a:r>
              <a:rPr lang="en-US" dirty="0"/>
              <a:t>Turbidity, IFE and CFE (SW/GWUDI)</a:t>
            </a:r>
          </a:p>
          <a:p>
            <a:pPr lvl="1"/>
            <a:r>
              <a:rPr lang="en-US" dirty="0"/>
              <a:t>Monitoring </a:t>
            </a:r>
          </a:p>
          <a:p>
            <a:pPr lvl="1"/>
            <a:r>
              <a:rPr lang="en-US" dirty="0"/>
              <a:t>Capacity Development Assessment</a:t>
            </a:r>
          </a:p>
          <a:p>
            <a:pPr lvl="1"/>
            <a:r>
              <a:rPr lang="en-US" dirty="0"/>
              <a:t>Water Loss Audit</a:t>
            </a:r>
          </a:p>
          <a:p>
            <a:pPr lvl="1"/>
            <a:r>
              <a:rPr lang="en-US" dirty="0"/>
              <a:t>MCL violations</a:t>
            </a:r>
          </a:p>
          <a:p>
            <a:pPr lvl="1"/>
            <a:r>
              <a:rPr lang="en-US" dirty="0"/>
              <a:t>And a few more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07" y="4047744"/>
            <a:ext cx="3022196" cy="2014797"/>
          </a:xfrm>
          <a:prstGeom prst="rect">
            <a:avLst/>
          </a:prstGeom>
          <a:effectLst>
            <a:glow rad="63500">
              <a:schemeClr val="accent3">
                <a:alpha val="40000"/>
              </a:scheme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2186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7368"/>
            <a:ext cx="8610600" cy="1293028"/>
          </a:xfrm>
        </p:spPr>
        <p:txBody>
          <a:bodyPr/>
          <a:lstStyle/>
          <a:p>
            <a:r>
              <a:rPr lang="en-US" b="1" dirty="0"/>
              <a:t>The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588334"/>
            <a:ext cx="11177016" cy="4024125"/>
          </a:xfrm>
        </p:spPr>
        <p:txBody>
          <a:bodyPr/>
          <a:lstStyle/>
          <a:p>
            <a:r>
              <a:rPr lang="en-US" dirty="0"/>
              <a:t>Flag for top system in each category</a:t>
            </a:r>
          </a:p>
          <a:p>
            <a:r>
              <a:rPr lang="en-US" dirty="0"/>
              <a:t>Participation certificates for all participants</a:t>
            </a:r>
          </a:p>
          <a:p>
            <a:r>
              <a:rPr lang="en-US" dirty="0"/>
              <a:t>Special Certificate for top system in each category (SW/GWUDI, GW, and PW)</a:t>
            </a:r>
          </a:p>
          <a:p>
            <a:r>
              <a:rPr lang="en-US" dirty="0"/>
              <a:t>Top systems recognized (websites, newsletters, newspaper, etc.)</a:t>
            </a:r>
          </a:p>
          <a:p>
            <a:r>
              <a:rPr lang="en-US" dirty="0"/>
              <a:t>The proud feeling knowing that your water system is the most optimized in the state of Oklahoma!!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4161">
            <a:off x="771040" y="4981142"/>
            <a:ext cx="1905144" cy="126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8401">
            <a:off x="9673999" y="4994359"/>
            <a:ext cx="1548342" cy="1197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79" y="4277532"/>
            <a:ext cx="2554783" cy="22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8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8986" y="137163"/>
            <a:ext cx="7717536" cy="113098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000" b="1" dirty="0"/>
              <a:t>interested???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3259" y="2206356"/>
            <a:ext cx="5751576" cy="46516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Workshop Team Leads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Siobhan Gibbons</a:t>
            </a:r>
          </a:p>
          <a:p>
            <a:pPr lvl="1"/>
            <a:r>
              <a:rPr lang="en-US" sz="2600" dirty="0"/>
              <a:t>(405)702-8155</a:t>
            </a:r>
          </a:p>
          <a:p>
            <a:pPr lvl="1"/>
            <a:r>
              <a:rPr lang="en-US" sz="2600" dirty="0"/>
              <a:t>siobhan.gibbons@deq.ok.gov</a:t>
            </a:r>
            <a:endParaRPr lang="en-US" sz="4000" b="1" dirty="0"/>
          </a:p>
          <a:p>
            <a:pPr marL="0" indent="0">
              <a:buNone/>
            </a:pPr>
            <a:r>
              <a:rPr lang="en-US" sz="3200" b="1" dirty="0"/>
              <a:t>Andrew Shaw, E.I.</a:t>
            </a:r>
          </a:p>
          <a:p>
            <a:pPr lvl="1"/>
            <a:r>
              <a:rPr lang="en-US" sz="2600" dirty="0"/>
              <a:t>(405)702-8244</a:t>
            </a:r>
          </a:p>
          <a:p>
            <a:pPr lvl="1"/>
            <a:r>
              <a:rPr lang="en-US" sz="2600" dirty="0"/>
              <a:t>andrew.shaw@deq.ok.gov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137149"/>
            <a:ext cx="5647944" cy="45476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AWOP Coordinator</a:t>
            </a:r>
          </a:p>
          <a:p>
            <a:pPr marL="0" indent="0">
              <a:buNone/>
            </a:pPr>
            <a:r>
              <a:rPr lang="en-US" sz="3200" b="1" dirty="0"/>
              <a:t>Candy Thompson, P.E.</a:t>
            </a:r>
          </a:p>
          <a:p>
            <a:pPr lvl="1"/>
            <a:r>
              <a:rPr lang="en-US" sz="2400" dirty="0"/>
              <a:t>(405)702-8233</a:t>
            </a:r>
          </a:p>
          <a:p>
            <a:pPr lvl="1"/>
            <a:r>
              <a:rPr lang="en-US" sz="2400" dirty="0"/>
              <a:t>candy.thompson@deq.ok.gov</a:t>
            </a:r>
          </a:p>
          <a:p>
            <a:pPr marL="457200" lvl="1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CPE Team Lead</a:t>
            </a:r>
          </a:p>
          <a:p>
            <a:pPr marL="0" indent="0">
              <a:buNone/>
            </a:pPr>
            <a:r>
              <a:rPr lang="en-US" sz="3200" b="1" dirty="0"/>
              <a:t>Tara Bussing</a:t>
            </a:r>
          </a:p>
          <a:p>
            <a:pPr lvl="1"/>
            <a:r>
              <a:rPr lang="en-US" sz="2600" dirty="0"/>
              <a:t>(405) 702-8189</a:t>
            </a:r>
          </a:p>
          <a:p>
            <a:pPr lvl="1"/>
            <a:r>
              <a:rPr lang="en-US" sz="2600" dirty="0"/>
              <a:t>tara.bussing@deq.ok.gov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3" y="1268145"/>
            <a:ext cx="2450592" cy="8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1654-3027-2F44-2C9F-5DD004EC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D1A1-2BC1-55BA-5621-DE51942D7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42805"/>
            <a:ext cx="5334000" cy="4024125"/>
          </a:xfrm>
        </p:spPr>
        <p:txBody>
          <a:bodyPr/>
          <a:lstStyle/>
          <a:p>
            <a:r>
              <a:rPr lang="en-US" sz="3200" dirty="0"/>
              <a:t>What is AWOP?</a:t>
            </a:r>
          </a:p>
          <a:p>
            <a:r>
              <a:rPr lang="en-US" sz="3200" dirty="0"/>
              <a:t>AWOP in Oklahoma</a:t>
            </a:r>
          </a:p>
          <a:p>
            <a:r>
              <a:rPr lang="en-US" sz="3200" dirty="0"/>
              <a:t>Regions</a:t>
            </a:r>
          </a:p>
          <a:p>
            <a:r>
              <a:rPr lang="en-US" sz="3200" dirty="0"/>
              <a:t>Recent Workshop</a:t>
            </a:r>
          </a:p>
          <a:p>
            <a:r>
              <a:rPr lang="en-US" sz="3200" dirty="0"/>
              <a:t>CPEs</a:t>
            </a:r>
          </a:p>
          <a:p>
            <a:r>
              <a:rPr lang="en-US" sz="3200" dirty="0"/>
              <a:t>Awards</a:t>
            </a:r>
          </a:p>
          <a:p>
            <a:r>
              <a:rPr lang="en-US" sz="3200" dirty="0"/>
              <a:t>Contact Info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245FB-8344-2288-1112-C6C4C9FF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50" y="2194559"/>
            <a:ext cx="5510036" cy="332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3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059F-FB1B-B22F-D28B-8F482E82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Questions???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A3EFF-6601-0C42-2770-08A84B13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85" y="1935017"/>
            <a:ext cx="8362630" cy="4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C531-F3D7-F62D-7C1C-4323CFA1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7C9B-D3B6-3D21-0543-05DCA25E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3659"/>
            <a:ext cx="4292600" cy="40241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is AWOP?</a:t>
            </a:r>
          </a:p>
          <a:p>
            <a:r>
              <a:rPr lang="en-US" sz="3200" dirty="0"/>
              <a:t>AWOP in Oklahoma</a:t>
            </a:r>
          </a:p>
          <a:p>
            <a:r>
              <a:rPr lang="en-US" sz="3200" dirty="0"/>
              <a:t>Regions</a:t>
            </a:r>
          </a:p>
          <a:p>
            <a:r>
              <a:rPr lang="en-US" sz="3200" dirty="0"/>
              <a:t>Recent Workshop</a:t>
            </a:r>
          </a:p>
          <a:p>
            <a:r>
              <a:rPr lang="en-US" sz="3200" dirty="0"/>
              <a:t>CPEs</a:t>
            </a:r>
          </a:p>
          <a:p>
            <a:r>
              <a:rPr lang="en-US" sz="3200" dirty="0"/>
              <a:t>Awards</a:t>
            </a:r>
          </a:p>
          <a:p>
            <a:r>
              <a:rPr lang="en-US" sz="3200" dirty="0"/>
              <a:t>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2618F-2BF1-0B11-ACF2-2A0A7F83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4560"/>
            <a:ext cx="3952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CA63-01D9-43A1-7787-B93F2E12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</a:t>
            </a:r>
            <a:r>
              <a:rPr lang="en-US" b="1" dirty="0" err="1"/>
              <a:t>awop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161E-E903-F286-F219-618D4161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800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Began in 1989</a:t>
            </a:r>
          </a:p>
          <a:p>
            <a:r>
              <a:rPr lang="en-US" dirty="0"/>
              <a:t>Goal was to optimize water systems in order to maximize public health protection</a:t>
            </a:r>
          </a:p>
          <a:p>
            <a:r>
              <a:rPr lang="en-US" dirty="0"/>
              <a:t>Initial focus was Turbidity and Disinfection By-Products (DBPs)</a:t>
            </a:r>
          </a:p>
          <a:p>
            <a:r>
              <a:rPr lang="en-US" dirty="0"/>
              <a:t>Now focuses on:</a:t>
            </a:r>
          </a:p>
          <a:p>
            <a:pPr lvl="1"/>
            <a:r>
              <a:rPr lang="en-US" dirty="0"/>
              <a:t>Turbidity</a:t>
            </a:r>
          </a:p>
          <a:p>
            <a:pPr lvl="1"/>
            <a:r>
              <a:rPr lang="en-US" dirty="0"/>
              <a:t>DBPs</a:t>
            </a:r>
          </a:p>
          <a:p>
            <a:pPr lvl="1"/>
            <a:r>
              <a:rPr lang="en-US" dirty="0"/>
              <a:t>Chlorine residual</a:t>
            </a:r>
          </a:p>
          <a:p>
            <a:pPr lvl="1"/>
            <a:r>
              <a:rPr lang="en-US" dirty="0"/>
              <a:t>Corrosion control</a:t>
            </a:r>
          </a:p>
          <a:p>
            <a:pPr lvl="1"/>
            <a:r>
              <a:rPr lang="en-US" dirty="0"/>
              <a:t>Ground water wells and treatment techniques</a:t>
            </a:r>
          </a:p>
          <a:p>
            <a:pPr lvl="1"/>
            <a:r>
              <a:rPr lang="en-US" dirty="0"/>
              <a:t>Distribution systems and storage tank integrity</a:t>
            </a:r>
          </a:p>
          <a:p>
            <a:pPr lvl="1"/>
            <a:r>
              <a:rPr lang="en-US" dirty="0"/>
              <a:t>Harmful Algae Blooms (HABs)</a:t>
            </a:r>
          </a:p>
          <a:p>
            <a:pPr lvl="1"/>
            <a:r>
              <a:rPr lang="en-US" dirty="0"/>
              <a:t>Manganese control</a:t>
            </a:r>
          </a:p>
          <a:p>
            <a:pPr lvl="1"/>
            <a:r>
              <a:rPr lang="en-US" dirty="0"/>
              <a:t>Nitrification</a:t>
            </a:r>
          </a:p>
        </p:txBody>
      </p:sp>
    </p:spTree>
    <p:extLst>
      <p:ext uri="{BB962C8B-B14F-4D97-AF65-F5344CB8AC3E}">
        <p14:creationId xmlns:p14="http://schemas.microsoft.com/office/powerpoint/2010/main" val="30983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24AE-00C4-A49D-1E91-162A906B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Awop</a:t>
            </a:r>
            <a:r>
              <a:rPr lang="en-US" b="1" dirty="0"/>
              <a:t> in </a:t>
            </a:r>
            <a:r>
              <a:rPr lang="en-US" b="1" dirty="0" err="1"/>
              <a:t>oklahoma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59CB-2B28-4C36-E841-72C6402D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02200" cy="4575695"/>
          </a:xfrm>
        </p:spPr>
        <p:txBody>
          <a:bodyPr>
            <a:normAutofit/>
          </a:bodyPr>
          <a:lstStyle/>
          <a:p>
            <a:r>
              <a:rPr lang="en-US" sz="3200" dirty="0"/>
              <a:t>Ongoing since 1999</a:t>
            </a:r>
          </a:p>
          <a:p>
            <a:r>
              <a:rPr lang="en-US" sz="3200" dirty="0"/>
              <a:t>Began with an emphasis on CPE training</a:t>
            </a:r>
          </a:p>
          <a:p>
            <a:r>
              <a:rPr lang="en-US" sz="3200" dirty="0"/>
              <a:t>Strong history of management support</a:t>
            </a:r>
          </a:p>
          <a:p>
            <a:r>
              <a:rPr lang="en-US" sz="3200" dirty="0"/>
              <a:t>Voluntary “extra” role for staff </a:t>
            </a:r>
          </a:p>
          <a:p>
            <a:r>
              <a:rPr lang="en-US" sz="3200" dirty="0"/>
              <a:t>Not enforcement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8C9FB-F3FF-9CA5-EFBA-1E6446F1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159" y="3068384"/>
            <a:ext cx="4686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9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3D03-F684-98BC-68C4-49006D22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73" y="454904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AWOP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71E0-12A8-59DC-DED0-48692C12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33" y="1584960"/>
            <a:ext cx="7144133" cy="48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1900-44AE-35EE-6E14-1652D4DD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Turbidity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C16-A150-E966-CDEE-C4BF96FA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48829" cy="443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Group 1</a:t>
            </a:r>
          </a:p>
          <a:p>
            <a:r>
              <a:rPr lang="en-US" dirty="0"/>
              <a:t>Reviewed sampling locations for raw, settled, IFE and CFE turbidity</a:t>
            </a:r>
          </a:p>
          <a:p>
            <a:r>
              <a:rPr lang="en-US" dirty="0"/>
              <a:t>Calculated detention times</a:t>
            </a:r>
          </a:p>
          <a:p>
            <a:pPr marL="0" indent="0">
              <a:buNone/>
            </a:pPr>
            <a:r>
              <a:rPr lang="en-US" b="1" dirty="0"/>
              <a:t>Group 2</a:t>
            </a:r>
          </a:p>
          <a:p>
            <a:r>
              <a:rPr lang="en-US" dirty="0"/>
              <a:t>Maintenance frequency &amp; SCADA</a:t>
            </a:r>
          </a:p>
          <a:p>
            <a:pPr marL="0" indent="0">
              <a:buNone/>
            </a:pPr>
            <a:r>
              <a:rPr lang="en-US" b="1" dirty="0"/>
              <a:t>Group 3</a:t>
            </a:r>
          </a:p>
          <a:p>
            <a:r>
              <a:rPr lang="en-US" sz="2400" dirty="0"/>
              <a:t>Interpreting &amp; Reporting Turbidity Data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Group 4</a:t>
            </a:r>
          </a:p>
          <a:p>
            <a:r>
              <a:rPr lang="en-US" sz="2400" dirty="0"/>
              <a:t>Benchtop vs. Continuous Turbidimeter Monitoring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97424-3073-147A-1664-85E6C524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44" y="2441322"/>
            <a:ext cx="4663056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DA09-F23F-3A84-BB70-715C1715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Findings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1981-675A-90D8-86BB-DE10C2D1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319"/>
            <a:ext cx="6135914" cy="4298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Two locations had longer than 1 minute detention times</a:t>
            </a:r>
          </a:p>
          <a:p>
            <a:r>
              <a:rPr lang="en-US" dirty="0"/>
              <a:t>Raw samples from settled troughs instead of top of clarifier</a:t>
            </a:r>
          </a:p>
          <a:p>
            <a:r>
              <a:rPr lang="en-US" dirty="0"/>
              <a:t>Have access turbidimeter settings</a:t>
            </a:r>
          </a:p>
          <a:p>
            <a:r>
              <a:rPr lang="en-US" dirty="0"/>
              <a:t>Data capping at 1 NTU</a:t>
            </a:r>
          </a:p>
          <a:p>
            <a:r>
              <a:rPr lang="en-US" dirty="0"/>
              <a:t>Omit backwash events in SCADA system</a:t>
            </a:r>
          </a:p>
          <a:p>
            <a:r>
              <a:rPr lang="en-US" dirty="0"/>
              <a:t>Purchase vial cleaning gel to remove fingerprints</a:t>
            </a:r>
          </a:p>
          <a:p>
            <a:r>
              <a:rPr lang="en-US" dirty="0"/>
              <a:t>Purchase turbidity standards </a:t>
            </a:r>
          </a:p>
          <a:p>
            <a:r>
              <a:rPr lang="en-US" dirty="0"/>
              <a:t>Calibrate benchtops regularly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64627-A8C8-4A81-EE28-AC67159D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351" y="2238514"/>
            <a:ext cx="3317035" cy="39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2E16-6034-C161-6790-319E2BD0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Comprehensive performance evaluation (CPE)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FCBE-C521-1F69-682B-0D994E7D8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860143" cy="4024125"/>
          </a:xfrm>
        </p:spPr>
        <p:txBody>
          <a:bodyPr/>
          <a:lstStyle/>
          <a:p>
            <a:r>
              <a:rPr lang="en-US" dirty="0"/>
              <a:t>Sanitary Survey</a:t>
            </a:r>
          </a:p>
          <a:p>
            <a:r>
              <a:rPr lang="en-US" dirty="0"/>
              <a:t>Focuses on performance limiting factors</a:t>
            </a:r>
          </a:p>
          <a:p>
            <a:pPr lvl="1"/>
            <a:r>
              <a:rPr lang="en-US" dirty="0"/>
              <a:t>Financial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Operational</a:t>
            </a:r>
          </a:p>
          <a:p>
            <a:r>
              <a:rPr lang="en-US" dirty="0"/>
              <a:t>How system treats water</a:t>
            </a:r>
          </a:p>
          <a:p>
            <a:r>
              <a:rPr lang="en-US" dirty="0"/>
              <a:t>Usually triggered by high turbidity</a:t>
            </a:r>
          </a:p>
          <a:p>
            <a:r>
              <a:rPr lang="en-US" dirty="0"/>
              <a:t>Centers around filtration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01EEF-3025-B1AA-3C55-417D117E1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454022"/>
            <a:ext cx="39433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30125"/>
            <a:ext cx="9448800" cy="1825096"/>
          </a:xfrm>
        </p:spPr>
        <p:txBody>
          <a:bodyPr/>
          <a:lstStyle/>
          <a:p>
            <a:r>
              <a:rPr lang="en-US" b="1" dirty="0"/>
              <a:t>AWOP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156457"/>
            <a:ext cx="9448800" cy="685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Encourages optimization by recognizing Public Water Supply Systems participating in the AWOP AWARDS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18" y="255023"/>
            <a:ext cx="3777118" cy="249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11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D69538A08A4CA9E62AA7E0505D5D" ma:contentTypeVersion="14" ma:contentTypeDescription="Create a new document." ma:contentTypeScope="" ma:versionID="1f40fd4e014088c5290581990241210e">
  <xsd:schema xmlns:xsd="http://www.w3.org/2001/XMLSchema" xmlns:xs="http://www.w3.org/2001/XMLSchema" xmlns:p="http://schemas.microsoft.com/office/2006/metadata/properties" xmlns:ns2="147db386-3956-4f45-8587-7e22e5b21f4e" xmlns:ns3="abc36753-4dc0-4d56-b073-d82b7bede056" targetNamespace="http://schemas.microsoft.com/office/2006/metadata/properties" ma:root="true" ma:fieldsID="c71b9cc443247a7e4fcf28b4c6755d3c" ns2:_="" ns3:_="">
    <xsd:import namespace="147db386-3956-4f45-8587-7e22e5b21f4e"/>
    <xsd:import namespace="abc36753-4dc0-4d56-b073-d82b7bede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db386-3956-4f45-8587-7e22e5b21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36753-4dc0-4d56-b073-d82b7bede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61b03e4-9f6c-4cae-a87b-84d90219ca1e}" ma:internalName="TaxCatchAll" ma:showField="CatchAllData" ma:web="abc36753-4dc0-4d56-b073-d82b7bede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c36753-4dc0-4d56-b073-d82b7bede056" xsi:nil="true"/>
    <lcf76f155ced4ddcb4097134ff3c332f xmlns="147db386-3956-4f45-8587-7e22e5b21f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AE1B9-E8F8-4106-AB97-7869E3476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58563-691A-4F40-A14A-15F4EC1F9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db386-3956-4f45-8587-7e22e5b21f4e"/>
    <ds:schemaRef ds:uri="abc36753-4dc0-4d56-b073-d82b7bede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A1806-E94E-4D61-AABF-58AEDEB2E163}">
  <ds:schemaRefs>
    <ds:schemaRef ds:uri="http://schemas.microsoft.com/office/2006/metadata/properties"/>
    <ds:schemaRef ds:uri="http://schemas.microsoft.com/office/infopath/2007/PartnerControls"/>
    <ds:schemaRef ds:uri="abc36753-4dc0-4d56-b073-d82b7bede056"/>
    <ds:schemaRef ds:uri="147db386-3956-4f45-8587-7e22e5b21f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969</TotalTime>
  <Words>546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Area wide optimization Program</vt:lpstr>
      <vt:lpstr>overview</vt:lpstr>
      <vt:lpstr>What is awop?</vt:lpstr>
      <vt:lpstr>Awop in oklahoma</vt:lpstr>
      <vt:lpstr>AWOP Regions</vt:lpstr>
      <vt:lpstr>Turbidity workshop</vt:lpstr>
      <vt:lpstr>Findings</vt:lpstr>
      <vt:lpstr>Comprehensive performance evaluation (CPE) </vt:lpstr>
      <vt:lpstr>AWOP AWARDS</vt:lpstr>
      <vt:lpstr>AWOP AWARDS Participation</vt:lpstr>
      <vt:lpstr>Who can participate?</vt:lpstr>
      <vt:lpstr>How are awards determined?</vt:lpstr>
      <vt:lpstr>The awards</vt:lpstr>
      <vt:lpstr> interested???</vt:lpstr>
      <vt:lpstr>conclusion</vt:lpstr>
      <vt:lpstr>Questions???</vt:lpstr>
    </vt:vector>
  </TitlesOfParts>
  <Company>ODEQ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AWOP AWARDS</dc:title>
  <dc:creator>DEQUser</dc:creator>
  <cp:lastModifiedBy>Andrew Shaw</cp:lastModifiedBy>
  <cp:revision>45</cp:revision>
  <dcterms:created xsi:type="dcterms:W3CDTF">2018-01-30T15:41:01Z</dcterms:created>
  <dcterms:modified xsi:type="dcterms:W3CDTF">2025-01-29T21:50:36Z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0x0101001DD3D69538A08A4CA9E62AA7E0505D5D</vt:lpwstr>
  </property>
</Properties>
</file>