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93" autoAdjust="0"/>
  </p:normalViewPr>
  <p:slideViewPr>
    <p:cSldViewPr>
      <p:cViewPr>
        <p:scale>
          <a:sx n="80" d="100"/>
          <a:sy n="80" d="100"/>
        </p:scale>
        <p:origin x="-149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8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F2C8B-4FCA-46E1-ADEA-D87FB9BD35C1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82997-FEB9-4DC0-8417-319CA8BD9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Waste reclaimed under contractual agreement: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reclaimer</a:t>
            </a:r>
            <a:r>
              <a:rPr lang="en-US" baseline="0" dirty="0" smtClean="0"/>
              <a:t> come to pick up the waste, reclaim it at their site, return the reclaimed waste to you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must be an agreement btw the generator and </a:t>
            </a:r>
            <a:r>
              <a:rPr lang="en-US" baseline="0" dirty="0" err="1" smtClean="0"/>
              <a:t>reclaimer</a:t>
            </a:r>
            <a:r>
              <a:rPr lang="en-US" baseline="0" dirty="0" smtClean="0"/>
              <a:t>. In </a:t>
            </a:r>
            <a:r>
              <a:rPr lang="en-US" baseline="0" dirty="0" smtClean="0"/>
              <a:t>agreement, identify the type of waste and the frequency of the shipment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vehicle used to transport the waste </a:t>
            </a:r>
            <a:r>
              <a:rPr lang="en-US" baseline="0" dirty="0" smtClean="0"/>
              <a:t>and </a:t>
            </a:r>
            <a:r>
              <a:rPr lang="en-US" baseline="0" smtClean="0"/>
              <a:t>reclaimed waste between </a:t>
            </a:r>
            <a:r>
              <a:rPr lang="en-US" baseline="0" dirty="0" smtClean="0"/>
              <a:t>your facility and the </a:t>
            </a:r>
            <a:r>
              <a:rPr lang="en-US" baseline="0" dirty="0" err="1" smtClean="0"/>
              <a:t>reclaimer</a:t>
            </a:r>
            <a:r>
              <a:rPr lang="en-US" baseline="0" dirty="0" smtClean="0"/>
              <a:t> must be owned and operated by the </a:t>
            </a:r>
            <a:r>
              <a:rPr lang="en-US" baseline="0" dirty="0" err="1" smtClean="0"/>
              <a:t>reclaimer</a:t>
            </a: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Keep a copy of the agreement at your facility for at least 3 years after the termination of the agreement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82997-FEB9-4DC0-8417-319CA8BD97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0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Instruction is on the back of each manifest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82997-FEB9-4DC0-8417-319CA8BD97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0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82997-FEB9-4DC0-8417-319CA8BD97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1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6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8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6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3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3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FFFFFF">
                <a:alpha val="66000"/>
                <a:lumMod val="51000"/>
                <a:lumOff val="49000"/>
              </a:srgb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1642-CD9D-4FB6-B56B-56C349D973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1984-8258-426A-8230-969745D1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bg1">
                <a:lumMod val="95000"/>
              </a:schemeClr>
            </a:gs>
            <a:gs pos="73828">
              <a:srgbClr val="FFFFFF"/>
            </a:gs>
            <a:gs pos="72656">
              <a:srgbClr val="FFFFFF"/>
            </a:gs>
            <a:gs pos="70312">
              <a:srgbClr val="FFFFFF"/>
            </a:gs>
            <a:gs pos="65625">
              <a:srgbClr val="FFFFFF"/>
            </a:gs>
            <a:gs pos="56250">
              <a:srgbClr val="FFFFFF"/>
            </a:gs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28600"/>
            <a:ext cx="4953000" cy="3810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925" y="1371600"/>
            <a:ext cx="8229600" cy="4634553"/>
          </a:xfrm>
        </p:spPr>
        <p:txBody>
          <a:bodyPr>
            <a:normAutofit/>
          </a:bodyPr>
          <a:lstStyle/>
          <a:p>
            <a:pPr marL="457200" indent="-457200" algn="l">
              <a:buSzPct val="12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Multi-copy document tracking hazardous waste from leaving generator to reaching offsite TSD.</a:t>
            </a:r>
          </a:p>
          <a:p>
            <a:pPr marL="457200" indent="-457200" algn="l">
              <a:buSzPct val="12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Required for all hazardous wastes shipped offsite with some exemptions.</a:t>
            </a:r>
          </a:p>
          <a:p>
            <a:pPr marL="457200" indent="-457200" algn="l">
              <a:buSzPct val="12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Generator’s responsibility to ensure correct and complete information.</a:t>
            </a:r>
          </a:p>
          <a:p>
            <a:pPr marL="457200" indent="-457200" algn="l">
              <a:buSzPct val="12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Keep manifests for at least 3 years.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750" y="0"/>
            <a:ext cx="2149250" cy="1448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69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066800"/>
            <a:ext cx="8077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50000"/>
            </a:pPr>
            <a:r>
              <a:rPr lang="en-US" sz="2800" u="sng" dirty="0" smtClean="0"/>
              <a:t>Exemptions</a:t>
            </a:r>
            <a:endParaRPr lang="en-US" sz="2800" u="sng" dirty="0"/>
          </a:p>
          <a:p>
            <a:pPr marL="403225" lvl="1" indent="-288925"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CESQG </a:t>
            </a:r>
            <a:r>
              <a:rPr lang="en-US" sz="2400" dirty="0" smtClean="0"/>
              <a:t>wastes</a:t>
            </a:r>
          </a:p>
          <a:p>
            <a:pPr lvl="1" indent="-342900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Waste reclaimed under contractual tolling agreement</a:t>
            </a:r>
          </a:p>
          <a:p>
            <a:pPr lvl="2" indent="-457200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Need to meet qualifications</a:t>
            </a:r>
            <a:endParaRPr lang="en-US" sz="2400" dirty="0"/>
          </a:p>
          <a:p>
            <a:pPr lvl="1" indent="-342900"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Universal wastes (fluorescent lamps, batteries, mercury-containing waste</a:t>
            </a:r>
            <a:r>
              <a:rPr lang="en-US" sz="2400" dirty="0" smtClean="0"/>
              <a:t>)</a:t>
            </a:r>
          </a:p>
          <a:p>
            <a:pPr lvl="1" indent="-342900"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Used oil</a:t>
            </a:r>
          </a:p>
          <a:p>
            <a:pPr lvl="1" indent="-342900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Hazardous </a:t>
            </a:r>
            <a:r>
              <a:rPr lang="en-US" sz="2400" dirty="0"/>
              <a:t>wastes </a:t>
            </a:r>
            <a:r>
              <a:rPr lang="en-US" sz="2400" dirty="0" smtClean="0"/>
              <a:t>exempted from RCRA:</a:t>
            </a:r>
            <a:endParaRPr lang="en-US" sz="2400" dirty="0"/>
          </a:p>
          <a:p>
            <a:pPr lvl="2" indent="-457200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Scrap </a:t>
            </a:r>
            <a:r>
              <a:rPr lang="en-US" sz="2400" dirty="0"/>
              <a:t>metal</a:t>
            </a:r>
          </a:p>
          <a:p>
            <a:pPr lvl="2" indent="-457200"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Lead-acid batteries to be </a:t>
            </a:r>
            <a:r>
              <a:rPr lang="en-US" sz="2400" dirty="0" smtClean="0"/>
              <a:t>reclaimed</a:t>
            </a:r>
          </a:p>
          <a:p>
            <a:pPr lvl="2">
              <a:buClr>
                <a:srgbClr val="C00000"/>
              </a:buClr>
            </a:pPr>
            <a:endParaRPr lang="en-US" sz="2400" dirty="0"/>
          </a:p>
          <a:p>
            <a:pPr marL="228600" lvl="1">
              <a:buClr>
                <a:srgbClr val="C00000"/>
              </a:buClr>
            </a:pPr>
            <a:r>
              <a:rPr lang="en-US" sz="2400" dirty="0">
                <a:solidFill>
                  <a:schemeClr val="accent2"/>
                </a:solidFill>
              </a:rPr>
              <a:t>When not shipped on </a:t>
            </a:r>
            <a:r>
              <a:rPr lang="en-US" sz="2400" dirty="0" smtClean="0">
                <a:solidFill>
                  <a:schemeClr val="accent2"/>
                </a:solidFill>
              </a:rPr>
              <a:t>manifests, </a:t>
            </a:r>
            <a:r>
              <a:rPr lang="en-US" sz="2400" dirty="0">
                <a:solidFill>
                  <a:schemeClr val="accent2"/>
                </a:solidFill>
              </a:rPr>
              <a:t>keep any records, such as receipt, bill of lading, etc. to prove these wastes are shipped to right facilities.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95600" y="152400"/>
            <a:ext cx="3429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8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 rot="16200000">
            <a:off x="-1257300" y="3045371"/>
            <a:ext cx="4038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371600" y="0"/>
            <a:ext cx="0" cy="6856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533" y="1604"/>
            <a:ext cx="5899004" cy="685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43450" y="381000"/>
            <a:ext cx="104734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accent2"/>
                </a:solidFill>
              </a:rPr>
              <a:t>Manifest Page 1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1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38400" y="152400"/>
            <a:ext cx="3117616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35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16" y="838200"/>
            <a:ext cx="7752984" cy="5194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76799" y="1032736"/>
            <a:ext cx="1358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Working 24/7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838200"/>
            <a:ext cx="381000" cy="5194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28979" y="4921184"/>
            <a:ext cx="1557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Six most representative codes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599" y="5567515"/>
            <a:ext cx="4114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Specific information of each waste (optional)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172200" y="304800"/>
            <a:ext cx="1905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chemeClr val="accent2"/>
                </a:solidFill>
              </a:rPr>
              <a:t>Manifest Page 1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59441" y="3959943"/>
            <a:ext cx="7454636" cy="554487"/>
            <a:chOff x="1159441" y="3959943"/>
            <a:chExt cx="7454636" cy="554487"/>
          </a:xfrm>
        </p:grpSpPr>
        <p:sp>
          <p:nvSpPr>
            <p:cNvPr id="20" name="TextBox 19"/>
            <p:cNvSpPr txBox="1"/>
            <p:nvPr/>
          </p:nvSpPr>
          <p:spPr>
            <a:xfrm>
              <a:off x="1523999" y="3991210"/>
              <a:ext cx="3392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Waste paint related material, 3,  UN1263, PG III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59441" y="4021498"/>
              <a:ext cx="2121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X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257800" y="4041464"/>
              <a:ext cx="29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4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42284" y="4041464"/>
              <a:ext cx="4929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DM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35234" y="4041464"/>
              <a:ext cx="4929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220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27178" y="4041464"/>
              <a:ext cx="3295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G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05467" y="3959943"/>
              <a:ext cx="15086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D001 D035  F003  F005  D007  D005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59441" y="3485261"/>
            <a:ext cx="6574998" cy="523220"/>
            <a:chOff x="1159441" y="3485261"/>
            <a:chExt cx="6574998" cy="523220"/>
          </a:xfrm>
        </p:grpSpPr>
        <p:sp>
          <p:nvSpPr>
            <p:cNvPr id="28" name="TextBox 27"/>
            <p:cNvSpPr txBox="1"/>
            <p:nvPr/>
          </p:nvSpPr>
          <p:spPr>
            <a:xfrm>
              <a:off x="1524000" y="3485261"/>
              <a:ext cx="3392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Waste corrosive liquid, basic, inorganic (sodium hydroxide), 8,  UN3266, PG II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59441" y="3608373"/>
              <a:ext cx="2121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X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7800" y="3628339"/>
              <a:ext cx="2982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1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42284" y="3628339"/>
              <a:ext cx="4929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DM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235234" y="3628339"/>
              <a:ext cx="4929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55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827178" y="3628339"/>
              <a:ext cx="3295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G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28327" y="3485261"/>
              <a:ext cx="606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D002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772399" y="1036771"/>
            <a:ext cx="533399" cy="272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4567" y="1048124"/>
            <a:ext cx="205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Unique and preprinted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8909" y="4349241"/>
            <a:ext cx="1166611" cy="832358"/>
            <a:chOff x="98909" y="4349241"/>
            <a:chExt cx="1166611" cy="832358"/>
          </a:xfrm>
        </p:grpSpPr>
        <p:sp>
          <p:nvSpPr>
            <p:cNvPr id="8" name="TextBox 7"/>
            <p:cNvSpPr txBox="1"/>
            <p:nvPr/>
          </p:nvSpPr>
          <p:spPr>
            <a:xfrm>
              <a:off x="98909" y="4349241"/>
              <a:ext cx="11380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Mark X if hazardous</a:t>
              </a:r>
              <a:endParaRPr lang="en-US" sz="12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23900" y="4810906"/>
              <a:ext cx="541620" cy="37069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427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97" y="796999"/>
            <a:ext cx="8403928" cy="5230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09801" y="152400"/>
            <a:ext cx="3429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85800"/>
            <a:ext cx="9135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5867401" y="304800"/>
            <a:ext cx="3040304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chemeClr val="accent2"/>
                </a:solidFill>
              </a:rPr>
              <a:t>Manifest Page </a:t>
            </a:r>
            <a:r>
              <a:rPr lang="en-US" sz="1800" b="1" dirty="0" smtClean="0">
                <a:solidFill>
                  <a:schemeClr val="accent2"/>
                </a:solidFill>
              </a:rPr>
              <a:t>1, continued</a:t>
            </a:r>
            <a:endParaRPr lang="en-US" sz="18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5325" y="3800471"/>
            <a:ext cx="6360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If the entire load is rejected: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Alternate TSD your wastes are shipped to, or </a:t>
            </a:r>
            <a:r>
              <a:rPr lang="en-US" sz="1200" b="1" dirty="0">
                <a:solidFill>
                  <a:srgbClr val="C00000"/>
                </a:solidFill>
                <a:latin typeface="Arial Black" panose="020B0A04020102020204" pitchFamily="34" charset="0"/>
              </a:rPr>
              <a:t>y</a:t>
            </a:r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our facility (generator)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1353" y="3353391"/>
            <a:ext cx="2692400" cy="37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Any additional manifest used to track rejected waste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07979" y="4495800"/>
            <a:ext cx="316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Management code for each waste  in box 9b</a:t>
            </a:r>
            <a:endParaRPr lang="en-U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1101" y="4803574"/>
            <a:ext cx="637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  <a:latin typeface="+mj-lt"/>
              </a:rPr>
              <a:t>H121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57763" y="4803575"/>
            <a:ext cx="637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70C0"/>
                </a:solidFill>
                <a:latin typeface="+mj-lt"/>
              </a:rPr>
              <a:t>H141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65811" y="5688883"/>
            <a:ext cx="4182914" cy="215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276600" y="5430622"/>
            <a:ext cx="3798647" cy="947583"/>
            <a:chOff x="3276600" y="5864410"/>
            <a:chExt cx="3798647" cy="947583"/>
          </a:xfrm>
        </p:grpSpPr>
        <p:sp>
          <p:nvSpPr>
            <p:cNvPr id="11" name="TextBox 10"/>
            <p:cNvSpPr txBox="1"/>
            <p:nvPr/>
          </p:nvSpPr>
          <p:spPr>
            <a:xfrm>
              <a:off x="3276600" y="6165662"/>
              <a:ext cx="37986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Must receive TSD-signed copy in 60 days. </a:t>
              </a:r>
              <a:endParaRPr lang="en-US" sz="1200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4</a:t>
              </a:r>
              <a:r>
                <a:rPr lang="en-US" sz="120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5 days: contact TSD; 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60 days: notify DEQ.</a:t>
              </a:r>
              <a:endParaRPr lang="en-US" sz="1200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5638801" y="5864410"/>
              <a:ext cx="114300" cy="30779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36" y="1162852"/>
            <a:ext cx="865592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708564" y="295275"/>
            <a:ext cx="3200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0" y="828675"/>
            <a:ext cx="90678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6324600" y="447675"/>
            <a:ext cx="24003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2"/>
                </a:solidFill>
              </a:rPr>
              <a:t>Manifest </a:t>
            </a:r>
            <a:r>
              <a:rPr lang="en-US" b="1" dirty="0" smtClean="0">
                <a:solidFill>
                  <a:schemeClr val="accent2"/>
                </a:solidFill>
              </a:rPr>
              <a:t>continuation page</a:t>
            </a:r>
            <a:endParaRPr lang="en-US" b="1" dirty="0">
              <a:solidFill>
                <a:schemeClr val="accent2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60664" y="3326488"/>
            <a:ext cx="7696200" cy="444041"/>
            <a:chOff x="460664" y="3326488"/>
            <a:chExt cx="7696200" cy="444041"/>
          </a:xfrm>
        </p:grpSpPr>
        <p:sp>
          <p:nvSpPr>
            <p:cNvPr id="11" name="TextBox 10"/>
            <p:cNvSpPr txBox="1"/>
            <p:nvPr/>
          </p:nvSpPr>
          <p:spPr>
            <a:xfrm>
              <a:off x="460664" y="3431975"/>
              <a:ext cx="7696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+mj-lt"/>
                </a:rPr>
                <a:t>X   05. waste flammable liquid, 3, UN1993, PG II               1         DM      55        G </a:t>
              </a:r>
              <a:endParaRPr lang="en-US" sz="16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72325" y="3326488"/>
              <a:ext cx="7048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0070C0"/>
                  </a:solidFill>
                  <a:latin typeface="+mj-lt"/>
                </a:rPr>
                <a:t>D001</a:t>
              </a:r>
              <a:endParaRPr lang="en-US" sz="1400" b="1" dirty="0">
                <a:solidFill>
                  <a:srgbClr val="0070C0"/>
                </a:solidFill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66800" y="2228850"/>
            <a:ext cx="428625" cy="669727"/>
            <a:chOff x="1066800" y="2228850"/>
            <a:chExt cx="428625" cy="669727"/>
          </a:xfrm>
        </p:grpSpPr>
        <p:sp>
          <p:nvSpPr>
            <p:cNvPr id="10" name="TextBox 9"/>
            <p:cNvSpPr txBox="1"/>
            <p:nvPr/>
          </p:nvSpPr>
          <p:spPr>
            <a:xfrm>
              <a:off x="1066800" y="2228850"/>
              <a:ext cx="381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79789" y="2590800"/>
              <a:ext cx="415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4</a:t>
              </a:r>
              <a:endParaRPr lang="en-US" sz="14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6248400" y="1447800"/>
            <a:ext cx="24003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100"/>
              </a:lnSpc>
            </a:pPr>
            <a:r>
              <a:rPr lang="en-US" sz="1400" b="1" dirty="0" smtClean="0">
                <a:solidFill>
                  <a:schemeClr val="accent2"/>
                </a:solidFill>
              </a:rPr>
              <a:t>Must type in or hand write the # shown on page 1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9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12" y="1371600"/>
            <a:ext cx="8832713" cy="466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838200" y="4953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rgbClr val="0070C0"/>
                </a:solidFill>
                <a:latin typeface="+mj-lt"/>
              </a:rPr>
              <a:t>05  H061</a:t>
            </a:r>
            <a:endParaRPr lang="en-US" sz="1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08564" y="295275"/>
            <a:ext cx="3200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0" y="838200"/>
            <a:ext cx="90678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324600" y="447675"/>
            <a:ext cx="24003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accent2"/>
                </a:solidFill>
              </a:rPr>
              <a:t>Manifest </a:t>
            </a:r>
            <a:r>
              <a:rPr lang="en-US" sz="1400" b="1" dirty="0" smtClean="0">
                <a:solidFill>
                  <a:schemeClr val="accent2"/>
                </a:solidFill>
              </a:rPr>
              <a:t>continuation page, (continued)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1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7E3D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7E3D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404</Words>
  <Application>Microsoft Office PowerPoint</Application>
  <PresentationFormat>On-screen Show (4:3)</PresentationFormat>
  <Paragraphs>70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Manifesting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ODEQ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Kirk, Ryan</dc:creator>
  <cp:lastModifiedBy>Chen, Lixia (Alicia)</cp:lastModifiedBy>
  <cp:revision>56</cp:revision>
  <cp:lastPrinted>2015-06-05T15:03:05Z</cp:lastPrinted>
  <dcterms:created xsi:type="dcterms:W3CDTF">2015-05-28T23:16:09Z</dcterms:created>
  <dcterms:modified xsi:type="dcterms:W3CDTF">2015-06-18T13:20:30Z</dcterms:modified>
</cp:coreProperties>
</file>